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942" r:id="rId2"/>
    <p:sldId id="943" r:id="rId3"/>
    <p:sldId id="944" r:id="rId4"/>
    <p:sldId id="945" r:id="rId5"/>
    <p:sldId id="946" r:id="rId6"/>
    <p:sldId id="947" r:id="rId7"/>
    <p:sldId id="976" r:id="rId8"/>
    <p:sldId id="958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836F"/>
    <a:srgbClr val="9C9880"/>
    <a:srgbClr val="AB8B4D"/>
    <a:srgbClr val="738285"/>
    <a:srgbClr val="7B8B90"/>
    <a:srgbClr val="A6BAC2"/>
    <a:srgbClr val="907541"/>
    <a:srgbClr val="D4D8DC"/>
    <a:srgbClr val="E8EAEF"/>
    <a:srgbClr val="CDD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512" autoAdjust="0"/>
    <p:restoredTop sz="96254" autoAdjust="0"/>
  </p:normalViewPr>
  <p:slideViewPr>
    <p:cSldViewPr snapToGrid="0" showGuides="1">
      <p:cViewPr varScale="1">
        <p:scale>
          <a:sx n="120" d="100"/>
          <a:sy n="120" d="100"/>
        </p:scale>
        <p:origin x="192" y="1832"/>
      </p:cViewPr>
      <p:guideLst>
        <p:guide orient="horz" pos="22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2" d="100"/>
        <a:sy n="122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745994560597"/>
          <c:y val="0.11943591426071699"/>
          <c:w val="0.82601761556664899"/>
          <c:h val="0.7703268341457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Tenofovir alafenamide</c:v>
                </c:pt>
              </c:strCache>
            </c:strRef>
          </c:tx>
          <c:spPr>
            <a:solidFill>
              <a:schemeClr val="accent5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12700" cmpd="sng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777F-C746-B5B5-C0BF7D50A453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HBV DNA &lt;29 IU/mL</c:v>
                </c:pt>
                <c:pt idx="1">
                  <c:v>Normalized ALT by Lab</c:v>
                </c:pt>
                <c:pt idx="2">
                  <c:v>Normalized ALT by AASLD*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94</c:v>
                </c:pt>
                <c:pt idx="1">
                  <c:v>83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2-854A-9969-FF9A079C9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</c:v>
                </c:pt>
              </c:strCache>
            </c:strRef>
          </c:tx>
          <c:spPr>
            <a:solidFill>
              <a:srgbClr val="3974AF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HBV DNA &lt;29 IU/mL</c:v>
                </c:pt>
                <c:pt idx="1">
                  <c:v>Normalized ALT by Lab</c:v>
                </c:pt>
                <c:pt idx="2">
                  <c:v>Normalized ALT by AASLD*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93</c:v>
                </c:pt>
                <c:pt idx="1">
                  <c:v>75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02-854A-9969-FF9A079C96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515582680"/>
        <c:axId val="-595902088"/>
      </c:barChart>
      <c:catAx>
        <c:axId val="-515582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>
                <a:latin typeface="Arial"/>
                <a:cs typeface="Arial"/>
              </a:defRPr>
            </a:pPr>
            <a:endParaRPr lang="en-US"/>
          </a:p>
        </c:txPr>
        <c:crossAx val="-595902088"/>
        <c:crosses val="autoZero"/>
        <c:auto val="1"/>
        <c:lblAlgn val="ctr"/>
        <c:lblOffset val="100"/>
        <c:noMultiLvlLbl val="0"/>
      </c:catAx>
      <c:valAx>
        <c:axId val="-59590208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 err="1">
                    <a:latin typeface="Arial"/>
                    <a:cs typeface="Arial"/>
                  </a:rPr>
                  <a:t>Participatnts</a:t>
                </a:r>
                <a:r>
                  <a:rPr lang="en-US" sz="1800" dirty="0">
                    <a:latin typeface="Arial"/>
                    <a:cs typeface="Arial"/>
                  </a:rPr>
                  <a:t> (%)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crossAx val="-51558268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2425052583378697"/>
          <c:y val="3.3333333333333298E-2"/>
          <c:w val="0.56674382622281005"/>
          <c:h val="6.5809055118110193E-2"/>
        </c:manualLayout>
      </c:layout>
      <c:overlay val="0"/>
      <c:txPr>
        <a:bodyPr/>
        <a:lstStyle/>
        <a:p>
          <a:pPr algn="r">
            <a:defRPr sz="1800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67648131630328"/>
          <c:y val="0.10366578820135799"/>
          <c:w val="0.83829540195005614"/>
          <c:h val="0.78832618990118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Tenofovir alafenamide</c:v>
                </c:pt>
              </c:strCache>
            </c:strRef>
          </c:tx>
          <c:spPr>
            <a:solidFill>
              <a:srgbClr val="B5945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-0.28999999999999998</c:v>
                </c:pt>
                <c:pt idx="1">
                  <c:v>-0.88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E-7B43-8DBC-C7ECBDDB00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</c:v>
                </c:pt>
              </c:strCache>
            </c:strRef>
          </c:tx>
          <c:spPr>
            <a:solidFill>
              <a:srgbClr val="3974A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 formatCode="General">
                  <c:v>-2.16</c:v>
                </c:pt>
                <c:pt idx="1">
                  <c:v>-2.5099999999999998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4E-7B43-8DBC-C7ECBDDB00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641156168"/>
        <c:axId val="-641471176"/>
      </c:barChart>
      <c:catAx>
        <c:axId val="-641156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6414711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641471176"/>
        <c:scaling>
          <c:orientation val="minMax"/>
          <c:max val="2"/>
          <c:min val="-4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Mean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Change in BMD (%)</a:t>
                </a:r>
              </a:p>
            </c:rich>
          </c:tx>
          <c:layout>
            <c:manualLayout>
              <c:xMode val="edge"/>
              <c:yMode val="edge"/>
              <c:x val="1.0198407954709163E-3"/>
              <c:y val="0.1881352929399332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641156168"/>
        <c:crosses val="autoZero"/>
        <c:crossBetween val="between"/>
        <c:majorUnit val="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76273804816596"/>
          <c:y val="0"/>
          <c:w val="0.60427099712794297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43414958605"/>
          <c:y val="0.10366578820135799"/>
          <c:w val="0.85853773368030994"/>
          <c:h val="0.78832618990118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Tenofovir alafenamide</c:v>
                </c:pt>
              </c:strCache>
            </c:strRef>
          </c:tx>
          <c:spPr>
            <a:solidFill>
              <a:srgbClr val="B5945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-0.28999999999999998</c:v>
                </c:pt>
                <c:pt idx="1">
                  <c:v>-0.88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E-7B43-8DBC-C7ECBDDB00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</c:v>
                </c:pt>
              </c:strCache>
            </c:strRef>
          </c:tx>
          <c:spPr>
            <a:solidFill>
              <a:srgbClr val="3974A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 formatCode="General">
                  <c:v>-2.16</c:v>
                </c:pt>
                <c:pt idx="1">
                  <c:v>-2.5099999999999998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4E-7B43-8DBC-C7ECBDDB00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641156168"/>
        <c:axId val="-641471176"/>
      </c:barChart>
      <c:catAx>
        <c:axId val="-641156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6414711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641471176"/>
        <c:scaling>
          <c:orientation val="minMax"/>
          <c:max val="2"/>
          <c:min val="-4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baseline="0" dirty="0"/>
                  <a:t> </a:t>
                </a:r>
                <a:r>
                  <a:rPr lang="en-US" sz="1600" dirty="0"/>
                  <a:t>Change from Baseline</a:t>
                </a:r>
                <a:r>
                  <a:rPr lang="en-US" sz="1600" baseline="0" dirty="0"/>
                  <a:t> 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0198407954709165E-3"/>
              <c:y val="0.1911840748915281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-641156168"/>
        <c:crosses val="autoZero"/>
        <c:crossBetween val="between"/>
        <c:majorUnit val="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76273804816596"/>
          <c:y val="0"/>
          <c:w val="0.60427099712794297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6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44BDEA-2FC7-B246-900B-89C9DA9AA4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F2B95A-86AB-BF4E-9982-2455F87C96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E59DAF7-17F8-1142-843B-5BF69FFB44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7" y="6273800"/>
            <a:ext cx="149013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CD8915-263E-1942-8DD1-4664C400CA7E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6CF532-662A-7A45-A2F2-1F8F8AECFC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8D7AF9-DFCC-D046-8391-7A4134BDFD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1CCD1D-9028-6A4D-A2CE-8AFFCAAB96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9EC44B-E04C-C847-A348-795885B1A5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363F18-63AB-0949-9F23-F56E39C177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>
            <a:extLst>
              <a:ext uri="{FF2B5EF4-FFF2-40B4-BE49-F238E27FC236}">
                <a16:creationId xmlns:a16="http://schemas.microsoft.com/office/drawing/2014/main" id="{0861E0F8-8FBB-7C42-B9E6-41A0E6FB4F9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2108"/>
            <a:ext cx="1274217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6" r:id="rId4"/>
    <p:sldLayoutId id="2147483697" r:id="rId5"/>
    <p:sldLayoutId id="2147483699" r:id="rId6"/>
    <p:sldLayoutId id="2147483700" r:id="rId7"/>
    <p:sldLayoutId id="2147483701" r:id="rId8"/>
    <p:sldLayoutId id="2147483698" r:id="rId9"/>
    <p:sldLayoutId id="2147483702" r:id="rId10"/>
    <p:sldLayoutId id="2147483703" r:id="rId11"/>
    <p:sldLayoutId id="2147483704" r:id="rId12"/>
    <p:sldLayoutId id="2147483705" r:id="rId13"/>
    <p:sldLayoutId id="2147483707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Tenofovir AF vs Tenofovir DF in </a:t>
            </a:r>
            <a:r>
              <a:rPr lang="en-US" sz="2400" dirty="0" err="1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HBeAg</a:t>
            </a:r>
            <a:r>
              <a:rPr lang="en-US" sz="24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-Negative</a:t>
            </a:r>
            <a:br>
              <a:rPr lang="en-US" sz="24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</a:b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Study 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9044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Tenofovir AF vs Tenofovir DF 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-Negative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Study 108: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0" y="1500412"/>
            <a:ext cx="8515350" cy="4800600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b="1" dirty="0">
                <a:latin typeface="Arial" pitchFamily="-106" charset="0"/>
              </a:rPr>
              <a:t>Background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</a:t>
            </a:r>
            <a:r>
              <a:rPr lang="en-US" sz="2000" dirty="0">
                <a:latin typeface="Arial" pitchFamily="-106" charset="0"/>
              </a:rPr>
              <a:t>Randomized double-blind placebo-controlled non-inferiority trial of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latin typeface="Arial" pitchFamily="-106" charset="0"/>
              </a:rPr>
              <a:t>  tenofovir alafenamide (TAF) versus tenofovir disoproxil fumarate (TDF)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latin typeface="Arial" pitchFamily="-106" charset="0"/>
              </a:rPr>
              <a:t>  in </a:t>
            </a:r>
            <a:r>
              <a:rPr lang="en-US" sz="2000" dirty="0" err="1">
                <a:latin typeface="Arial" pitchFamily="-106" charset="0"/>
              </a:rPr>
              <a:t>HBeAg</a:t>
            </a:r>
            <a:r>
              <a:rPr lang="en-US" sz="2000" dirty="0">
                <a:latin typeface="Arial" pitchFamily="-106" charset="0"/>
              </a:rPr>
              <a:t>-negative adults with chronic hepatitis B</a:t>
            </a:r>
          </a:p>
          <a:p>
            <a:pPr>
              <a:lnSpc>
                <a:spcPts val="2400"/>
              </a:lnSpc>
              <a:spcBef>
                <a:spcPts val="1400"/>
              </a:spcBef>
            </a:pPr>
            <a:r>
              <a:rPr lang="en-US" sz="2000" b="1" dirty="0">
                <a:latin typeface="Arial" pitchFamily="-106" charset="0"/>
              </a:rPr>
              <a:t>Subjects (n = 426)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Age ≥18 years</a:t>
            </a:r>
            <a:br>
              <a:rPr lang="en-US" sz="2000" dirty="0">
                <a:solidFill>
                  <a:schemeClr val="tx1"/>
                </a:solidFill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Chronic </a:t>
            </a:r>
            <a:r>
              <a:rPr lang="en-US" sz="2000" dirty="0" err="1">
                <a:solidFill>
                  <a:schemeClr val="tx1"/>
                </a:solidFill>
                <a:latin typeface="Arial" pitchFamily="-106" charset="0"/>
              </a:rPr>
              <a:t>HBeAg</a:t>
            </a: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-negative</a:t>
            </a:r>
            <a:br>
              <a:rPr lang="en-US" sz="2000" dirty="0">
                <a:solidFill>
                  <a:schemeClr val="tx1"/>
                </a:solidFill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HBV DNA level &gt;20,000 IU/mL</a:t>
            </a:r>
            <a:br>
              <a:rPr lang="en-US" sz="2000" dirty="0">
                <a:solidFill>
                  <a:schemeClr val="tx1"/>
                </a:solidFill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ALT &gt;60 IU/L in men, &gt;38 IU/L in women; ALT &lt;10 x ULN for both</a:t>
            </a:r>
            <a:endParaRPr lang="en-US" sz="2000" dirty="0">
              <a:latin typeface="Arial" pitchFamily="-106" charset="0"/>
            </a:endParaRPr>
          </a:p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dirty="0">
                <a:latin typeface="Arial" pitchFamily="-106" charset="0"/>
              </a:rPr>
              <a:t> </a:t>
            </a:r>
            <a:r>
              <a:rPr lang="en-US" sz="2000" b="1" dirty="0">
                <a:latin typeface="Arial" pitchFamily="-106" charset="0"/>
              </a:rPr>
              <a:t>Regimen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Tenofovir AF: 25 mg once daily </a:t>
            </a:r>
            <a:r>
              <a:rPr lang="en-US" sz="2000" dirty="0">
                <a:latin typeface="Arial" pitchFamily="-106" charset="0"/>
              </a:rPr>
              <a:t>with matching placebo</a:t>
            </a: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	</a:t>
            </a:r>
            <a:br>
              <a:rPr lang="en-US" sz="2000" dirty="0">
                <a:solidFill>
                  <a:schemeClr val="tx1"/>
                </a:solidFill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Tenofovir </a:t>
            </a:r>
            <a:r>
              <a:rPr lang="en-US" sz="2000" dirty="0">
                <a:latin typeface="Arial" pitchFamily="-106" charset="0"/>
              </a:rPr>
              <a:t>DF: 300 mg once daily with matching placebo</a:t>
            </a:r>
          </a:p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b="1" dirty="0">
                <a:latin typeface="Arial" pitchFamily="-106" charset="0"/>
              </a:rPr>
              <a:t>Study End-Point 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HBV </a:t>
            </a:r>
            <a:r>
              <a:rPr lang="en-US" sz="2000" dirty="0">
                <a:latin typeface="Arial" pitchFamily="-106" charset="0"/>
              </a:rPr>
              <a:t>DNA level &lt;29 IU/mL at week 48</a:t>
            </a:r>
          </a:p>
          <a:p>
            <a:pPr>
              <a:lnSpc>
                <a:spcPts val="2400"/>
              </a:lnSpc>
              <a:spcBef>
                <a:spcPts val="1400"/>
              </a:spcBef>
            </a:pP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</p:spTree>
    <p:extLst>
      <p:ext uri="{BB962C8B-B14F-4D97-AF65-F5344CB8AC3E}">
        <p14:creationId xmlns:p14="http://schemas.microsoft.com/office/powerpoint/2010/main" val="298743474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524000"/>
            <a:ext cx="9144000" cy="359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Tenofovir AF vs Tenofovir DF 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-Negative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Study 108: Design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98925" y="2819400"/>
            <a:ext cx="4302125" cy="99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Tenofovir alafenamide: </a:t>
            </a:r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25 mg/day</a:t>
            </a:r>
          </a:p>
          <a:p>
            <a:pPr algn="ctr" eaLnBrk="1" hangingPunct="1"/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285)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90988" y="4419600"/>
            <a:ext cx="4295775" cy="990600"/>
          </a:xfrm>
          <a:prstGeom prst="rect">
            <a:avLst/>
          </a:prstGeom>
          <a:solidFill>
            <a:schemeClr val="accent1">
              <a:lumMod val="20000"/>
              <a:lumOff val="80000"/>
              <a:alpha val="67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Tenofovir DF</a:t>
            </a:r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: 300 mg/day</a:t>
            </a:r>
          </a:p>
          <a:p>
            <a:pPr algn="ctr" eaLnBrk="1" hangingPunct="1"/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140)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561973" y="3276600"/>
            <a:ext cx="481389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561973" y="4230622"/>
            <a:ext cx="435352" cy="72237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140"/>
          <p:cNvGraphicFramePr>
            <a:graphicFrameLocks noGrp="1"/>
          </p:cNvGraphicFramePr>
          <p:nvPr>
            <p:extLst/>
          </p:nvPr>
        </p:nvGraphicFramePr>
        <p:xfrm>
          <a:off x="233363" y="2818957"/>
          <a:ext cx="3328612" cy="2590800"/>
        </p:xfrm>
        <a:graphic>
          <a:graphicData uri="http://schemas.openxmlformats.org/drawingml/2006/table">
            <a:tbl>
              <a:tblPr/>
              <a:tblGrid>
                <a:gridCol w="3328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8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Study Participants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3911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HBeAg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-negative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HBV DNA level &gt;20,000 IU/mL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ALT &gt;60 IU/L for men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ALL &gt;38 IU/L for women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CrCl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 &gt;50 mL/min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4043363" y="1904999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8386763" y="1904999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7810500" y="1558752"/>
            <a:ext cx="118903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rial" pitchFamily="-107" charset="0"/>
                <a:ea typeface="Arial" pitchFamily="-107" charset="0"/>
                <a:cs typeface="Arial" pitchFamily="-107" charset="0"/>
              </a:rPr>
              <a:t>Week 96</a:t>
            </a:r>
            <a:endParaRPr lang="en-US" sz="1800" dirty="0">
              <a:solidFill>
                <a:schemeClr val="tx1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561974" y="1558751"/>
            <a:ext cx="881395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Time 0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791450" y="2084959"/>
            <a:ext cx="1057025" cy="3462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Analysis</a:t>
            </a: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6397626" y="1904999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821363" y="1558752"/>
            <a:ext cx="1189037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rial" pitchFamily="-107" charset="0"/>
                <a:ea typeface="Arial" pitchFamily="-107" charset="0"/>
                <a:cs typeface="Arial" pitchFamily="-107" charset="0"/>
              </a:rPr>
              <a:t>Week 48</a:t>
            </a:r>
            <a:endParaRPr lang="en-US" sz="1800" dirty="0">
              <a:solidFill>
                <a:schemeClr val="tx1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5802313" y="2084959"/>
            <a:ext cx="1057025" cy="3462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Analysis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6C64298-65D7-EC4C-BE9D-97494BADE6FE}"/>
              </a:ext>
            </a:extLst>
          </p:cNvPr>
          <p:cNvSpPr>
            <a:spLocks noChangeAspect="1"/>
          </p:cNvSpPr>
          <p:nvPr/>
        </p:nvSpPr>
        <p:spPr>
          <a:xfrm>
            <a:off x="3681280" y="4497231"/>
            <a:ext cx="263781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100" b="1" dirty="0">
                <a:latin typeface="Arial"/>
                <a:cs typeface="Arial"/>
              </a:rPr>
              <a:t>1x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3268369-9C4F-B14B-9E84-D8CA23CFB761}"/>
              </a:ext>
            </a:extLst>
          </p:cNvPr>
          <p:cNvSpPr>
            <a:spLocks noChangeAspect="1"/>
          </p:cNvSpPr>
          <p:nvPr/>
        </p:nvSpPr>
        <p:spPr>
          <a:xfrm>
            <a:off x="3681281" y="3620732"/>
            <a:ext cx="263780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100" b="1" dirty="0">
                <a:latin typeface="Arial"/>
                <a:cs typeface="Arial"/>
              </a:rPr>
              <a:t>2x</a:t>
            </a:r>
          </a:p>
        </p:txBody>
      </p:sp>
    </p:spTree>
    <p:extLst>
      <p:ext uri="{BB962C8B-B14F-4D97-AF65-F5344CB8AC3E}">
        <p14:creationId xmlns:p14="http://schemas.microsoft.com/office/powerpoint/2010/main" val="115092611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for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HBeAg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-Negative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108: Baseline Characteristics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103925"/>
              </p:ext>
            </p:extLst>
          </p:nvPr>
        </p:nvGraphicFramePr>
        <p:xfrm>
          <a:off x="457200" y="1338944"/>
          <a:ext cx="8229600" cy="5021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03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/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Tenofovir AF</a:t>
                      </a:r>
                      <a:br>
                        <a:rPr lang="en-US" sz="1600" b="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285)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7D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Tenofovir DF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= 140)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Age, mean (±SD),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45 (12)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48 (10)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Male,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173 (61)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86 (61)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19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Race, no. (%)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Asian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White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Black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205 (72)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71 (25)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5 (2)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101 (72)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35 (25)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 (2)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 (1)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01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ALT &gt; ULN by central lab,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236 (83)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121 (86)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HBV DNA, 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dirty="0"/>
                        <a:t> IU/mL (±SD)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5.7 (1.3)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5.8 (1.3)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 err="1"/>
                        <a:t>FibroTest</a:t>
                      </a:r>
                      <a:r>
                        <a:rPr lang="en-US" sz="1600" dirty="0"/>
                        <a:t> score ≥0.75,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31/280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20/139 (14)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Previous </a:t>
                      </a:r>
                      <a:r>
                        <a:rPr lang="en-US" sz="1600" dirty="0" err="1"/>
                        <a:t>nucleos</a:t>
                      </a:r>
                      <a:r>
                        <a:rPr lang="en-US" sz="1600" dirty="0"/>
                        <a:t>(t)ide therapy,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60 (21)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31 (22)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Previous interferon therapy,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29 (10)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19 (14)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265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28319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for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HBeAg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-Negative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108: Results at Week 48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8DBA552-EB26-0E47-9839-B0D34B6791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379795"/>
              </p:ext>
            </p:extLst>
          </p:nvPr>
        </p:nvGraphicFramePr>
        <p:xfrm>
          <a:off x="457964" y="1447800"/>
          <a:ext cx="822883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1"/>
          <p:cNvSpPr>
            <a:spLocks/>
          </p:cNvSpPr>
          <p:nvPr/>
        </p:nvSpPr>
        <p:spPr bwMode="auto">
          <a:xfrm>
            <a:off x="2247669" y="5181600"/>
            <a:ext cx="1067592" cy="288372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0.47</a:t>
            </a:r>
          </a:p>
        </p:txBody>
      </p:sp>
      <p:sp>
        <p:nvSpPr>
          <p:cNvPr id="8" name="Title 11"/>
          <p:cNvSpPr>
            <a:spLocks/>
          </p:cNvSpPr>
          <p:nvPr/>
        </p:nvSpPr>
        <p:spPr bwMode="auto">
          <a:xfrm>
            <a:off x="6781007" y="5181600"/>
            <a:ext cx="1067593" cy="288372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0.0005</a:t>
            </a:r>
          </a:p>
        </p:txBody>
      </p:sp>
      <p:sp>
        <p:nvSpPr>
          <p:cNvPr id="9" name="Title 11"/>
          <p:cNvSpPr>
            <a:spLocks/>
          </p:cNvSpPr>
          <p:nvPr/>
        </p:nvSpPr>
        <p:spPr bwMode="auto">
          <a:xfrm>
            <a:off x="4514338" y="5181600"/>
            <a:ext cx="1067592" cy="288372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0.076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03198C-08BD-8A43-BD74-76692B71B041}"/>
              </a:ext>
            </a:extLst>
          </p:cNvPr>
          <p:cNvSpPr txBox="1"/>
          <p:nvPr/>
        </p:nvSpPr>
        <p:spPr>
          <a:xfrm>
            <a:off x="1600200" y="5986046"/>
            <a:ext cx="685800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*Using normal ranges of ≤30 U/L for men and ≤19 U/L for women</a:t>
            </a:r>
          </a:p>
        </p:txBody>
      </p:sp>
    </p:spTree>
    <p:extLst>
      <p:ext uri="{BB962C8B-B14F-4D97-AF65-F5344CB8AC3E}">
        <p14:creationId xmlns:p14="http://schemas.microsoft.com/office/powerpoint/2010/main" val="181566393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for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HBeAg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-Negative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108: Adverse Effects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Week 48 Changes in Bone Mineral Density (BMD)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407105"/>
              </p:ext>
            </p:extLst>
          </p:nvPr>
        </p:nvGraphicFramePr>
        <p:xfrm>
          <a:off x="493912" y="2039263"/>
          <a:ext cx="8156175" cy="4165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142932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for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HBeAg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-Negative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108: Adverse Effects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Week 48 Changes in Bone Mineral Density (BMD)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330318"/>
              </p:ext>
            </p:extLst>
          </p:nvPr>
        </p:nvGraphicFramePr>
        <p:xfrm>
          <a:off x="493912" y="2039263"/>
          <a:ext cx="8156175" cy="4165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301630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A1A9E1-4156-9449-BEC7-238755677C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D97105-AB53-094C-AA41-672BBBF1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for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HBeAg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-Negative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108: Results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7A8618-AF52-9240-9E81-E4EE049834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599055"/>
          <a:ext cx="9144000" cy="235394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: “In patients with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HBeAg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-negative chronic HBV, the efficacy of tenofovir alafenamide was non-inferior to that of tenofovir disoproxil fumarate, and had improved bone and renal effects. Longer term follow-up is needed to better understand the clinical impact of these changes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45013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36666</TotalTime>
  <Words>682</Words>
  <Application>Microsoft Macintosh PowerPoint</Application>
  <PresentationFormat>On-screen Show (4:3)</PresentationFormat>
  <Paragraphs>87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Geneva</vt:lpstr>
      <vt:lpstr>Times New Roman</vt:lpstr>
      <vt:lpstr>AETC_Master_Template_061510</vt:lpstr>
      <vt:lpstr>Tenofovir AF vs Tenofovir DF in HBeAg-Negative Study 108</vt:lpstr>
      <vt:lpstr>Tenofovir AF vs Tenofovir DF for HBeAg-Negative Study 108: Design</vt:lpstr>
      <vt:lpstr>Tenofovir AF vs Tenofovir DF for HBeAg-Negative Study 108: Design</vt:lpstr>
      <vt:lpstr>Tenofovir AF vs Tenofovir DF for HBeAg-Negative Study 108: Baseline Characteristics</vt:lpstr>
      <vt:lpstr>Tenofovir AF vs Tenofovir DF for HBeAg-Negative Study 108: Results at Week 48</vt:lpstr>
      <vt:lpstr>Tenofovir AF vs Tenofovir DF for HBeAg-Negative Study 108: Adverse Effects</vt:lpstr>
      <vt:lpstr>Tenofovir AF vs Tenofovir DF for HBeAg-Negative Study 108: Adverse Effects</vt:lpstr>
      <vt:lpstr>Tenofovir AF vs Tenofovir DF for HBeAg-Negative Study 108: Results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1417</cp:revision>
  <cp:lastPrinted>2019-10-21T18:40:24Z</cp:lastPrinted>
  <dcterms:created xsi:type="dcterms:W3CDTF">2010-11-28T05:36:22Z</dcterms:created>
  <dcterms:modified xsi:type="dcterms:W3CDTF">2020-03-01T14:24:04Z</dcterms:modified>
</cp:coreProperties>
</file>