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86" r:id="rId2"/>
    <p:sldId id="287" r:id="rId3"/>
    <p:sldId id="288" r:id="rId4"/>
    <p:sldId id="289" r:id="rId5"/>
    <p:sldId id="290" r:id="rId6"/>
    <p:sldId id="291" r:id="rId7"/>
    <p:sldId id="293" r:id="rId8"/>
    <p:sldId id="1065" r:id="rId9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81BF"/>
    <a:srgbClr val="85A964"/>
    <a:srgbClr val="5B7FA3"/>
    <a:srgbClr val="65BEF9"/>
    <a:srgbClr val="81C3F9"/>
    <a:srgbClr val="00ADFA"/>
    <a:srgbClr val="0097DB"/>
    <a:srgbClr val="006693"/>
    <a:srgbClr val="0070C0"/>
    <a:srgbClr val="2C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119" autoAdjust="0"/>
    <p:restoredTop sz="96272" autoAdjust="0"/>
  </p:normalViewPr>
  <p:slideViewPr>
    <p:cSldViewPr snapToGrid="0" showGuides="1">
      <p:cViewPr varScale="1">
        <p:scale>
          <a:sx n="168" d="100"/>
          <a:sy n="168" d="100"/>
        </p:scale>
        <p:origin x="424" y="192"/>
      </p:cViewPr>
      <p:guideLst>
        <p:guide orient="horz" pos="16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122948883438301"/>
          <c:y val="0.11475799897401"/>
          <c:w val="0.84253418990664397"/>
          <c:h val="0.7318980235285980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Heplisav-B</c:v>
                </c:pt>
              </c:strCache>
            </c:strRef>
          </c:tx>
          <c:spPr>
            <a:ln w="19050">
              <a:solidFill>
                <a:srgbClr val="0070C0"/>
              </a:solidFill>
            </a:ln>
            <a:effectLst/>
          </c:spPr>
          <c:marker>
            <c:symbol val="circle"/>
            <c:size val="6"/>
            <c:spPr>
              <a:solidFill>
                <a:srgbClr val="00B0F0"/>
              </a:solidFill>
              <a:ln w="12700">
                <a:solidFill>
                  <a:srgbClr val="000000">
                    <a:lumMod val="50000"/>
                    <a:lumOff val="50000"/>
                  </a:srgbClr>
                </a:solidFill>
              </a:ln>
              <a:effectLst/>
            </c:spPr>
          </c:marker>
          <c:dPt>
            <c:idx val="3"/>
            <c:marker>
              <c:spPr>
                <a:solidFill>
                  <a:srgbClr val="FF0000"/>
                </a:solidFill>
                <a:ln w="12700">
                  <a:solidFill>
                    <a:srgbClr val="000000">
                      <a:lumMod val="50000"/>
                      <a:lumOff val="50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D9BF-5D4C-B1CB-9FF6B48BF8AA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AE-3445-8EB3-CE5E98D35773}"/>
                </c:ext>
              </c:extLst>
            </c:dLbl>
            <c:dLbl>
              <c:idx val="1"/>
              <c:layout>
                <c:manualLayout>
                  <c:x val="-8.5440887413537545E-2"/>
                  <c:y val="-7.676710044648621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AE-3445-8EB3-CE5E98D35773}"/>
                </c:ext>
              </c:extLst>
            </c:dLbl>
            <c:dLbl>
              <c:idx val="2"/>
              <c:layout>
                <c:manualLayout>
                  <c:x val="-7.5430875825569788E-2"/>
                  <c:y val="-2.07875544581605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AE-3445-8EB3-CE5E98D35773}"/>
                </c:ext>
              </c:extLst>
            </c:dLbl>
            <c:dLbl>
              <c:idx val="3"/>
              <c:layout>
                <c:manualLayout>
                  <c:x val="-3.1051058393288974E-2"/>
                  <c:y val="4.80064095543861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BF-5D4C-B1CB-9FF6B48BF8AA}"/>
                </c:ext>
              </c:extLst>
            </c:dLbl>
            <c:dLbl>
              <c:idx val="7"/>
              <c:layout>
                <c:manualLayout>
                  <c:x val="-7.2813381762877778E-3"/>
                  <c:y val="2.80348836539071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AE-3445-8EB3-CE5E98D35773}"/>
                </c:ext>
              </c:extLst>
            </c:dLbl>
            <c:spPr>
              <a:noFill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Sheet1!$A$2:$A$10</c:f>
              <c:numCache>
                <c:formatCode>0</c:formatCode>
                <c:ptCount val="9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</c:numCache>
            </c:numRef>
          </c:cat>
          <c:val>
            <c:numRef>
              <c:f>Sheet1!$B$2:$B$10</c:f>
              <c:numCache>
                <c:formatCode>0.0</c:formatCode>
                <c:ptCount val="9"/>
                <c:pt idx="1">
                  <c:v>23.6</c:v>
                </c:pt>
                <c:pt idx="2">
                  <c:v>88.5</c:v>
                </c:pt>
                <c:pt idx="3">
                  <c:v>95.1</c:v>
                </c:pt>
                <c:pt idx="6">
                  <c:v>98.3</c:v>
                </c:pt>
                <c:pt idx="7">
                  <c:v>97.9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D8-AD4C-AA27-7067E7986A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Engerix-B</c:v>
                </c:pt>
              </c:strCache>
            </c:strRef>
          </c:tx>
          <c:spPr>
            <a:ln w="19050">
              <a:solidFill>
                <a:srgbClr val="69963A"/>
              </a:solidFill>
            </a:ln>
            <a:effectLst/>
          </c:spPr>
          <c:marker>
            <c:symbol val="circle"/>
            <c:size val="6"/>
            <c:spPr>
              <a:solidFill>
                <a:srgbClr val="718E25">
                  <a:lumMod val="40000"/>
                  <a:lumOff val="60000"/>
                </a:srgbClr>
              </a:solidFill>
              <a:ln w="12700">
                <a:solidFill>
                  <a:srgbClr val="000000">
                    <a:lumMod val="50000"/>
                    <a:lumOff val="50000"/>
                  </a:srgbClr>
                </a:solidFill>
              </a:ln>
              <a:effectLst/>
            </c:spPr>
          </c:marker>
          <c:dPt>
            <c:idx val="0"/>
            <c:marker>
              <c:spPr>
                <a:gradFill flip="none" rotWithShape="1">
                  <a:gsLst>
                    <a:gs pos="0">
                      <a:srgbClr val="326496"/>
                    </a:gs>
                    <a:gs pos="87000">
                      <a:srgbClr val="718E25"/>
                    </a:gs>
                  </a:gsLst>
                  <a:lin ang="0" scaled="1"/>
                  <a:tileRect/>
                </a:gradFill>
                <a:ln w="12700">
                  <a:solidFill>
                    <a:srgbClr val="000000">
                      <a:lumMod val="50000"/>
                      <a:lumOff val="50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C2D8-AD4C-AA27-7067E7986AD9}"/>
              </c:ext>
            </c:extLst>
          </c:dPt>
          <c:dPt>
            <c:idx val="7"/>
            <c:marker>
              <c:spPr>
                <a:solidFill>
                  <a:srgbClr val="FF0000"/>
                </a:solidFill>
                <a:ln w="12700">
                  <a:solidFill>
                    <a:srgbClr val="000000">
                      <a:lumMod val="50000"/>
                      <a:lumOff val="50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E9AE-3445-8EB3-CE5E98D35773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D8-AD4C-AA27-7067E7986AD9}"/>
                </c:ext>
              </c:extLst>
            </c:dLbl>
            <c:dLbl>
              <c:idx val="1"/>
              <c:layout>
                <c:manualLayout>
                  <c:x val="-7.0028307051666988E-2"/>
                  <c:y val="-1.0589138002481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D8-AD4C-AA27-7067E7986AD9}"/>
                </c:ext>
              </c:extLst>
            </c:dLbl>
            <c:dLbl>
              <c:idx val="2"/>
              <c:layout>
                <c:manualLayout>
                  <c:x val="-3.4534542700466513E-2"/>
                  <c:y val="-4.2102702733859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9AE-3445-8EB3-CE5E98D35773}"/>
                </c:ext>
              </c:extLst>
            </c:dLbl>
            <c:dLbl>
              <c:idx val="3"/>
              <c:layout>
                <c:manualLayout>
                  <c:x val="-3.00300371308404E-2"/>
                  <c:y val="-4.7121291594376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9AE-3445-8EB3-CE5E98D35773}"/>
                </c:ext>
              </c:extLst>
            </c:dLbl>
            <c:dLbl>
              <c:idx val="6"/>
              <c:layout>
                <c:manualLayout>
                  <c:x val="-2.8528535274298487E-2"/>
                  <c:y val="5.088702007596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9AE-3445-8EB3-CE5E98D35773}"/>
                </c:ext>
              </c:extLst>
            </c:dLbl>
            <c:dLbl>
              <c:idx val="7"/>
              <c:layout>
                <c:manualLayout>
                  <c:x val="-1.0510512995794251E-2"/>
                  <c:y val="3.2767578721662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9AE-3445-8EB3-CE5E98D35773}"/>
                </c:ext>
              </c:extLst>
            </c:dLbl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Sheet1!$A$2:$A$10</c:f>
              <c:numCache>
                <c:formatCode>0</c:formatCode>
                <c:ptCount val="9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</c:numCache>
            </c:numRef>
          </c:cat>
          <c:val>
            <c:numRef>
              <c:f>Sheet1!$C$2:$C$10</c:f>
              <c:numCache>
                <c:formatCode>0.0</c:formatCode>
                <c:ptCount val="9"/>
                <c:pt idx="1">
                  <c:v>3.95</c:v>
                </c:pt>
                <c:pt idx="2">
                  <c:v>26.4</c:v>
                </c:pt>
                <c:pt idx="3">
                  <c:v>22.9</c:v>
                </c:pt>
                <c:pt idx="6">
                  <c:v>32.4</c:v>
                </c:pt>
                <c:pt idx="7">
                  <c:v>81.099999999999994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2D8-AD4C-AA27-7067E7986A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27701304"/>
        <c:axId val="-2027695672"/>
      </c:lineChart>
      <c:catAx>
        <c:axId val="-2027701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Week</a:t>
                </a:r>
              </a:p>
            </c:rich>
          </c:tx>
          <c:layout>
            <c:manualLayout>
              <c:xMode val="edge"/>
              <c:yMode val="edge"/>
              <c:x val="0.51754487185095499"/>
              <c:y val="0.9307648235355150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crossAx val="-202769567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2769567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Anti-HBs ≥10 mIU/mL (%)</a:t>
                </a:r>
              </a:p>
            </c:rich>
          </c:tx>
          <c:layout>
            <c:manualLayout>
              <c:xMode val="edge"/>
              <c:yMode val="edge"/>
              <c:x val="7.6635708929963572E-3"/>
              <c:y val="0.2061536333296828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9525" cmpd="sng">
            <a:solidFill>
              <a:srgbClr val="000000"/>
            </a:solidFill>
          </a:ln>
        </c:spPr>
        <c:crossAx val="-2027701304"/>
        <c:crosses val="autoZero"/>
        <c:crossBetween val="midCat"/>
        <c:majorUnit val="20"/>
        <c:minorUnit val="20"/>
      </c:valAx>
      <c:spPr>
        <a:solidFill>
          <a:srgbClr val="E6EBF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65544168307086614"/>
          <c:y val="2.0496742040162854E-2"/>
          <c:w val="0.31517087707786529"/>
          <c:h val="8.7547365569395505E-2"/>
        </c:manualLayout>
      </c:layout>
      <c:overlay val="0"/>
      <c:spPr>
        <a:noFill/>
      </c:spPr>
    </c:legend>
    <c:plotVisOnly val="1"/>
    <c:dispBlanksAs val="span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2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122948883438301"/>
          <c:y val="0.11475799897401"/>
          <c:w val="0.84253418990664397"/>
          <c:h val="0.7318980235285980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Heplisav-B</c:v>
                </c:pt>
              </c:strCache>
            </c:strRef>
          </c:tx>
          <c:spPr>
            <a:ln w="19050">
              <a:solidFill>
                <a:srgbClr val="0070C0"/>
              </a:solidFill>
            </a:ln>
            <a:effectLst/>
          </c:spPr>
          <c:marker>
            <c:symbol val="circle"/>
            <c:size val="6"/>
            <c:spPr>
              <a:solidFill>
                <a:srgbClr val="003A78">
                  <a:lumMod val="40000"/>
                  <a:lumOff val="60000"/>
                </a:srgbClr>
              </a:solidFill>
              <a:ln w="12700">
                <a:solidFill>
                  <a:srgbClr val="000000">
                    <a:lumMod val="50000"/>
                    <a:lumOff val="50000"/>
                  </a:srgbClr>
                </a:solidFill>
              </a:ln>
              <a:effectLst/>
            </c:spPr>
          </c:marker>
          <c:dPt>
            <c:idx val="3"/>
            <c:marker>
              <c:spPr>
                <a:solidFill>
                  <a:srgbClr val="FF0000"/>
                </a:solidFill>
                <a:ln w="12700">
                  <a:solidFill>
                    <a:srgbClr val="000000">
                      <a:lumMod val="50000"/>
                      <a:lumOff val="50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3A8B-3C49-916E-CFE780A119BA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AE-3445-8EB3-CE5E98D3577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AE-3445-8EB3-CE5E98D3577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AE-3445-8EB3-CE5E98D35773}"/>
                </c:ext>
              </c:extLst>
            </c:dLbl>
            <c:dLbl>
              <c:idx val="3"/>
              <c:layout>
                <c:manualLayout>
                  <c:x val="-3.389268021391785E-2"/>
                  <c:y val="5.18129470693004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8B-3C49-916E-CFE780A119B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DA-EF48-9BF7-B004FC8CDB6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AE-3445-8EB3-CE5E98D35773}"/>
                </c:ext>
              </c:extLst>
            </c:dLbl>
            <c:spPr>
              <a:noFill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Sheet1!$A$2:$A$10</c:f>
              <c:numCache>
                <c:formatCode>0</c:formatCode>
                <c:ptCount val="9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</c:numCache>
            </c:numRef>
          </c:cat>
          <c:val>
            <c:numRef>
              <c:f>Sheet1!$B$2:$B$10</c:f>
              <c:numCache>
                <c:formatCode>0.0</c:formatCode>
                <c:ptCount val="9"/>
                <c:pt idx="1">
                  <c:v>23.6</c:v>
                </c:pt>
                <c:pt idx="2">
                  <c:v>88.5</c:v>
                </c:pt>
                <c:pt idx="3">
                  <c:v>95.1</c:v>
                </c:pt>
                <c:pt idx="6">
                  <c:v>98.3</c:v>
                </c:pt>
                <c:pt idx="7">
                  <c:v>97.9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D8-AD4C-AA27-7067E7986A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Engerix-B</c:v>
                </c:pt>
              </c:strCache>
            </c:strRef>
          </c:tx>
          <c:spPr>
            <a:ln w="19050"/>
            <a:effectLst/>
          </c:spPr>
          <c:marker>
            <c:symbol val="circle"/>
            <c:size val="6"/>
            <c:spPr>
              <a:solidFill>
                <a:srgbClr val="718E25">
                  <a:lumMod val="40000"/>
                  <a:lumOff val="60000"/>
                </a:srgbClr>
              </a:solidFill>
              <a:ln w="12700">
                <a:solidFill>
                  <a:srgbClr val="000000">
                    <a:lumMod val="50000"/>
                    <a:lumOff val="50000"/>
                  </a:srgbClr>
                </a:solidFill>
              </a:ln>
              <a:effectLst/>
            </c:spPr>
          </c:marker>
          <c:dPt>
            <c:idx val="0"/>
            <c:marker>
              <c:spPr>
                <a:gradFill flip="none" rotWithShape="1">
                  <a:gsLst>
                    <a:gs pos="0">
                      <a:srgbClr val="326496"/>
                    </a:gs>
                    <a:gs pos="87000">
                      <a:srgbClr val="718E25"/>
                    </a:gs>
                  </a:gsLst>
                  <a:lin ang="0" scaled="1"/>
                  <a:tileRect/>
                </a:gradFill>
                <a:ln w="12700">
                  <a:solidFill>
                    <a:srgbClr val="000000">
                      <a:lumMod val="50000"/>
                      <a:lumOff val="50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C2D8-AD4C-AA27-7067E7986AD9}"/>
              </c:ext>
            </c:extLst>
          </c:dPt>
          <c:dPt>
            <c:idx val="7"/>
            <c:marker>
              <c:spPr>
                <a:solidFill>
                  <a:srgbClr val="FF0000"/>
                </a:solidFill>
                <a:ln w="12700">
                  <a:solidFill>
                    <a:srgbClr val="000000">
                      <a:lumMod val="50000"/>
                      <a:lumOff val="50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E9AE-3445-8EB3-CE5E98D35773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D8-AD4C-AA27-7067E7986AD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D8-AD4C-AA27-7067E7986AD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9AE-3445-8EB3-CE5E98D3577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9AE-3445-8EB3-CE5E98D3577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9AE-3445-8EB3-CE5E98D35773}"/>
                </c:ext>
              </c:extLst>
            </c:dLbl>
            <c:dLbl>
              <c:idx val="7"/>
              <c:layout>
                <c:manualLayout>
                  <c:x val="-7.5075092827102102E-3"/>
                  <c:y val="3.8623790283069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9AE-3445-8EB3-CE5E98D35773}"/>
                </c:ext>
              </c:extLst>
            </c:dLbl>
            <c:spPr>
              <a:noFill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Sheet1!$A$2:$A$10</c:f>
              <c:numCache>
                <c:formatCode>0</c:formatCode>
                <c:ptCount val="9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</c:numCache>
            </c:numRef>
          </c:cat>
          <c:val>
            <c:numRef>
              <c:f>Sheet1!$C$2:$C$10</c:f>
              <c:numCache>
                <c:formatCode>0.0</c:formatCode>
                <c:ptCount val="9"/>
                <c:pt idx="1">
                  <c:v>3.95</c:v>
                </c:pt>
                <c:pt idx="2">
                  <c:v>26.4</c:v>
                </c:pt>
                <c:pt idx="3">
                  <c:v>22.9</c:v>
                </c:pt>
                <c:pt idx="6">
                  <c:v>32.4</c:v>
                </c:pt>
                <c:pt idx="7">
                  <c:v>81.099999999999994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2D8-AD4C-AA27-7067E7986A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27701304"/>
        <c:axId val="-2027695672"/>
      </c:lineChart>
      <c:catAx>
        <c:axId val="-2027701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Week</a:t>
                </a:r>
              </a:p>
            </c:rich>
          </c:tx>
          <c:layout>
            <c:manualLayout>
              <c:xMode val="edge"/>
              <c:yMode val="edge"/>
              <c:x val="0.51754487185095499"/>
              <c:y val="0.9307648235355150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b="0"/>
            </a:pPr>
            <a:endParaRPr lang="en-US"/>
          </a:p>
        </c:txPr>
        <c:crossAx val="-202769567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2769567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Anti-HBs ≥10 mIU/mL (%)</a:t>
                </a:r>
              </a:p>
            </c:rich>
          </c:tx>
          <c:layout>
            <c:manualLayout>
              <c:xMode val="edge"/>
              <c:yMode val="edge"/>
              <c:x val="7.6635708929963572E-3"/>
              <c:y val="0.2061536333296828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9525" cmpd="sng">
            <a:solidFill>
              <a:srgbClr val="000000"/>
            </a:solidFill>
          </a:ln>
        </c:spPr>
        <c:txPr>
          <a:bodyPr/>
          <a:lstStyle/>
          <a:p>
            <a:pPr>
              <a:defRPr b="0"/>
            </a:pPr>
            <a:endParaRPr lang="en-US"/>
          </a:p>
        </c:txPr>
        <c:crossAx val="-2027701304"/>
        <c:crosses val="autoZero"/>
        <c:crossBetween val="midCat"/>
        <c:majorUnit val="20"/>
        <c:minorUnit val="20"/>
      </c:valAx>
      <c:spPr>
        <a:solidFill>
          <a:srgbClr val="E6EBF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7578457155380236"/>
          <c:y val="1.66659226343089E-2"/>
          <c:w val="0.40371258748021699"/>
          <c:h val="8.7547365569395505E-2"/>
        </c:manualLayout>
      </c:layout>
      <c:overlay val="0"/>
      <c:spPr>
        <a:noFill/>
      </c:spPr>
      <c:txPr>
        <a:bodyPr/>
        <a:lstStyle/>
        <a:p>
          <a:pPr>
            <a:defRPr b="0"/>
          </a:pPr>
          <a:endParaRPr lang="en-US"/>
        </a:p>
      </c:txPr>
    </c:legend>
    <c:plotVisOnly val="1"/>
    <c:dispBlanksAs val="span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2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875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853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364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003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6" y="4735902"/>
            <a:ext cx="1616015" cy="407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85800"/>
            <a:ext cx="9157371" cy="373761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931641"/>
            <a:ext cx="8222726" cy="13716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395531"/>
            <a:ext cx="8221886" cy="12344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65BEF9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2" y="4572931"/>
            <a:ext cx="2280879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75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050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200" cap="small" spc="9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050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75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050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www.hepatitisB.uw.edu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4795549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1BF979-4BE9-AC4C-9A0A-FE07FD099E1C}"/>
              </a:ext>
            </a:extLst>
          </p:cNvPr>
          <p:cNvCxnSpPr>
            <a:cxnSpLocks/>
          </p:cNvCxnSpPr>
          <p:nvPr userDrawn="1"/>
        </p:nvCxnSpPr>
        <p:spPr>
          <a:xfrm>
            <a:off x="-14989" y="685800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1548BCD-DDDC-274A-B38A-2F10CB608239}"/>
              </a:ext>
            </a:extLst>
          </p:cNvPr>
          <p:cNvCxnSpPr>
            <a:cxnSpLocks/>
          </p:cNvCxnSpPr>
          <p:nvPr userDrawn="1"/>
        </p:nvCxnSpPr>
        <p:spPr>
          <a:xfrm>
            <a:off x="1" y="4425338"/>
            <a:ext cx="9158733" cy="1191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2B6F5BE-23CE-8F46-A075-E64E404A097A}"/>
              </a:ext>
            </a:extLst>
          </p:cNvPr>
          <p:cNvCxnSpPr>
            <a:cxnSpLocks/>
          </p:cNvCxnSpPr>
          <p:nvPr userDrawn="1"/>
        </p:nvCxnSpPr>
        <p:spPr>
          <a:xfrm>
            <a:off x="-14989" y="4425338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99AB3159-840E-894D-B052-EF5BC8E8EA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08796"/>
            <a:ext cx="3371781" cy="5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FF4BADDC-F26C-2141-B48C-9B8AA2179C2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5"/>
            <a:ext cx="4720339" cy="34094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ts val="1800"/>
              </a:lnSpc>
              <a:spcBef>
                <a:spcPts val="1800"/>
              </a:spcBef>
              <a:spcAft>
                <a:spcPts val="0"/>
              </a:spcAft>
              <a:buClr>
                <a:srgbClr val="0070C0"/>
              </a:buClr>
              <a:buSzPct val="11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E2A540FF-BD62-D94B-8E9E-07E81A49070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1D6FE54-C1B7-7D4C-8899-0B1F8958E284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19732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62288" cy="4192523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9" y="4846320"/>
            <a:ext cx="7388319" cy="24003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05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75DBB9-724C-B641-BDFB-D3DC4FE839E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81BF17-3602-1B45-ADB4-1475787674A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0906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12A59103-D1BE-064F-ACD3-A79A23F651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62288" cy="4192523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9" y="4846320"/>
            <a:ext cx="7388319" cy="24003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05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75DBB9-724C-B641-BDFB-D3DC4FE839E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81BF17-3602-1B45-ADB4-1475787674A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0906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12A59103-D1BE-064F-ACD3-A79A23F651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1263289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9" y="4846320"/>
            <a:ext cx="7388319" cy="24003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05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4BC27FB1-A545-5A44-954B-B15F6A127B2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594644"/>
            <a:ext cx="3657600" cy="79105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91440" indent="-91440">
              <a:spcBef>
                <a:spcPts val="0"/>
              </a:spcBef>
              <a:buClr>
                <a:srgbClr val="0070C0"/>
              </a:buClr>
              <a:defRPr sz="16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2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2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C0BF7C01-F2BC-8541-998E-60D91F6404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70C0">
              <a:alpha val="15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105025"/>
            <a:ext cx="86868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400" b="1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7BD60B-2759-9641-BF0C-FF1F7064E2BA}"/>
              </a:ext>
            </a:extLst>
          </p:cNvPr>
          <p:cNvCxnSpPr>
            <a:cxnSpLocks/>
          </p:cNvCxnSpPr>
          <p:nvPr userDrawn="1"/>
        </p:nvCxnSpPr>
        <p:spPr>
          <a:xfrm>
            <a:off x="-14989" y="13684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486FDB9-04A2-F949-A6D5-D3F17774AF22}"/>
              </a:ext>
            </a:extLst>
          </p:cNvPr>
          <p:cNvCxnSpPr>
            <a:cxnSpLocks/>
          </p:cNvCxnSpPr>
          <p:nvPr userDrawn="1"/>
        </p:nvCxnSpPr>
        <p:spPr>
          <a:xfrm>
            <a:off x="-14989" y="3780234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CC4D3E-D0A9-2E4C-9195-67601135B337}"/>
              </a:ext>
            </a:extLst>
          </p:cNvPr>
          <p:cNvSpPr/>
          <p:nvPr userDrawn="1"/>
        </p:nvSpPr>
        <p:spPr>
          <a:xfrm>
            <a:off x="7653868" y="4705350"/>
            <a:ext cx="1490133" cy="438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6" y="4735902"/>
            <a:ext cx="1616015" cy="407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85800"/>
            <a:ext cx="9157371" cy="373761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931641"/>
            <a:ext cx="8222726" cy="13716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395531"/>
            <a:ext cx="8221886" cy="12344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65BEF9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EC685FF-0DBD-944F-B136-CA09B175C3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08796"/>
            <a:ext cx="3371781" cy="51321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89FFA4E-1E51-1C4B-92BB-B1CEA001ACF6}"/>
              </a:ext>
            </a:extLst>
          </p:cNvPr>
          <p:cNvCxnSpPr>
            <a:cxnSpLocks/>
          </p:cNvCxnSpPr>
          <p:nvPr userDrawn="1"/>
        </p:nvCxnSpPr>
        <p:spPr>
          <a:xfrm>
            <a:off x="-14989" y="685800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194187E-CE7B-7545-A0D1-91B829F1E585}"/>
              </a:ext>
            </a:extLst>
          </p:cNvPr>
          <p:cNvCxnSpPr>
            <a:cxnSpLocks/>
          </p:cNvCxnSpPr>
          <p:nvPr userDrawn="1"/>
        </p:nvCxnSpPr>
        <p:spPr>
          <a:xfrm>
            <a:off x="-14989" y="4425338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03393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Slid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FB947F4-959E-EC46-99BB-053D310AF547}"/>
              </a:ext>
            </a:extLst>
          </p:cNvPr>
          <p:cNvCxnSpPr>
            <a:cxnSpLocks/>
          </p:cNvCxnSpPr>
          <p:nvPr userDrawn="1"/>
        </p:nvCxnSpPr>
        <p:spPr>
          <a:xfrm>
            <a:off x="-14989" y="13684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870B52-02BD-FF4F-98C3-242BF70847E9}"/>
              </a:ext>
            </a:extLst>
          </p:cNvPr>
          <p:cNvCxnSpPr>
            <a:cxnSpLocks/>
          </p:cNvCxnSpPr>
          <p:nvPr userDrawn="1"/>
        </p:nvCxnSpPr>
        <p:spPr>
          <a:xfrm>
            <a:off x="-14989" y="3780234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F1F18CC-C61A-1846-B719-7DDABD5AF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F67C5138-4C46-7548-ACCD-74E71879DE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2333" y="2141759"/>
            <a:ext cx="8223499" cy="853250"/>
          </a:xfrm>
          <a:prstGeom prst="rect">
            <a:avLst/>
          </a:prstGeom>
        </p:spPr>
        <p:txBody>
          <a:bodyPr lIns="91440" tIns="45720" rIns="91440" bIns="45720" anchor="ctr">
            <a:normAutofit/>
          </a:bodyPr>
          <a:lstStyle>
            <a:lvl1pPr algn="ctr">
              <a:defRPr sz="2400" b="1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Slide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4">
            <a:extLst>
              <a:ext uri="{FF2B5EF4-FFF2-40B4-BE49-F238E27FC236}">
                <a16:creationId xmlns:a16="http://schemas.microsoft.com/office/drawing/2014/main" id="{1CE0A0BE-2AD0-C241-95E7-F37511685DCD}"/>
              </a:ext>
            </a:extLst>
          </p:cNvPr>
          <p:cNvSpPr txBox="1">
            <a:spLocks/>
          </p:cNvSpPr>
          <p:nvPr userDrawn="1"/>
        </p:nvSpPr>
        <p:spPr>
          <a:xfrm>
            <a:off x="1" y="2077916"/>
            <a:ext cx="9143999" cy="971550"/>
          </a:xfrm>
          <a:prstGeom prst="rect">
            <a:avLst/>
          </a:prstGeom>
          <a:solidFill>
            <a:srgbClr val="0070C0">
              <a:alpha val="14902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105025"/>
            <a:ext cx="86868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400" b="1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650AD8-2BEA-A142-BBFF-13F6C9211DB3}"/>
              </a:ext>
            </a:extLst>
          </p:cNvPr>
          <p:cNvCxnSpPr>
            <a:cxnSpLocks/>
          </p:cNvCxnSpPr>
          <p:nvPr userDrawn="1"/>
        </p:nvCxnSpPr>
        <p:spPr>
          <a:xfrm>
            <a:off x="-14989" y="13684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FCE67C-9F6A-264E-8E4D-13ADBF11237C}"/>
              </a:ext>
            </a:extLst>
          </p:cNvPr>
          <p:cNvCxnSpPr>
            <a:cxnSpLocks/>
          </p:cNvCxnSpPr>
          <p:nvPr userDrawn="1"/>
        </p:nvCxnSpPr>
        <p:spPr>
          <a:xfrm>
            <a:off x="-14989" y="3780234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DE4792-3C8A-7640-944F-5CF93E4532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80B99B2-EBF7-BA42-83FC-8AD08B645963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867A6B9D-560F-CA41-A6F0-1C79BD3667B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893E21-9A7C-A84F-9440-EF1A3F60B34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7719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000525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C2CBBB-5045-8F42-85A1-BB5104437F5D}"/>
              </a:ext>
            </a:extLst>
          </p:cNvPr>
          <p:cNvCxnSpPr>
            <a:cxnSpLocks/>
          </p:cNvCxnSpPr>
          <p:nvPr userDrawn="1"/>
        </p:nvCxnSpPr>
        <p:spPr>
          <a:xfrm>
            <a:off x="-14989" y="97218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28C5AF5C-6EA9-6B49-A7AF-72E6D21531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062B33-FC21-5343-B99B-3C1D10CF2F1D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63F68E-DC87-6D41-BCD2-51C0D4E7A384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97A762D-DB19-4B44-A1FD-A0A2633A87E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  <a:p>
            <a:pPr lvl="1"/>
            <a:r>
              <a:rPr lang="en-US" dirty="0"/>
              <a:t>Line 2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623FC6F-E7CE-A541-95F7-C975302972B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A62759-CA3E-7B4E-835A-812B8429A2D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63F68E-DC87-6D41-BCD2-51C0D4E7A384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257458A-A398-AC44-9ACF-F3E0897C6FA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1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5F2B4AE2-70E2-7A4A-9E65-3919D01E02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A96371-6AC6-A74A-9278-F46E18CF1644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94669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9D8BF7C-594B-5F44-892D-5AD36E3A5B5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4244975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10000"/>
              <a:buFont typeface="Arial"/>
              <a:buChar char="•"/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5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37F3867B-74CD-0743-B864-4CD21D2D5F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F788C6F-E06A-4344-A83D-E4C0CDE48D65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6" r:id="rId2"/>
    <p:sldLayoutId id="2147483695" r:id="rId3"/>
    <p:sldLayoutId id="2147483697" r:id="rId4"/>
    <p:sldLayoutId id="2147483701" r:id="rId5"/>
    <p:sldLayoutId id="2147483703" r:id="rId6"/>
    <p:sldLayoutId id="2147483699" r:id="rId7"/>
    <p:sldLayoutId id="2147483709" r:id="rId8"/>
    <p:sldLayoutId id="2147483700" r:id="rId9"/>
    <p:sldLayoutId id="2147483710" r:id="rId10"/>
    <p:sldLayoutId id="2147483704" r:id="rId11"/>
    <p:sldLayoutId id="2147483711" r:id="rId12"/>
    <p:sldLayoutId id="2147483705" r:id="rId13"/>
    <p:sldLayoutId id="2147483696" r:id="rId14"/>
    <p:sldLayoutId id="2147483698" r:id="rId15"/>
    <p:sldLayoutId id="2147483707" r:id="rId16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patitisc.uw.edu/" TargetMode="External"/><Relationship Id="rId2" Type="http://schemas.openxmlformats.org/officeDocument/2006/relationships/hyperlink" Target="http://www.hepatitisb.uw.edu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>
                <a:latin typeface="Arial" pitchFamily="-110" charset="0"/>
                <a:ea typeface="ＭＳ Ｐゴシック" pitchFamily="-110" charset="-128"/>
              </a:rPr>
              <a:t>Heplisav</a:t>
            </a:r>
            <a:r>
              <a:rPr lang="en-US" sz="1800" dirty="0">
                <a:latin typeface="Arial" pitchFamily="-110" charset="0"/>
                <a:ea typeface="ＭＳ Ｐゴシック" pitchFamily="-110" charset="-128"/>
              </a:rPr>
              <a:t>-B versus Engerix-B in Healthy Adults, Aged 18-55 Years</a:t>
            </a:r>
            <a:br>
              <a:rPr lang="en-US" sz="1800" dirty="0">
                <a:latin typeface="Arial" pitchFamily="-110" charset="0"/>
                <a:ea typeface="ＭＳ Ｐゴシック" pitchFamily="-110" charset="-128"/>
              </a:rPr>
            </a:br>
            <a:r>
              <a:rPr lang="en-US" dirty="0">
                <a:latin typeface="Arial" pitchFamily="-110" charset="0"/>
                <a:ea typeface="ＭＳ Ｐゴシック" pitchFamily="-110" charset="-128"/>
              </a:rPr>
              <a:t>HBV-10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23549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 err="1"/>
              <a:t>Heplisav</a:t>
            </a:r>
            <a:r>
              <a:rPr lang="en-US" sz="1800" dirty="0"/>
              <a:t>-B Vaccine versus </a:t>
            </a:r>
            <a:r>
              <a:rPr lang="en-US" sz="1800" dirty="0" err="1"/>
              <a:t>Engerix</a:t>
            </a:r>
            <a:r>
              <a:rPr lang="en-US" sz="1800" dirty="0"/>
              <a:t>-B Vaccine in Healthy Adults Aged 18-55 </a:t>
            </a:r>
            <a:r>
              <a:rPr lang="en-US" sz="1800" dirty="0">
                <a:latin typeface="Arial" pitchFamily="-106" charset="0"/>
              </a:rPr>
              <a:t>Years</a:t>
            </a:r>
            <a:br>
              <a:rPr lang="en-US" sz="1800" dirty="0">
                <a:latin typeface="Arial" pitchFamily="-106" charset="0"/>
              </a:rPr>
            </a:br>
            <a:r>
              <a:rPr lang="en-US" sz="1800" dirty="0">
                <a:latin typeface="Arial" pitchFamily="-106" charset="0"/>
              </a:rPr>
              <a:t>HBV-10 Trial: Design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Halperin SA, et al. Vaccine. 2012;30:2256-63.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934278-B2F9-A94A-9839-395661DB4535}"/>
              </a:ext>
            </a:extLst>
          </p:cNvPr>
          <p:cNvSpPr/>
          <p:nvPr/>
        </p:nvSpPr>
        <p:spPr>
          <a:xfrm>
            <a:off x="323850" y="4246404"/>
            <a:ext cx="8515350" cy="617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68580"/>
            <a:r>
              <a:rPr lang="en-US" sz="105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^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Adolescents age 11-17 years were eligible, but most had previously received HBV vaccine as child as part of universal vaccine program.</a:t>
            </a:r>
            <a:b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positive for HBsAg, anti-HBs, or anti-HB core 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1056D5C-E0DD-DF41-990C-EF32EAAA3DDB}"/>
              </a:ext>
            </a:extLst>
          </p:cNvPr>
          <p:cNvCxnSpPr/>
          <p:nvPr/>
        </p:nvCxnSpPr>
        <p:spPr>
          <a:xfrm>
            <a:off x="378823" y="4357747"/>
            <a:ext cx="8321040" cy="0"/>
          </a:xfrm>
          <a:prstGeom prst="line">
            <a:avLst/>
          </a:prstGeom>
          <a:ln w="12700">
            <a:solidFill>
              <a:srgbClr val="00628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6271CF3-6E9F-6042-8F96-38D97F2E7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850" y="1135604"/>
            <a:ext cx="8515350" cy="3222139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</a:pPr>
            <a:r>
              <a:rPr lang="en-US" sz="1400" b="1" dirty="0">
                <a:latin typeface="Arial" pitchFamily="-106" charset="0"/>
              </a:rPr>
              <a:t>Design</a:t>
            </a:r>
          </a:p>
          <a:p>
            <a:pPr lvl="1">
              <a:lnSpc>
                <a:spcPts val="1600"/>
              </a:lnSpc>
              <a:spcBef>
                <a:spcPts val="200"/>
              </a:spcBef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Phase 3 observer-blinded randomized controlled trial to compare the safety and efficacy of </a:t>
            </a:r>
            <a:r>
              <a:rPr lang="en-US" sz="1400" dirty="0" err="1">
                <a:solidFill>
                  <a:schemeClr val="tx1"/>
                </a:solidFill>
                <a:latin typeface="Arial" pitchFamily="-106" charset="0"/>
              </a:rPr>
              <a:t>Heplisav</a:t>
            </a: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-B versus </a:t>
            </a:r>
            <a:r>
              <a:rPr lang="en-US" sz="1400" dirty="0" err="1">
                <a:solidFill>
                  <a:schemeClr val="tx1"/>
                </a:solidFill>
                <a:latin typeface="Arial" pitchFamily="-106" charset="0"/>
              </a:rPr>
              <a:t>Engerix</a:t>
            </a: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-B in healthy adults</a:t>
            </a:r>
            <a:endParaRPr lang="en-US" sz="1400" b="1" dirty="0">
              <a:latin typeface="Arial" pitchFamily="-106" charset="0"/>
            </a:endParaRPr>
          </a:p>
          <a:p>
            <a:pPr>
              <a:lnSpc>
                <a:spcPts val="1600"/>
              </a:lnSpc>
              <a:spcBef>
                <a:spcPts val="800"/>
              </a:spcBef>
            </a:pPr>
            <a:r>
              <a:rPr lang="en-US" sz="1400" b="1" dirty="0">
                <a:solidFill>
                  <a:schemeClr val="tx1"/>
                </a:solidFill>
                <a:latin typeface="Arial" pitchFamily="-106" charset="0"/>
              </a:rPr>
              <a:t>Participants</a:t>
            </a:r>
          </a:p>
          <a:p>
            <a:pPr lvl="1">
              <a:lnSpc>
                <a:spcPts val="1600"/>
              </a:lnSpc>
              <a:spcBef>
                <a:spcPts val="200"/>
              </a:spcBef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Ages 15-55 years^</a:t>
            </a:r>
          </a:p>
          <a:p>
            <a:pPr lvl="1">
              <a:lnSpc>
                <a:spcPts val="1600"/>
              </a:lnSpc>
              <a:spcBef>
                <a:spcPts val="400"/>
              </a:spcBef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HBV vaccine naïve</a:t>
            </a:r>
          </a:p>
          <a:p>
            <a:pPr lvl="1">
              <a:lnSpc>
                <a:spcPts val="1600"/>
              </a:lnSpc>
              <a:spcBef>
                <a:spcPts val="400"/>
              </a:spcBef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Exclusions: HBV</a:t>
            </a:r>
            <a:r>
              <a:rPr lang="en-US" sz="1400" baseline="30000" dirty="0">
                <a:solidFill>
                  <a:schemeClr val="tx1"/>
                </a:solidFill>
                <a:latin typeface="Arial" pitchFamily="-106" charset="0"/>
              </a:rPr>
              <a:t>*</a:t>
            </a: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, HIV, pregnancy (or lactation), autoimmune or other clinically significant illness, immunosuppressed</a:t>
            </a:r>
            <a:endParaRPr lang="en-US" sz="1400" b="1" dirty="0">
              <a:solidFill>
                <a:schemeClr val="tx1"/>
              </a:solidFill>
              <a:latin typeface="Arial" pitchFamily="-106" charset="0"/>
            </a:endParaRPr>
          </a:p>
          <a:p>
            <a:pPr>
              <a:lnSpc>
                <a:spcPts val="1600"/>
              </a:lnSpc>
              <a:spcBef>
                <a:spcPts val="800"/>
              </a:spcBef>
            </a:pPr>
            <a:r>
              <a:rPr lang="en-US" sz="1400" b="1" dirty="0">
                <a:solidFill>
                  <a:schemeClr val="tx1"/>
                </a:solidFill>
                <a:latin typeface="Arial" pitchFamily="-106" charset="0"/>
              </a:rPr>
              <a:t>Setting</a:t>
            </a:r>
          </a:p>
          <a:p>
            <a:pPr lvl="1">
              <a:lnSpc>
                <a:spcPts val="1600"/>
              </a:lnSpc>
              <a:spcBef>
                <a:spcPts val="200"/>
              </a:spcBef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Multiple centers in Canada and Germany</a:t>
            </a:r>
            <a:endParaRPr lang="en-US" sz="1400" b="1" dirty="0">
              <a:solidFill>
                <a:schemeClr val="tx1"/>
              </a:solidFill>
              <a:latin typeface="Arial" pitchFamily="-106" charset="0"/>
            </a:endParaRPr>
          </a:p>
          <a:p>
            <a:pPr>
              <a:lnSpc>
                <a:spcPts val="1600"/>
              </a:lnSpc>
              <a:spcBef>
                <a:spcPts val="800"/>
              </a:spcBef>
            </a:pPr>
            <a:r>
              <a:rPr lang="en-US" sz="1400" b="1" dirty="0">
                <a:solidFill>
                  <a:schemeClr val="tx1"/>
                </a:solidFill>
                <a:latin typeface="Arial" pitchFamily="-106" charset="0"/>
              </a:rPr>
              <a:t>Study End-Point</a:t>
            </a:r>
          </a:p>
          <a:p>
            <a:pPr lvl="1">
              <a:lnSpc>
                <a:spcPts val="1600"/>
              </a:lnSpc>
              <a:spcBef>
                <a:spcPts val="200"/>
              </a:spcBef>
            </a:pPr>
            <a:r>
              <a:rPr lang="en-US" sz="1400" dirty="0" err="1">
                <a:solidFill>
                  <a:schemeClr val="tx1"/>
                </a:solidFill>
                <a:latin typeface="Arial" pitchFamily="-106" charset="0"/>
              </a:rPr>
              <a:t>Seroprotection</a:t>
            </a: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 = anti-HBs level ≥10 </a:t>
            </a:r>
            <a:r>
              <a:rPr lang="en-US" sz="1400" dirty="0" err="1">
                <a:solidFill>
                  <a:schemeClr val="tx1"/>
                </a:solidFill>
                <a:latin typeface="Arial" pitchFamily="-106" charset="0"/>
              </a:rPr>
              <a:t>mIU</a:t>
            </a: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/mL</a:t>
            </a:r>
          </a:p>
        </p:txBody>
      </p:sp>
    </p:spTree>
    <p:extLst>
      <p:ext uri="{BB962C8B-B14F-4D97-AF65-F5344CB8AC3E}">
        <p14:creationId xmlns:p14="http://schemas.microsoft.com/office/powerpoint/2010/main" val="373869555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0AF44D2-7D82-D344-AC4E-46E19ECD0F98}"/>
              </a:ext>
            </a:extLst>
          </p:cNvPr>
          <p:cNvCxnSpPr>
            <a:cxnSpLocks/>
          </p:cNvCxnSpPr>
          <p:nvPr/>
        </p:nvCxnSpPr>
        <p:spPr>
          <a:xfrm>
            <a:off x="3789422" y="2004058"/>
            <a:ext cx="2948940" cy="0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B0EA1D5-A6C8-9640-9ADA-79413D06FB07}"/>
              </a:ext>
            </a:extLst>
          </p:cNvPr>
          <p:cNvCxnSpPr/>
          <p:nvPr/>
        </p:nvCxnSpPr>
        <p:spPr>
          <a:xfrm flipV="1">
            <a:off x="3159056" y="3096913"/>
            <a:ext cx="3566160" cy="155"/>
          </a:xfrm>
          <a:prstGeom prst="line">
            <a:avLst/>
          </a:prstGeom>
          <a:ln w="22225">
            <a:solidFill>
              <a:srgbClr val="69963A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itle 1">
            <a:extLst>
              <a:ext uri="{FF2B5EF4-FFF2-40B4-BE49-F238E27FC236}">
                <a16:creationId xmlns:a16="http://schemas.microsoft.com/office/drawing/2014/main" id="{0419CD36-5151-134F-9D73-A630092B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Heplisav</a:t>
            </a:r>
            <a:r>
              <a:rPr lang="en-US" sz="1800" dirty="0"/>
              <a:t>-B Vaccine versus </a:t>
            </a:r>
            <a:r>
              <a:rPr lang="en-US" sz="1800" dirty="0" err="1"/>
              <a:t>Engerix</a:t>
            </a:r>
            <a:r>
              <a:rPr lang="en-US" sz="1800" dirty="0"/>
              <a:t>-B Vaccine in Healthy Adults Aged 18-55 </a:t>
            </a:r>
            <a:r>
              <a:rPr lang="en-US" sz="1800" dirty="0">
                <a:latin typeface="Arial" pitchFamily="-106" charset="0"/>
              </a:rPr>
              <a:t>Years</a:t>
            </a:r>
            <a:br>
              <a:rPr lang="en-US" sz="1800" dirty="0">
                <a:latin typeface="Arial" pitchFamily="-106" charset="0"/>
              </a:rPr>
            </a:br>
            <a:r>
              <a:rPr lang="en-US" sz="1800" dirty="0">
                <a:latin typeface="Arial" pitchFamily="-106" charset="0"/>
              </a:rPr>
              <a:t>HBV-10 Trial: Design</a:t>
            </a:r>
            <a:endParaRPr lang="en-US" sz="1800" dirty="0"/>
          </a:p>
        </p:txBody>
      </p:sp>
      <p:sp>
        <p:nvSpPr>
          <p:cNvPr id="36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Halperin SA, et al. Vaccine. 2012;30:2256-63.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581212" y="2190644"/>
            <a:ext cx="1172406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1,809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567704" y="3290966"/>
            <a:ext cx="1185916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606</a:t>
            </a:r>
          </a:p>
        </p:txBody>
      </p:sp>
      <p:sp>
        <p:nvSpPr>
          <p:cNvPr id="64" name="Rectangle 25"/>
          <p:cNvSpPr>
            <a:spLocks noChangeArrowheads="1"/>
          </p:cNvSpPr>
          <p:nvPr/>
        </p:nvSpPr>
        <p:spPr bwMode="auto">
          <a:xfrm>
            <a:off x="1128655" y="3826502"/>
            <a:ext cx="6871716" cy="8229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34073" rIns="69365" bIns="68580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Vaccine Dosing</a:t>
            </a:r>
            <a:b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1" dirty="0">
                <a:solidFill>
                  <a:srgbClr val="2B5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Heplisav-B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0.5 mL dose of 3 mg CpG 1018 adjuvant with 20 mcg recombinant HBsAg at week 0 and 4, followed by administration of saline placebo at week 24</a:t>
            </a:r>
          </a:p>
          <a:p>
            <a:pPr defTabSz="701279">
              <a:lnSpc>
                <a:spcPts val="1350"/>
              </a:lnSpc>
              <a:spcBef>
                <a:spcPts val="150"/>
              </a:spcBef>
            </a:pPr>
            <a:r>
              <a:rPr lang="en-US" sz="1050" b="1" dirty="0">
                <a:solidFill>
                  <a:srgbClr val="5A8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Engerix-B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 mL dose of 20 mcg recombinant HBsAg at week 0, 4 and 24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F4DF18A-2222-C745-91C4-7F7993775654}"/>
              </a:ext>
            </a:extLst>
          </p:cNvPr>
          <p:cNvGrpSpPr/>
          <p:nvPr/>
        </p:nvGrpSpPr>
        <p:grpSpPr>
          <a:xfrm>
            <a:off x="1141982" y="1021866"/>
            <a:ext cx="6872737" cy="400023"/>
            <a:chOff x="-1359" y="1362488"/>
            <a:chExt cx="9163650" cy="533364"/>
          </a:xfrm>
        </p:grpSpPr>
        <p:sp>
          <p:nvSpPr>
            <p:cNvPr id="38" name="Rectangle 37"/>
            <p:cNvSpPr/>
            <p:nvPr/>
          </p:nvSpPr>
          <p:spPr>
            <a:xfrm>
              <a:off x="0" y="1395318"/>
              <a:ext cx="9162291" cy="457200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79063" y="14679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Week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399722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16836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24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988304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-1359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cxnSpLocks/>
            </p:cNvCxnSpPr>
            <p:nvPr/>
          </p:nvCxnSpPr>
          <p:spPr>
            <a:xfrm flipV="1">
              <a:off x="267279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cxnSpLocks/>
            </p:cNvCxnSpPr>
            <p:nvPr/>
          </p:nvCxnSpPr>
          <p:spPr>
            <a:xfrm flipV="1">
              <a:off x="4259277" y="1776676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7432233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5579513" y="138074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V="1">
              <a:off x="5845755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44D32BB8-15FF-0A4C-8E6D-1A6E2B11748C}"/>
                </a:ext>
              </a:extLst>
            </p:cNvPr>
            <p:cNvSpPr/>
            <p:nvPr/>
          </p:nvSpPr>
          <p:spPr>
            <a:xfrm>
              <a:off x="3191959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B77AD2A-A923-7042-BA1F-7F2B20E653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66038" y="1776676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92A3FDC-D4F9-7042-B37D-472847AF768F}"/>
                </a:ext>
              </a:extLst>
            </p:cNvPr>
            <p:cNvSpPr/>
            <p:nvPr/>
          </p:nvSpPr>
          <p:spPr>
            <a:xfrm>
              <a:off x="3202988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A932224-613D-D04E-B413-F0079A4148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52516" y="1776676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385D737-EF6B-BC43-B74F-42973341F4D4}"/>
                </a:ext>
              </a:extLst>
            </p:cNvPr>
            <p:cNvSpPr/>
            <p:nvPr/>
          </p:nvSpPr>
          <p:spPr>
            <a:xfrm>
              <a:off x="4789002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9C424C4-F149-5943-9816-54FB5F210E60}"/>
                </a:ext>
              </a:extLst>
            </p:cNvPr>
            <p:cNvSpPr/>
            <p:nvPr/>
          </p:nvSpPr>
          <p:spPr>
            <a:xfrm>
              <a:off x="6372338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1783292-677B-5A47-BB4D-70BBC26FD54B}"/>
                </a:ext>
              </a:extLst>
            </p:cNvPr>
            <p:cNvCxnSpPr/>
            <p:nvPr/>
          </p:nvCxnSpPr>
          <p:spPr>
            <a:xfrm flipV="1">
              <a:off x="6638994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F5A9212-B597-BE4F-9739-A171DFD20E6D}"/>
                </a:ext>
              </a:extLst>
            </p:cNvPr>
            <p:cNvSpPr/>
            <p:nvPr/>
          </p:nvSpPr>
          <p:spPr>
            <a:xfrm>
              <a:off x="796102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5EC6B5D-CF8D-DD4D-BA56-E583BD61285E}"/>
                </a:ext>
              </a:extLst>
            </p:cNvPr>
            <p:cNvCxnSpPr/>
            <p:nvPr/>
          </p:nvCxnSpPr>
          <p:spPr>
            <a:xfrm flipV="1">
              <a:off x="8225472" y="176471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2AACB79-C6BE-2C49-B150-D975C5A7371E}"/>
              </a:ext>
            </a:extLst>
          </p:cNvPr>
          <p:cNvCxnSpPr>
            <a:cxnSpLocks/>
          </p:cNvCxnSpPr>
          <p:nvPr/>
        </p:nvCxnSpPr>
        <p:spPr>
          <a:xfrm>
            <a:off x="3317375" y="2004058"/>
            <a:ext cx="362061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Diamond 32">
            <a:extLst>
              <a:ext uri="{FF2B5EF4-FFF2-40B4-BE49-F238E27FC236}">
                <a16:creationId xmlns:a16="http://schemas.microsoft.com/office/drawing/2014/main" id="{0E7061E7-3CF6-3A46-BB8E-3B4410F27D56}"/>
              </a:ext>
            </a:extLst>
          </p:cNvPr>
          <p:cNvSpPr>
            <a:spLocks/>
          </p:cNvSpPr>
          <p:nvPr/>
        </p:nvSpPr>
        <p:spPr>
          <a:xfrm>
            <a:off x="3573455" y="1832608"/>
            <a:ext cx="342900" cy="342900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Diamond 42">
            <a:extLst>
              <a:ext uri="{FF2B5EF4-FFF2-40B4-BE49-F238E27FC236}">
                <a16:creationId xmlns:a16="http://schemas.microsoft.com/office/drawing/2014/main" id="{C58825F4-F3A9-294F-B8AF-B58F7F67387F}"/>
              </a:ext>
            </a:extLst>
          </p:cNvPr>
          <p:cNvSpPr>
            <a:spLocks/>
          </p:cNvSpPr>
          <p:nvPr/>
        </p:nvSpPr>
        <p:spPr>
          <a:xfrm>
            <a:off x="3573455" y="2924227"/>
            <a:ext cx="342900" cy="342900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4" name="Diamond 43">
            <a:extLst>
              <a:ext uri="{FF2B5EF4-FFF2-40B4-BE49-F238E27FC236}">
                <a16:creationId xmlns:a16="http://schemas.microsoft.com/office/drawing/2014/main" id="{1F96E34D-3BD1-254F-A5E9-C0389E03923B}"/>
              </a:ext>
            </a:extLst>
          </p:cNvPr>
          <p:cNvSpPr>
            <a:spLocks/>
          </p:cNvSpPr>
          <p:nvPr/>
        </p:nvSpPr>
        <p:spPr>
          <a:xfrm>
            <a:off x="2989317" y="1832608"/>
            <a:ext cx="342900" cy="342900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6" name="Diamond 45">
            <a:extLst>
              <a:ext uri="{FF2B5EF4-FFF2-40B4-BE49-F238E27FC236}">
                <a16:creationId xmlns:a16="http://schemas.microsoft.com/office/drawing/2014/main" id="{3D218406-93E8-8E46-9395-4381E4A0B3AD}"/>
              </a:ext>
            </a:extLst>
          </p:cNvPr>
          <p:cNvSpPr>
            <a:spLocks/>
          </p:cNvSpPr>
          <p:nvPr/>
        </p:nvSpPr>
        <p:spPr>
          <a:xfrm>
            <a:off x="2989317" y="2924227"/>
            <a:ext cx="342900" cy="342900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140E0850-407B-784D-AB96-E255A67BC22C}"/>
              </a:ext>
            </a:extLst>
          </p:cNvPr>
          <p:cNvSpPr>
            <a:spLocks/>
          </p:cNvSpPr>
          <p:nvPr/>
        </p:nvSpPr>
        <p:spPr>
          <a:xfrm>
            <a:off x="6530387" y="2924227"/>
            <a:ext cx="342900" cy="342900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3" name="Rectangle 5">
            <a:extLst>
              <a:ext uri="{FF2B5EF4-FFF2-40B4-BE49-F238E27FC236}">
                <a16:creationId xmlns:a16="http://schemas.microsoft.com/office/drawing/2014/main" id="{C8A95783-D9F5-C44C-A08A-54F06073C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703" y="1832793"/>
            <a:ext cx="116586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Heplisav-B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 5">
            <a:extLst>
              <a:ext uri="{FF2B5EF4-FFF2-40B4-BE49-F238E27FC236}">
                <a16:creationId xmlns:a16="http://schemas.microsoft.com/office/drawing/2014/main" id="{671D2718-DA4C-8F42-9981-241C240A6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703" y="2928921"/>
            <a:ext cx="1165860" cy="342900"/>
          </a:xfrm>
          <a:prstGeom prst="rect">
            <a:avLst/>
          </a:prstGeom>
          <a:solidFill>
            <a:srgbClr val="69963A">
              <a:alpha val="20000"/>
            </a:srgb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Engerix-B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Diamond 80">
            <a:extLst>
              <a:ext uri="{FF2B5EF4-FFF2-40B4-BE49-F238E27FC236}">
                <a16:creationId xmlns:a16="http://schemas.microsoft.com/office/drawing/2014/main" id="{FA018D65-0CF9-3F4B-847E-96DD7E45CDFB}"/>
              </a:ext>
            </a:extLst>
          </p:cNvPr>
          <p:cNvSpPr>
            <a:spLocks/>
          </p:cNvSpPr>
          <p:nvPr/>
        </p:nvSpPr>
        <p:spPr>
          <a:xfrm>
            <a:off x="6530387" y="1832608"/>
            <a:ext cx="342900" cy="342900"/>
          </a:xfrm>
          <a:prstGeom prst="diamond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1151FF5-629C-E04C-815B-12DC491FDE36}"/>
              </a:ext>
            </a:extLst>
          </p:cNvPr>
          <p:cNvSpPr/>
          <p:nvPr/>
        </p:nvSpPr>
        <p:spPr>
          <a:xfrm>
            <a:off x="6111350" y="2151213"/>
            <a:ext cx="1185916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Placebo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FF5F67-B3F6-5C4D-8BF9-12D2D44865D6}"/>
              </a:ext>
            </a:extLst>
          </p:cNvPr>
          <p:cNvSpPr txBox="1"/>
          <p:nvPr/>
        </p:nvSpPr>
        <p:spPr>
          <a:xfrm>
            <a:off x="7283450" y="359727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A9BD7D5-E49F-FF45-91CF-A137D4190F35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905745" y="2159477"/>
            <a:ext cx="640080" cy="38415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BC13C4AD-4B1D-D944-8F1E-58C0F7AF7D0F}"/>
              </a:ext>
            </a:extLst>
          </p:cNvPr>
          <p:cNvCxnSpPr>
            <a:cxnSpLocks noChangeAspect="1"/>
          </p:cNvCxnSpPr>
          <p:nvPr/>
        </p:nvCxnSpPr>
        <p:spPr>
          <a:xfrm>
            <a:off x="905745" y="2539796"/>
            <a:ext cx="640080" cy="38415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1F4C7E0C-7F64-6F4E-B38C-BF6C7ED0D3B0}"/>
              </a:ext>
            </a:extLst>
          </p:cNvPr>
          <p:cNvSpPr/>
          <p:nvPr/>
        </p:nvSpPr>
        <p:spPr>
          <a:xfrm>
            <a:off x="983800" y="2057677"/>
            <a:ext cx="335057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68580" algn="ctr"/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3x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B6B258B-0C0D-DB4B-9033-4A5F9D17427F}"/>
              </a:ext>
            </a:extLst>
          </p:cNvPr>
          <p:cNvSpPr/>
          <p:nvPr/>
        </p:nvSpPr>
        <p:spPr>
          <a:xfrm>
            <a:off x="983800" y="2724150"/>
            <a:ext cx="335057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68580" algn="ctr"/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1x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AFBCEAE-7409-7447-99FC-881C8F8DE862}"/>
              </a:ext>
            </a:extLst>
          </p:cNvPr>
          <p:cNvSpPr/>
          <p:nvPr/>
        </p:nvSpPr>
        <p:spPr>
          <a:xfrm>
            <a:off x="76193" y="2414951"/>
            <a:ext cx="990600" cy="2315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68580" algn="ctr"/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Randomized</a:t>
            </a:r>
          </a:p>
        </p:txBody>
      </p:sp>
    </p:spTree>
    <p:extLst>
      <p:ext uri="{BB962C8B-B14F-4D97-AF65-F5344CB8AC3E}">
        <p14:creationId xmlns:p14="http://schemas.microsoft.com/office/powerpoint/2010/main" val="423764552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Heplisav</a:t>
            </a:r>
            <a:r>
              <a:rPr lang="en-US" sz="1800" dirty="0"/>
              <a:t>-B Vaccine versus </a:t>
            </a:r>
            <a:r>
              <a:rPr lang="en-US" sz="1800" dirty="0" err="1"/>
              <a:t>Engerix</a:t>
            </a:r>
            <a:r>
              <a:rPr lang="en-US" sz="1800" dirty="0"/>
              <a:t>-B Vaccine in Healthy Adults Aged 18-55 </a:t>
            </a:r>
            <a:r>
              <a:rPr lang="en-US" sz="1800" dirty="0">
                <a:latin typeface="Arial" pitchFamily="-106" charset="0"/>
              </a:rPr>
              <a:t>Years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HBV-10 Trial: Baseline Characteristics</a:t>
            </a:r>
          </a:p>
        </p:txBody>
      </p:sp>
      <p:sp>
        <p:nvSpPr>
          <p:cNvPr id="36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Halperin SA, et al. Vaccine. 2012;30:2256-63.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5549A96-0993-F447-9255-CF755DC70872}"/>
              </a:ext>
            </a:extLst>
          </p:cNvPr>
          <p:cNvGraphicFramePr>
            <a:graphicFrameLocks/>
          </p:cNvGraphicFramePr>
          <p:nvPr/>
        </p:nvGraphicFramePr>
        <p:xfrm>
          <a:off x="356662" y="1004960"/>
          <a:ext cx="8412480" cy="3657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8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721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Characteristic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b="1" dirty="0" err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Heplisav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-B</a:t>
                      </a:r>
                      <a:br>
                        <a:rPr lang="en-US" sz="14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1,809)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b="1" dirty="0" err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Engerix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-B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</a:t>
                      </a:r>
                      <a:r>
                        <a:rPr lang="en-US" sz="1400" b="0" baseline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606)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 mean (range), years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(18-55)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(18-55)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Male, no. (%)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852 (47)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 (43)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577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Race, no. (%)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White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Black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Asian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Other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1,690 (93)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(2)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(2)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(3)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556 (92)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(3)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(4)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(1)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Weight, mean (range), kg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80.3 (43-173)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80.8 (39-179)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Body mass index, kg/m</a:t>
                      </a:r>
                      <a:r>
                        <a:rPr lang="en-US" sz="14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27.4 (15.0-58.1)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27.6 (16.4-63.2)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Smoker, n (%)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654 (36)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 (37)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07467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Heplisav</a:t>
            </a:r>
            <a:r>
              <a:rPr lang="en-US" sz="1800" dirty="0"/>
              <a:t>-B Vaccine versus </a:t>
            </a:r>
            <a:r>
              <a:rPr lang="en-US" sz="1800" dirty="0" err="1"/>
              <a:t>Engerix</a:t>
            </a:r>
            <a:r>
              <a:rPr lang="en-US" sz="1800" dirty="0"/>
              <a:t>-B Vaccine in Healthy Adults Aged 18-55 </a:t>
            </a:r>
            <a:r>
              <a:rPr lang="en-US" sz="1800" dirty="0">
                <a:latin typeface="Arial" pitchFamily="-106" charset="0"/>
              </a:rPr>
              <a:t>Years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HBV-10 Trial: </a:t>
            </a:r>
            <a:r>
              <a:rPr lang="en-US" sz="1800" dirty="0">
                <a:latin typeface="Arial" panose="020B0604020202020204" pitchFamily="34" charset="0"/>
                <a:ea typeface="ＭＳ Ｐゴシック" pitchFamily="31" charset="-128"/>
                <a:cs typeface="Arial" panose="020B0604020202020204" pitchFamily="34" charset="0"/>
              </a:rPr>
              <a:t>Results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Halperin SA, et al. Vaccine. 2012:30:2556-63.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9475535"/>
              </p:ext>
            </p:extLst>
          </p:nvPr>
        </p:nvGraphicFramePr>
        <p:xfrm>
          <a:off x="904875" y="971557"/>
          <a:ext cx="7315200" cy="3252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763579" y="4129647"/>
            <a:ext cx="979118" cy="260602"/>
            <a:chOff x="2114550" y="4136888"/>
            <a:chExt cx="979118" cy="260602"/>
          </a:xfrm>
        </p:grpSpPr>
        <p:cxnSp>
          <p:nvCxnSpPr>
            <p:cNvPr id="17" name="Straight Connector 16"/>
            <p:cNvCxnSpPr>
              <a:stCxn id="11" idx="3"/>
            </p:cNvCxnSpPr>
            <p:nvPr/>
          </p:nvCxnSpPr>
          <p:spPr>
            <a:xfrm flipV="1">
              <a:off x="2350717" y="4267034"/>
              <a:ext cx="672083" cy="155"/>
            </a:xfrm>
            <a:prstGeom prst="line">
              <a:avLst/>
            </a:prstGeom>
            <a:ln w="22225"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Diamond 7"/>
            <p:cNvSpPr>
              <a:spLocks/>
            </p:cNvSpPr>
            <p:nvPr/>
          </p:nvSpPr>
          <p:spPr>
            <a:xfrm>
              <a:off x="2857502" y="4136888"/>
              <a:ext cx="236166" cy="260602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ts val="1125"/>
                </a:lnSpc>
              </a:pPr>
              <a:r>
                <a:rPr lang="en-US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1" name="Diamond 10"/>
            <p:cNvSpPr>
              <a:spLocks/>
            </p:cNvSpPr>
            <p:nvPr/>
          </p:nvSpPr>
          <p:spPr>
            <a:xfrm>
              <a:off x="2114550" y="4136888"/>
              <a:ext cx="236166" cy="260602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ts val="1125"/>
                </a:lnSpc>
              </a:pPr>
              <a:r>
                <a:rPr lang="en-US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763579" y="4446169"/>
            <a:ext cx="4843745" cy="260602"/>
            <a:chOff x="2173333" y="4437919"/>
            <a:chExt cx="4843745" cy="260602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2390367" y="4553569"/>
              <a:ext cx="4480560" cy="155"/>
            </a:xfrm>
            <a:prstGeom prst="line">
              <a:avLst/>
            </a:prstGeom>
            <a:ln w="22225">
              <a:solidFill>
                <a:srgbClr val="69963A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2173333" y="4437919"/>
              <a:ext cx="4843745" cy="260602"/>
              <a:chOff x="2114550" y="4425134"/>
              <a:chExt cx="4843745" cy="260602"/>
            </a:xfrm>
          </p:grpSpPr>
          <p:sp>
            <p:nvSpPr>
              <p:cNvPr id="10" name="Diamond 9"/>
              <p:cNvSpPr>
                <a:spLocks/>
              </p:cNvSpPr>
              <p:nvPr/>
            </p:nvSpPr>
            <p:spPr>
              <a:xfrm>
                <a:off x="2857502" y="4425134"/>
                <a:ext cx="236166" cy="260602"/>
              </a:xfrm>
              <a:prstGeom prst="diamond">
                <a:avLst/>
              </a:prstGeom>
              <a:solidFill>
                <a:srgbClr val="69963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>
                  <a:lnSpc>
                    <a:spcPts val="1125"/>
                  </a:lnSpc>
                </a:pPr>
                <a:r>
                  <a:rPr lang="en-US" sz="10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2" name="Diamond 11"/>
              <p:cNvSpPr>
                <a:spLocks/>
              </p:cNvSpPr>
              <p:nvPr/>
            </p:nvSpPr>
            <p:spPr>
              <a:xfrm>
                <a:off x="2114550" y="4425134"/>
                <a:ext cx="236166" cy="260602"/>
              </a:xfrm>
              <a:prstGeom prst="diamond">
                <a:avLst/>
              </a:prstGeom>
              <a:solidFill>
                <a:srgbClr val="69963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>
                  <a:lnSpc>
                    <a:spcPts val="1125"/>
                  </a:lnSpc>
                </a:pPr>
                <a:r>
                  <a:rPr lang="en-US" sz="10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3" name="Diamond 12"/>
              <p:cNvSpPr>
                <a:spLocks/>
              </p:cNvSpPr>
              <p:nvPr/>
            </p:nvSpPr>
            <p:spPr>
              <a:xfrm>
                <a:off x="6722129" y="4425134"/>
                <a:ext cx="236166" cy="260602"/>
              </a:xfrm>
              <a:prstGeom prst="diamond">
                <a:avLst/>
              </a:prstGeom>
              <a:solidFill>
                <a:srgbClr val="69963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>
                  <a:lnSpc>
                    <a:spcPts val="1125"/>
                  </a:lnSpc>
                </a:pPr>
                <a:r>
                  <a:rPr lang="en-US" sz="10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p:grp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F0758C6C-0924-504E-A89F-478399196C67}"/>
              </a:ext>
            </a:extLst>
          </p:cNvPr>
          <p:cNvSpPr/>
          <p:nvPr/>
        </p:nvSpPr>
        <p:spPr>
          <a:xfrm>
            <a:off x="831884" y="4092554"/>
            <a:ext cx="6336792" cy="285749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Heplisav-B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D7C717F-74F6-674F-88BE-4BDDB1577A65}"/>
              </a:ext>
            </a:extLst>
          </p:cNvPr>
          <p:cNvSpPr/>
          <p:nvPr/>
        </p:nvSpPr>
        <p:spPr>
          <a:xfrm>
            <a:off x="831884" y="4413583"/>
            <a:ext cx="6336792" cy="285749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rgbClr val="6996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Engerix-B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72C9155-9F2A-C642-9B64-695AB6E285FF}"/>
              </a:ext>
            </a:extLst>
          </p:cNvPr>
          <p:cNvGrpSpPr/>
          <p:nvPr/>
        </p:nvGrpSpPr>
        <p:grpSpPr>
          <a:xfrm>
            <a:off x="1919762" y="1055306"/>
            <a:ext cx="1893966" cy="259040"/>
            <a:chOff x="6674068" y="1302374"/>
            <a:chExt cx="2525289" cy="34538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14C3FD0-5AFF-1043-8EF9-EB71A5F6E9DF}"/>
                </a:ext>
              </a:extLst>
            </p:cNvPr>
            <p:cNvSpPr/>
            <p:nvPr/>
          </p:nvSpPr>
          <p:spPr>
            <a:xfrm>
              <a:off x="6728932" y="1302374"/>
              <a:ext cx="2470425" cy="345386"/>
            </a:xfrm>
            <a:prstGeom prst="rect">
              <a:avLst/>
            </a:prstGeom>
            <a:noFill/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Primary Endpoint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B577FE4-60E8-E34D-9720-3ABB05AB9802}"/>
                </a:ext>
              </a:extLst>
            </p:cNvPr>
            <p:cNvSpPr/>
            <p:nvPr/>
          </p:nvSpPr>
          <p:spPr>
            <a:xfrm>
              <a:off x="6674068" y="1420203"/>
              <a:ext cx="109728" cy="10972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3890352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Heplisav</a:t>
            </a:r>
            <a:r>
              <a:rPr lang="en-US" sz="1800" dirty="0"/>
              <a:t>-B Vaccine versus </a:t>
            </a:r>
            <a:r>
              <a:rPr lang="en-US" sz="1800" dirty="0" err="1"/>
              <a:t>Engerix</a:t>
            </a:r>
            <a:r>
              <a:rPr lang="en-US" sz="1800" dirty="0"/>
              <a:t>-B Vaccine in Healthy Adults Aged 18-55 </a:t>
            </a:r>
            <a:r>
              <a:rPr lang="en-US" sz="1800" dirty="0">
                <a:latin typeface="Arial" pitchFamily="-106" charset="0"/>
              </a:rPr>
              <a:t>Years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HBV-10 Trial: </a:t>
            </a:r>
            <a:r>
              <a:rPr lang="en-US" sz="1800" dirty="0">
                <a:latin typeface="Arial" panose="020B0604020202020204" pitchFamily="34" charset="0"/>
                <a:ea typeface="ＭＳ Ｐゴシック" pitchFamily="31" charset="-128"/>
                <a:cs typeface="Arial" panose="020B0604020202020204" pitchFamily="34" charset="0"/>
              </a:rPr>
              <a:t>Results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Halperin SA, et al. Vaccine. 2012:30:2556-63.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956544"/>
              </p:ext>
            </p:extLst>
          </p:nvPr>
        </p:nvGraphicFramePr>
        <p:xfrm>
          <a:off x="928800" y="971557"/>
          <a:ext cx="7315200" cy="3315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7A69F4C8-EFAB-8144-BF04-4FC470812C3B}"/>
              </a:ext>
            </a:extLst>
          </p:cNvPr>
          <p:cNvGrpSpPr/>
          <p:nvPr/>
        </p:nvGrpSpPr>
        <p:grpSpPr>
          <a:xfrm>
            <a:off x="1942278" y="1055305"/>
            <a:ext cx="1838014" cy="259040"/>
            <a:chOff x="6674068" y="1302373"/>
            <a:chExt cx="2450686" cy="34538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6D1DB3B-29DD-AF4F-A6CF-AB51FE2B7039}"/>
                </a:ext>
              </a:extLst>
            </p:cNvPr>
            <p:cNvSpPr/>
            <p:nvPr/>
          </p:nvSpPr>
          <p:spPr>
            <a:xfrm>
              <a:off x="6728932" y="1302373"/>
              <a:ext cx="2395822" cy="345386"/>
            </a:xfrm>
            <a:prstGeom prst="rect">
              <a:avLst/>
            </a:prstGeom>
            <a:noFill/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Primary</a:t>
              </a:r>
              <a:r>
                <a:rPr lang="en-US" sz="1200" dirty="0">
                  <a:solidFill>
                    <a:srgbClr val="C00000"/>
                  </a:solidFill>
                </a:rPr>
                <a:t> </a:t>
              </a:r>
              <a:r>
                <a:rPr lang="en-US" sz="12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Endpoint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BBA15E4-74C7-FE44-83C4-958905069135}"/>
                </a:ext>
              </a:extLst>
            </p:cNvPr>
            <p:cNvSpPr/>
            <p:nvPr/>
          </p:nvSpPr>
          <p:spPr>
            <a:xfrm>
              <a:off x="6674068" y="1420203"/>
              <a:ext cx="109728" cy="10972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C028D2B-7CD3-2248-82A3-7436D5DFF7DF}"/>
              </a:ext>
            </a:extLst>
          </p:cNvPr>
          <p:cNvGrpSpPr/>
          <p:nvPr/>
        </p:nvGrpSpPr>
        <p:grpSpPr>
          <a:xfrm>
            <a:off x="1763579" y="4129647"/>
            <a:ext cx="991818" cy="260602"/>
            <a:chOff x="2114550" y="4136888"/>
            <a:chExt cx="991818" cy="260602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3918DCF-123E-5D43-94EA-B44694BA2477}"/>
                </a:ext>
              </a:extLst>
            </p:cNvPr>
            <p:cNvCxnSpPr>
              <a:stCxn id="25" idx="3"/>
            </p:cNvCxnSpPr>
            <p:nvPr/>
          </p:nvCxnSpPr>
          <p:spPr>
            <a:xfrm flipV="1">
              <a:off x="2350717" y="4267034"/>
              <a:ext cx="672083" cy="155"/>
            </a:xfrm>
            <a:prstGeom prst="line">
              <a:avLst/>
            </a:prstGeom>
            <a:ln w="22225"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Diamond 23">
              <a:extLst>
                <a:ext uri="{FF2B5EF4-FFF2-40B4-BE49-F238E27FC236}">
                  <a16:creationId xmlns:a16="http://schemas.microsoft.com/office/drawing/2014/main" id="{2635D9FD-D8E6-B041-BE1F-F620E528D6F9}"/>
                </a:ext>
              </a:extLst>
            </p:cNvPr>
            <p:cNvSpPr>
              <a:spLocks/>
            </p:cNvSpPr>
            <p:nvPr/>
          </p:nvSpPr>
          <p:spPr>
            <a:xfrm>
              <a:off x="2870202" y="4136888"/>
              <a:ext cx="236166" cy="260602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ts val="1125"/>
                </a:lnSpc>
              </a:pPr>
              <a:r>
                <a:rPr lang="en-US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5" name="Diamond 24">
              <a:extLst>
                <a:ext uri="{FF2B5EF4-FFF2-40B4-BE49-F238E27FC236}">
                  <a16:creationId xmlns:a16="http://schemas.microsoft.com/office/drawing/2014/main" id="{898FDF79-89C7-0749-A4F9-0339B381E863}"/>
                </a:ext>
              </a:extLst>
            </p:cNvPr>
            <p:cNvSpPr>
              <a:spLocks/>
            </p:cNvSpPr>
            <p:nvPr/>
          </p:nvSpPr>
          <p:spPr>
            <a:xfrm>
              <a:off x="2114550" y="4136888"/>
              <a:ext cx="236166" cy="260602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ts val="1125"/>
                </a:lnSpc>
              </a:pPr>
              <a:r>
                <a:rPr lang="en-US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BFFC214-EDDF-5F40-81C5-EBB03A857DE8}"/>
              </a:ext>
            </a:extLst>
          </p:cNvPr>
          <p:cNvGrpSpPr/>
          <p:nvPr/>
        </p:nvGrpSpPr>
        <p:grpSpPr>
          <a:xfrm>
            <a:off x="1763579" y="4446169"/>
            <a:ext cx="4869145" cy="260602"/>
            <a:chOff x="2173333" y="4437919"/>
            <a:chExt cx="4869145" cy="260602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D82EE97-DA88-E043-8AD5-E7BF96C59272}"/>
                </a:ext>
              </a:extLst>
            </p:cNvPr>
            <p:cNvCxnSpPr/>
            <p:nvPr/>
          </p:nvCxnSpPr>
          <p:spPr>
            <a:xfrm flipV="1">
              <a:off x="2390367" y="4553569"/>
              <a:ext cx="4480560" cy="155"/>
            </a:xfrm>
            <a:prstGeom prst="line">
              <a:avLst/>
            </a:prstGeom>
            <a:ln w="22225">
              <a:solidFill>
                <a:srgbClr val="69963A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D9027180-CF4A-DC4B-A98D-2A91B4E138EE}"/>
                </a:ext>
              </a:extLst>
            </p:cNvPr>
            <p:cNvGrpSpPr/>
            <p:nvPr/>
          </p:nvGrpSpPr>
          <p:grpSpPr>
            <a:xfrm>
              <a:off x="2173333" y="4437919"/>
              <a:ext cx="4869145" cy="260602"/>
              <a:chOff x="2114550" y="4425134"/>
              <a:chExt cx="4869145" cy="260602"/>
            </a:xfrm>
          </p:grpSpPr>
          <p:sp>
            <p:nvSpPr>
              <p:cNvPr id="32" name="Diamond 31">
                <a:extLst>
                  <a:ext uri="{FF2B5EF4-FFF2-40B4-BE49-F238E27FC236}">
                    <a16:creationId xmlns:a16="http://schemas.microsoft.com/office/drawing/2014/main" id="{FD368225-096C-E545-A1AE-CA4A440ADE6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2870202" y="4425134"/>
                <a:ext cx="236166" cy="260602"/>
              </a:xfrm>
              <a:prstGeom prst="diamond">
                <a:avLst/>
              </a:prstGeom>
              <a:solidFill>
                <a:srgbClr val="69963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>
                  <a:lnSpc>
                    <a:spcPts val="1125"/>
                  </a:lnSpc>
                </a:pPr>
                <a:r>
                  <a:rPr lang="en-US" sz="10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33" name="Diamond 32">
                <a:extLst>
                  <a:ext uri="{FF2B5EF4-FFF2-40B4-BE49-F238E27FC236}">
                    <a16:creationId xmlns:a16="http://schemas.microsoft.com/office/drawing/2014/main" id="{13C68B00-B6EB-D543-90E3-D56D57E63F8C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2114550" y="4425134"/>
                <a:ext cx="236166" cy="260602"/>
              </a:xfrm>
              <a:prstGeom prst="diamond">
                <a:avLst/>
              </a:prstGeom>
              <a:solidFill>
                <a:srgbClr val="69963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>
                  <a:lnSpc>
                    <a:spcPts val="1125"/>
                  </a:lnSpc>
                </a:pPr>
                <a:r>
                  <a:rPr lang="en-US" sz="10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34" name="Diamond 33">
                <a:extLst>
                  <a:ext uri="{FF2B5EF4-FFF2-40B4-BE49-F238E27FC236}">
                    <a16:creationId xmlns:a16="http://schemas.microsoft.com/office/drawing/2014/main" id="{10A41862-C6B9-684B-B475-BD5C9A5E8467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747529" y="4425134"/>
                <a:ext cx="236166" cy="260602"/>
              </a:xfrm>
              <a:prstGeom prst="diamond">
                <a:avLst/>
              </a:prstGeom>
              <a:solidFill>
                <a:srgbClr val="69963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>
                  <a:lnSpc>
                    <a:spcPts val="1125"/>
                  </a:lnSpc>
                </a:pPr>
                <a:r>
                  <a:rPr lang="en-US" sz="10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p:grp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321B1840-11DE-6C4E-9D13-A7A482B88490}"/>
              </a:ext>
            </a:extLst>
          </p:cNvPr>
          <p:cNvSpPr/>
          <p:nvPr/>
        </p:nvSpPr>
        <p:spPr>
          <a:xfrm>
            <a:off x="831884" y="4092554"/>
            <a:ext cx="6336792" cy="285749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Heplisav-B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84C67D0-56F4-D142-BA0F-64F8ABF34E43}"/>
              </a:ext>
            </a:extLst>
          </p:cNvPr>
          <p:cNvSpPr/>
          <p:nvPr/>
        </p:nvSpPr>
        <p:spPr>
          <a:xfrm>
            <a:off x="831884" y="4413583"/>
            <a:ext cx="6336792" cy="285749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rgbClr val="6996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Engerix-B</a:t>
            </a:r>
          </a:p>
        </p:txBody>
      </p:sp>
    </p:spTree>
    <p:extLst>
      <p:ext uri="{BB962C8B-B14F-4D97-AF65-F5344CB8AC3E}">
        <p14:creationId xmlns:p14="http://schemas.microsoft.com/office/powerpoint/2010/main" val="152530606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Heplisav-B Vaccine versus Engerix-B Vaccine in Healthy Adults Aged 18-55 </a:t>
            </a:r>
            <a:r>
              <a:rPr lang="en-US" sz="1800" dirty="0">
                <a:latin typeface="Arial" pitchFamily="-106" charset="0"/>
              </a:rPr>
              <a:t>Years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HBV-10 Trial: </a:t>
            </a:r>
            <a:r>
              <a:rPr lang="en-US" sz="1800" dirty="0">
                <a:latin typeface="Arial" panose="020B0604020202020204" pitchFamily="34" charset="0"/>
                <a:ea typeface="ＭＳ Ｐゴシック" pitchFamily="31" charset="-128"/>
                <a:cs typeface="Arial" panose="020B0604020202020204" pitchFamily="34" charset="0"/>
              </a:rPr>
              <a:t>Conclusions</a:t>
            </a:r>
            <a:endParaRPr lang="en-US" sz="1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Source: Halperin SA, et al. Vaccine. 2012;30:2256-63.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260697"/>
              </p:ext>
            </p:extLst>
          </p:nvPr>
        </p:nvGraphicFramePr>
        <p:xfrm>
          <a:off x="0" y="2145318"/>
          <a:ext cx="9144000" cy="156503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650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Conclusions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800" b="0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short, two-dose regimen of HBV-ISS induced a superior antibody response than a three-dose regimen of a licensed hepatitis B vaccine and was well tolerated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.” </a:t>
                      </a:r>
                    </a:p>
                  </a:txBody>
                  <a:tcPr marL="342900" marR="342900" marT="137160" marB="13716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12330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ED2B9-1FB0-184E-8DF2-B2501C681D1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04113" y="780653"/>
            <a:ext cx="6523217" cy="3566160"/>
          </a:xfrm>
          <a:prstGeom prst="rect">
            <a:avLst/>
          </a:prstGeom>
          <a:solidFill>
            <a:schemeClr val="tx1">
              <a:alpha val="50000"/>
            </a:schemeClr>
          </a:solidFill>
          <a:ln w="12700"/>
          <a:effectLst>
            <a:outerShdw blurRad="50800" dist="230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7160" tIns="137160" rIns="137160" bIns="137160" rtlCol="0" anchor="ctr"/>
          <a:lstStyle/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800" dirty="0"/>
              <a:t>This slide deck is from the University of Washington’s </a:t>
            </a:r>
            <a:r>
              <a:rPr lang="en-US" sz="1800" i="1" dirty="0"/>
              <a:t>Hepatitis B Online </a:t>
            </a:r>
            <a:r>
              <a:rPr lang="en-US" sz="1800" dirty="0"/>
              <a:t>and </a:t>
            </a:r>
            <a:r>
              <a:rPr lang="en-US" sz="1800" i="1" dirty="0"/>
              <a:t>Hepatitis C Online </a:t>
            </a:r>
            <a:r>
              <a:rPr lang="en-US" sz="1800" dirty="0"/>
              <a:t>projects. </a:t>
            </a:r>
            <a:br>
              <a:rPr lang="en-US" sz="1800" dirty="0"/>
            </a:br>
            <a:endParaRPr lang="en-US" sz="1500" dirty="0"/>
          </a:p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B Online</a:t>
            </a:r>
            <a:b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1500" dirty="0">
                <a:solidFill>
                  <a:srgbClr val="27A8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www.hepatitisB.uw.edu</a:t>
            </a:r>
            <a:endParaRPr lang="en-US" sz="1500" dirty="0">
              <a:solidFill>
                <a:srgbClr val="27A8FF"/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endParaRPr lang="en-US" sz="15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C Online</a:t>
            </a:r>
            <a:b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1500" dirty="0">
                <a:solidFill>
                  <a:srgbClr val="27A8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www.hepatitisC.uw.edu</a:t>
            </a:r>
            <a:endParaRPr lang="en-US" sz="1500" dirty="0">
              <a:solidFill>
                <a:srgbClr val="27A8FF"/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endParaRPr lang="en-US" sz="15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350" dirty="0">
                <a:solidFill>
                  <a:schemeClr val="bg1"/>
                </a:solidFill>
              </a:rPr>
              <a:t>This project is funded by the Centers for Disease Control and Prevention (CDC) Cooperative Agreement (CDC-RFA- PS21-2105)</a:t>
            </a:r>
          </a:p>
        </p:txBody>
      </p:sp>
    </p:spTree>
    <p:extLst>
      <p:ext uri="{BB962C8B-B14F-4D97-AF65-F5344CB8AC3E}">
        <p14:creationId xmlns:p14="http://schemas.microsoft.com/office/powerpoint/2010/main" val="13875456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38791</TotalTime>
  <Words>620</Words>
  <Application>Microsoft Macintosh PowerPoint</Application>
  <PresentationFormat>On-screen Show (16:9)</PresentationFormat>
  <Paragraphs>113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Geneva</vt:lpstr>
      <vt:lpstr>Lucida Grande</vt:lpstr>
      <vt:lpstr>Times New Roman</vt:lpstr>
      <vt:lpstr>AETC_Master_Template_061510</vt:lpstr>
      <vt:lpstr>Heplisav-B versus Engerix-B in Healthy Adults, Aged 18-55 Years HBV-10 Trial</vt:lpstr>
      <vt:lpstr>Heplisav-B Vaccine versus Engerix-B Vaccine in Healthy Adults Aged 18-55 Years HBV-10 Trial: Design</vt:lpstr>
      <vt:lpstr>Heplisav-B Vaccine versus Engerix-B Vaccine in Healthy Adults Aged 18-55 Years HBV-10 Trial: Design</vt:lpstr>
      <vt:lpstr>Heplisav-B Vaccine versus Engerix-B Vaccine in Healthy Adults Aged 18-55 Years HBV-10 Trial: Baseline Characteristics</vt:lpstr>
      <vt:lpstr>Heplisav-B Vaccine versus Engerix-B Vaccine in Healthy Adults Aged 18-55 Years HBV-10 Trial: Results</vt:lpstr>
      <vt:lpstr>Heplisav-B Vaccine versus Engerix-B Vaccine in Healthy Adults Aged 18-55 Years HBV-10 Trial: Results</vt:lpstr>
      <vt:lpstr>Heplisav-B Vaccine versus Engerix-B Vaccine in Healthy Adults Aged 18-55 Years HBV-10 Trial: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1387</cp:revision>
  <cp:lastPrinted>2019-10-21T18:40:24Z</cp:lastPrinted>
  <dcterms:created xsi:type="dcterms:W3CDTF">2010-11-28T05:36:22Z</dcterms:created>
  <dcterms:modified xsi:type="dcterms:W3CDTF">2022-02-16T14:54:07Z</dcterms:modified>
</cp:coreProperties>
</file>