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1065" r:id="rId9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1BF"/>
    <a:srgbClr val="85A964"/>
    <a:srgbClr val="5B7FA3"/>
    <a:srgbClr val="65BEF9"/>
    <a:srgbClr val="81C3F9"/>
    <a:srgbClr val="00ADFA"/>
    <a:srgbClr val="0097DB"/>
    <a:srgbClr val="006693"/>
    <a:srgbClr val="0070C0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119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424" y="192"/>
      </p:cViewPr>
      <p:guideLst>
        <p:guide orient="horz" pos="16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8883438301"/>
          <c:y val="9.214283885318994E-2"/>
          <c:w val="0.84253418990664397"/>
          <c:h val="0.7545132697001473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ln w="19050">
              <a:solidFill>
                <a:srgbClr val="0070C0"/>
              </a:solidFill>
            </a:ln>
            <a:effectLst/>
          </c:spPr>
          <c:marker>
            <c:symbol val="circle"/>
            <c:size val="6"/>
            <c:spPr>
              <a:solidFill>
                <a:srgbClr val="00B0F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3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C03-114B-BC5C-80921E4AD789}"/>
              </c:ext>
            </c:extLst>
          </c:dPt>
          <c:dLbls>
            <c:dLbl>
              <c:idx val="1"/>
              <c:layout>
                <c:manualLayout>
                  <c:x val="-6.1355056980056978E-2"/>
                  <c:y val="-2.7663100630043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E0-7D4E-9077-70142FCAA4A2}"/>
                </c:ext>
              </c:extLst>
            </c:dLbl>
            <c:dLbl>
              <c:idx val="2"/>
              <c:layout>
                <c:manualLayout>
                  <c:x val="-6.9407218889886478E-3"/>
                  <c:y val="3.67332022986783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92-874F-AF77-CD82C5EC26AD}"/>
                </c:ext>
              </c:extLst>
            </c:dLbl>
            <c:dLbl>
              <c:idx val="3"/>
              <c:layout>
                <c:manualLayout>
                  <c:x val="-2.3543549110578873E-2"/>
                  <c:y val="4.5078303773682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03-114B-BC5C-80921E4AD789}"/>
                </c:ext>
              </c:extLst>
            </c:dLbl>
            <c:dLbl>
              <c:idx val="11"/>
              <c:layout>
                <c:manualLayout>
                  <c:x val="-3.1051058393289081E-2"/>
                  <c:y val="4.5078303773682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E0-7D4E-9077-70142FCAA4A2}"/>
                </c:ext>
              </c:extLst>
            </c:dLbl>
            <c:dLbl>
              <c:idx val="13"/>
              <c:layout>
                <c:manualLayout>
                  <c:x val="-3.4310736163896849E-2"/>
                  <c:y val="3.67332022986783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92-874F-AF77-CD82C5EC26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Sheet1!$A$2:$A$15</c:f>
              <c:numCache>
                <c:formatCode>0</c:formatCode>
                <c:ptCount val="14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</c:numCache>
            </c:numRef>
          </c:cat>
          <c:val>
            <c:numRef>
              <c:f>Sheet1!$B$2:$B$15</c:f>
              <c:numCache>
                <c:formatCode>0.0</c:formatCode>
                <c:ptCount val="14"/>
                <c:pt idx="1">
                  <c:v>19.600000000000001</c:v>
                </c:pt>
                <c:pt idx="2">
                  <c:v>76.599999999999994</c:v>
                </c:pt>
                <c:pt idx="3">
                  <c:v>90</c:v>
                </c:pt>
                <c:pt idx="6">
                  <c:v>95.1</c:v>
                </c:pt>
                <c:pt idx="7">
                  <c:v>94.8</c:v>
                </c:pt>
                <c:pt idx="8">
                  <c:v>94.8</c:v>
                </c:pt>
                <c:pt idx="9">
                  <c:v>94.3</c:v>
                </c:pt>
                <c:pt idx="11">
                  <c:v>93.4</c:v>
                </c:pt>
                <c:pt idx="13">
                  <c:v>91.9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ln w="19050">
              <a:solidFill>
                <a:srgbClr val="69963A"/>
              </a:solidFill>
            </a:ln>
            <a:effectLst/>
          </c:spPr>
          <c:marker>
            <c:symbol val="circle"/>
            <c:size val="6"/>
            <c:spPr>
              <a:solidFill>
                <a:srgbClr val="92D05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A7C-864C-9313-774C0856EA71}"/>
              </c:ext>
            </c:extLst>
          </c:dPt>
          <c:dPt>
            <c:idx val="8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C03-114B-BC5C-80921E4AD789}"/>
              </c:ext>
            </c:extLst>
          </c:dPt>
          <c:dLbls>
            <c:dLbl>
              <c:idx val="1"/>
              <c:layout>
                <c:manualLayout>
                  <c:x val="2.1323690554459467E-3"/>
                  <c:y val="1.3785489785304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E0-7D4E-9077-70142FCAA4A2}"/>
                </c:ext>
              </c:extLst>
            </c:dLbl>
            <c:dLbl>
              <c:idx val="2"/>
              <c:layout>
                <c:manualLayout>
                  <c:x val="-2.7961747880576954E-2"/>
                  <c:y val="4.8445625421491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E0-7D4E-9077-70142FCAA4A2}"/>
                </c:ext>
              </c:extLst>
            </c:dLbl>
            <c:dLbl>
              <c:idx val="7"/>
              <c:layout>
                <c:manualLayout>
                  <c:x val="-2.4458320439860404E-2"/>
                  <c:y val="5.2349616779323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E0-7D4E-9077-70142FCAA4A2}"/>
                </c:ext>
              </c:extLst>
            </c:dLbl>
            <c:dLbl>
              <c:idx val="8"/>
              <c:layout>
                <c:manualLayout>
                  <c:x val="-3.939940561024112E-2"/>
                  <c:y val="5.6229472516689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03-114B-BC5C-80921E4AD789}"/>
                </c:ext>
              </c:extLst>
            </c:dLbl>
            <c:dLbl>
              <c:idx val="9"/>
              <c:layout>
                <c:manualLayout>
                  <c:x val="-3.5469257163287027E-2"/>
                  <c:y val="4.2589413860084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E0-7D4E-9077-70142FCAA4A2}"/>
                </c:ext>
              </c:extLst>
            </c:dLbl>
            <c:dLbl>
              <c:idx val="11"/>
              <c:layout>
                <c:manualLayout>
                  <c:x val="-3.1051058393289081E-2"/>
                  <c:y val="3.6293986431572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E0-7D4E-9077-70142FCAA4A2}"/>
                </c:ext>
              </c:extLst>
            </c:dLbl>
            <c:dLbl>
              <c:idx val="13"/>
              <c:layout>
                <c:manualLayout>
                  <c:x val="-3.130773245081292E-2"/>
                  <c:y val="3.96613080793816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92-874F-AF77-CD82C5EC26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numRef>
              <c:f>Sheet1!$A$2:$A$15</c:f>
              <c:numCache>
                <c:formatCode>0</c:formatCode>
                <c:ptCount val="14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</c:numCache>
            </c:numRef>
          </c:cat>
          <c:val>
            <c:numRef>
              <c:f>Sheet1!$C$2:$C$15</c:f>
              <c:numCache>
                <c:formatCode>0.0</c:formatCode>
                <c:ptCount val="14"/>
                <c:pt idx="1">
                  <c:v>4.5</c:v>
                </c:pt>
                <c:pt idx="2">
                  <c:v>20.3</c:v>
                </c:pt>
                <c:pt idx="3">
                  <c:v>17</c:v>
                </c:pt>
                <c:pt idx="6">
                  <c:v>21.4</c:v>
                </c:pt>
                <c:pt idx="7">
                  <c:v>72.8</c:v>
                </c:pt>
                <c:pt idx="8">
                  <c:v>70.5</c:v>
                </c:pt>
                <c:pt idx="9">
                  <c:v>65.599999999999994</c:v>
                </c:pt>
                <c:pt idx="11">
                  <c:v>59.8</c:v>
                </c:pt>
                <c:pt idx="13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4491608"/>
        <c:axId val="-2054588424"/>
      </c:lineChart>
      <c:catAx>
        <c:axId val="-2054491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Week</a:t>
                </a:r>
              </a:p>
            </c:rich>
          </c:tx>
          <c:layout>
            <c:manualLayout>
              <c:xMode val="edge"/>
              <c:yMode val="edge"/>
              <c:x val="0.51754487185095499"/>
              <c:y val="0.934996051668385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crossAx val="-205458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45884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Anti-HBs ≥10 mIU/mL (%)</a:t>
                </a:r>
              </a:p>
            </c:rich>
          </c:tx>
          <c:layout>
            <c:manualLayout>
              <c:xMode val="edge"/>
              <c:yMode val="edge"/>
              <c:x val="7.0540214770984028E-4"/>
              <c:y val="0.1986124155054164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crossAx val="-2054491608"/>
        <c:crosses val="autoZero"/>
        <c:crossBetween val="midCat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5491014683322371"/>
          <c:y val="0"/>
          <c:w val="0.41762888998465919"/>
          <c:h val="8.7547365569395505E-2"/>
        </c:manualLayout>
      </c:layout>
      <c:overlay val="0"/>
      <c:spPr>
        <a:noFill/>
      </c:sp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8883438301"/>
          <c:y val="8.8405046947680296E-2"/>
          <c:w val="0.84253418990664397"/>
          <c:h val="0.758250975554928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ln w="19050">
              <a:solidFill>
                <a:srgbClr val="0070C0"/>
              </a:solidFill>
            </a:ln>
            <a:effectLst/>
          </c:spPr>
          <c:marker>
            <c:symbol val="circle"/>
            <c:size val="6"/>
            <c:spPr>
              <a:solidFill>
                <a:srgbClr val="00B0F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3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E3B-E146-ACE4-B326AD26A26D}"/>
              </c:ext>
            </c:extLst>
          </c:dPt>
          <c:dLbls>
            <c:dLbl>
              <c:idx val="3"/>
              <c:layout>
                <c:manualLayout>
                  <c:x val="-2.702703341775636E-2"/>
                  <c:y val="4.9777798271956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3B-E146-ACE4-B326AD26A26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0</c:formatCode>
                <c:ptCount val="14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</c:numCache>
            </c:numRef>
          </c:cat>
          <c:val>
            <c:numRef>
              <c:f>Sheet1!$B$2:$B$15</c:f>
              <c:numCache>
                <c:formatCode>0.0</c:formatCode>
                <c:ptCount val="14"/>
                <c:pt idx="1">
                  <c:v>19.600000000000001</c:v>
                </c:pt>
                <c:pt idx="2">
                  <c:v>76.599999999999994</c:v>
                </c:pt>
                <c:pt idx="3">
                  <c:v>90</c:v>
                </c:pt>
                <c:pt idx="6">
                  <c:v>95.1</c:v>
                </c:pt>
                <c:pt idx="7">
                  <c:v>94.8</c:v>
                </c:pt>
                <c:pt idx="8">
                  <c:v>94.8</c:v>
                </c:pt>
                <c:pt idx="9">
                  <c:v>94.3</c:v>
                </c:pt>
                <c:pt idx="11">
                  <c:v>93.4</c:v>
                </c:pt>
                <c:pt idx="13">
                  <c:v>91.9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ln w="19050">
              <a:solidFill>
                <a:srgbClr val="69963A"/>
              </a:solidFill>
            </a:ln>
            <a:effectLst/>
          </c:spPr>
          <c:marker>
            <c:symbol val="circle"/>
            <c:size val="6"/>
            <c:spPr>
              <a:solidFill>
                <a:srgbClr val="92D050"/>
              </a:solidFill>
              <a:ln w="12700">
                <a:solidFill>
                  <a:srgbClr val="000000">
                    <a:lumMod val="50000"/>
                    <a:lumOff val="50000"/>
                  </a:srgbClr>
                </a:solidFill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A7C-864C-9313-774C0856EA71}"/>
              </c:ext>
            </c:extLst>
          </c:dPt>
          <c:dPt>
            <c:idx val="8"/>
            <c:marker>
              <c:spPr>
                <a:solidFill>
                  <a:srgbClr val="FF0000"/>
                </a:solidFill>
                <a:ln w="12700">
                  <a:solidFill>
                    <a:srgbClr val="000000">
                      <a:lumMod val="50000"/>
                      <a:lumOff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E3B-E146-ACE4-B326AD26A26D}"/>
              </c:ext>
            </c:extLst>
          </c:dPt>
          <c:dLbls>
            <c:dLbl>
              <c:idx val="8"/>
              <c:layout>
                <c:manualLayout>
                  <c:x val="-3.9039048270092518E-2"/>
                  <c:y val="4.392158671054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3B-E146-ACE4-B326AD26A26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0</c:formatCode>
                <c:ptCount val="14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</c:numCache>
            </c:numRef>
          </c:cat>
          <c:val>
            <c:numRef>
              <c:f>Sheet1!$C$2:$C$15</c:f>
              <c:numCache>
                <c:formatCode>0.0</c:formatCode>
                <c:ptCount val="14"/>
                <c:pt idx="1">
                  <c:v>4.5</c:v>
                </c:pt>
                <c:pt idx="2">
                  <c:v>20.3</c:v>
                </c:pt>
                <c:pt idx="3">
                  <c:v>17</c:v>
                </c:pt>
                <c:pt idx="6">
                  <c:v>21.4</c:v>
                </c:pt>
                <c:pt idx="7">
                  <c:v>72.8</c:v>
                </c:pt>
                <c:pt idx="8">
                  <c:v>70.5</c:v>
                </c:pt>
                <c:pt idx="9">
                  <c:v>65.599999999999994</c:v>
                </c:pt>
                <c:pt idx="11">
                  <c:v>59.8</c:v>
                </c:pt>
                <c:pt idx="13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4491608"/>
        <c:axId val="-2054588424"/>
      </c:lineChart>
      <c:catAx>
        <c:axId val="-2054491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Week</a:t>
                </a:r>
              </a:p>
            </c:rich>
          </c:tx>
          <c:layout>
            <c:manualLayout>
              <c:xMode val="edge"/>
              <c:yMode val="edge"/>
              <c:x val="0.51754487185095499"/>
              <c:y val="0.934996051668385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crossAx val="-205458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45884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Anti-HBs ≥10 mIU/mL (%)</a:t>
                </a:r>
              </a:p>
            </c:rich>
          </c:tx>
          <c:layout>
            <c:manualLayout>
              <c:xMode val="edge"/>
              <c:yMode val="edge"/>
              <c:x val="7.122331691297208E-4"/>
              <c:y val="0.1876061100470549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crossAx val="-2054491608"/>
        <c:crosses val="autoZero"/>
        <c:crossBetween val="midCat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892483579638752"/>
          <c:y val="0"/>
          <c:w val="0.38459660645867544"/>
          <c:h val="8.7547365569395505E-2"/>
        </c:manualLayout>
      </c:layout>
      <c:overlay val="0"/>
      <c:spPr>
        <a:noFill/>
      </c:sp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768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57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69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0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5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2" y="4572931"/>
            <a:ext cx="2280879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200" cap="small" spc="9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4795549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1BF979-4BE9-AC4C-9A0A-FE07FD099E1C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548BCD-DDDC-274A-B38A-2F10CB608239}"/>
              </a:ext>
            </a:extLst>
          </p:cNvPr>
          <p:cNvCxnSpPr>
            <a:cxnSpLocks/>
          </p:cNvCxnSpPr>
          <p:nvPr userDrawn="1"/>
        </p:nvCxnSpPr>
        <p:spPr>
          <a:xfrm>
            <a:off x="1" y="4425338"/>
            <a:ext cx="9158733" cy="1191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B6F5BE-23CE-8F46-A075-E64E404A097A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99AB3159-840E-894D-B052-EF5BC8E8EA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F4BADDC-F26C-2141-B48C-9B8AA2179C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5"/>
            <a:ext cx="4720339" cy="34094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ts val="18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1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2A540FF-BD62-D94B-8E9E-07E81A4907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D6FE54-C1B7-7D4C-8899-0B1F8958E28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9732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12632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C27FB1-A545-5A44-954B-B15F6A127B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594644"/>
            <a:ext cx="3657600" cy="79105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91440" indent="-91440">
              <a:spcBef>
                <a:spcPts val="0"/>
              </a:spcBef>
              <a:buClr>
                <a:srgbClr val="0070C0"/>
              </a:buClr>
              <a:defRPr sz="16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2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2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BF7C01-F2BC-8541-998E-60D91F6404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70C0">
              <a:alpha val="15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7BD60B-2759-9641-BF0C-FF1F7064E2BA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86FDB9-04A2-F949-A6D5-D3F17774AF22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8" y="4705350"/>
            <a:ext cx="1490133" cy="438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C685FF-0DBD-944F-B136-CA09B175C3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9FFA4E-1E51-1C4B-92BB-B1CEA001ACF6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94187E-CE7B-7545-A0D1-91B829F1E585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B947F4-959E-EC46-99BB-053D310AF547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870B52-02BD-FF4F-98C3-242BF70847E9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1F18CC-C61A-1846-B719-7DDABD5AF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F67C5138-4C46-7548-ACCD-74E71879DE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333" y="2141759"/>
            <a:ext cx="8223499" cy="853250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lvl1pPr algn="ctr">
              <a:defRPr sz="2400" b="1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>
            <a:extLst>
              <a:ext uri="{FF2B5EF4-FFF2-40B4-BE49-F238E27FC236}">
                <a16:creationId xmlns:a16="http://schemas.microsoft.com/office/drawing/2014/main" id="{1CE0A0BE-2AD0-C241-95E7-F37511685DCD}"/>
              </a:ext>
            </a:extLst>
          </p:cNvPr>
          <p:cNvSpPr txBox="1">
            <a:spLocks/>
          </p:cNvSpPr>
          <p:nvPr userDrawn="1"/>
        </p:nvSpPr>
        <p:spPr>
          <a:xfrm>
            <a:off x="1" y="2077916"/>
            <a:ext cx="9143999" cy="971550"/>
          </a:xfrm>
          <a:prstGeom prst="rect">
            <a:avLst/>
          </a:prstGeom>
          <a:solidFill>
            <a:srgbClr val="0070C0">
              <a:alpha val="14902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650AD8-2BEA-A142-BBFF-13F6C9211DB3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FCE67C-9F6A-264E-8E4D-13ADBF11237C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DE4792-3C8A-7640-944F-5CF93E4532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0B99B2-EBF7-BA42-83FC-8AD08B645963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67A6B9D-560F-CA41-A6F0-1C79BD3667B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893E21-9A7C-A84F-9440-EF1A3F60B34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7719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000525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C2CBBB-5045-8F42-85A1-BB5104437F5D}"/>
              </a:ext>
            </a:extLst>
          </p:cNvPr>
          <p:cNvCxnSpPr>
            <a:cxnSpLocks/>
          </p:cNvCxnSpPr>
          <p:nvPr userDrawn="1"/>
        </p:nvCxnSpPr>
        <p:spPr>
          <a:xfrm>
            <a:off x="-14989" y="97218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28C5AF5C-6EA9-6B49-A7AF-72E6D21531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062B33-FC21-5343-B99B-3C1D10CF2F1D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97A762D-DB19-4B44-A1FD-A0A2633A87E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r>
              <a:rPr lang="en-US" dirty="0"/>
              <a:t>Line 2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623FC6F-E7CE-A541-95F7-C975302972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A62759-CA3E-7B4E-835A-812B8429A2D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257458A-A398-AC44-9ACF-F3E0897C6F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F2B4AE2-70E2-7A4A-9E65-3919D01E02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A96371-6AC6-A74A-9278-F46E18CF164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4669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9D8BF7C-594B-5F44-892D-5AD36E3A5B5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4244975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5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7F3867B-74CD-0743-B864-4CD21D2D5F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788C6F-E06A-4344-A83D-E4C0CDE48D65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7" r:id="rId4"/>
    <p:sldLayoutId id="2147483701" r:id="rId5"/>
    <p:sldLayoutId id="2147483703" r:id="rId6"/>
    <p:sldLayoutId id="2147483699" r:id="rId7"/>
    <p:sldLayoutId id="2147483709" r:id="rId8"/>
    <p:sldLayoutId id="2147483700" r:id="rId9"/>
    <p:sldLayoutId id="2147483710" r:id="rId10"/>
    <p:sldLayoutId id="2147483704" r:id="rId11"/>
    <p:sldLayoutId id="2147483711" r:id="rId12"/>
    <p:sldLayoutId id="2147483705" r:id="rId13"/>
    <p:sldLayoutId id="2147483696" r:id="rId14"/>
    <p:sldLayoutId id="2147483698" r:id="rId15"/>
    <p:sldLayoutId id="2147483707" r:id="rId16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patitisc.uw.edu/" TargetMode="External"/><Relationship Id="rId2" Type="http://schemas.openxmlformats.org/officeDocument/2006/relationships/hyperlink" Target="http://www.hepatitisb.uw.edu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rial" pitchFamily="-110" charset="0"/>
                <a:ea typeface="ＭＳ Ｐゴシック" pitchFamily="-110" charset="-128"/>
              </a:rPr>
              <a:t>Heplisav-B vs Engerix-B in Healthy Adults, Aged 40-70 Years</a:t>
            </a:r>
            <a:br>
              <a:rPr lang="en-US" sz="1800" dirty="0">
                <a:latin typeface="Arial" pitchFamily="-110" charset="0"/>
                <a:ea typeface="ＭＳ Ｐゴシック" pitchFamily="-110" charset="-128"/>
              </a:rPr>
            </a:br>
            <a:r>
              <a:rPr lang="en-US" dirty="0">
                <a:latin typeface="Arial" pitchFamily="-110" charset="0"/>
                <a:ea typeface="ＭＳ Ｐゴシック" pitchFamily="-110" charset="-128"/>
              </a:rPr>
              <a:t>HBV-16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9908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6F0B5-F7EF-B14C-BF64-80C564E9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rial" pitchFamily="-106" charset="0"/>
              </a:rPr>
              <a:t>Heplisav-B Vaccine versus Engerix-B Vaccine in Healthy Adults Aged 40-70 Years</a:t>
            </a:r>
            <a:br>
              <a:rPr lang="en-US" sz="1800" dirty="0">
                <a:latin typeface="Arial" pitchFamily="-106" charset="0"/>
              </a:rPr>
            </a:br>
            <a:r>
              <a:rPr lang="en-US" sz="1800" dirty="0">
                <a:latin typeface="Arial" pitchFamily="-106" charset="0"/>
              </a:rPr>
              <a:t>HBV-16 Trial: Study Design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AF911-67B0-5341-BAFF-9B8AC2558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35604"/>
            <a:ext cx="8515350" cy="3310187"/>
          </a:xfrm>
        </p:spPr>
        <p:txBody>
          <a:bodyPr>
            <a:normAutofit/>
          </a:bodyPr>
          <a:lstStyle/>
          <a:p>
            <a:pPr>
              <a:lnSpc>
                <a:spcPts val="1600"/>
              </a:lnSpc>
            </a:pPr>
            <a:r>
              <a:rPr lang="en-US" sz="1500" b="1" dirty="0">
                <a:solidFill>
                  <a:schemeClr val="tx1"/>
                </a:solidFill>
                <a:latin typeface="Arial" pitchFamily="-106" charset="0"/>
              </a:rPr>
              <a:t>Design</a:t>
            </a:r>
          </a:p>
          <a:p>
            <a:pPr lvl="1">
              <a:lnSpc>
                <a:spcPts val="1600"/>
              </a:lnSpc>
            </a:pP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Phase 3 randomized observer-blinded controlled trial to compare the safety and efficacy of </a:t>
            </a:r>
            <a:r>
              <a:rPr lang="en-US" sz="1500" dirty="0" err="1">
                <a:solidFill>
                  <a:schemeClr val="tx1"/>
                </a:solidFill>
                <a:latin typeface="Arial" pitchFamily="-106" charset="0"/>
              </a:rPr>
              <a:t>Heplisav</a:t>
            </a: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-B versus </a:t>
            </a:r>
            <a:r>
              <a:rPr lang="en-US" sz="1500" dirty="0" err="1">
                <a:solidFill>
                  <a:schemeClr val="tx1"/>
                </a:solidFill>
                <a:latin typeface="Arial" pitchFamily="-106" charset="0"/>
              </a:rPr>
              <a:t>Engerix</a:t>
            </a: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 B vaccines in healthy adults 40-70 years of age</a:t>
            </a:r>
          </a:p>
          <a:p>
            <a:pPr>
              <a:lnSpc>
                <a:spcPts val="1600"/>
              </a:lnSpc>
              <a:spcBef>
                <a:spcPts val="1000"/>
              </a:spcBef>
            </a:pPr>
            <a:r>
              <a:rPr lang="en-US" sz="1500" b="1" dirty="0">
                <a:solidFill>
                  <a:schemeClr val="tx1"/>
                </a:solidFill>
                <a:latin typeface="Arial" pitchFamily="-106" charset="0"/>
              </a:rPr>
              <a:t>Participants </a:t>
            </a: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n = 2,4520</a:t>
            </a:r>
            <a:endParaRPr lang="en-US" sz="1500" b="1" dirty="0">
              <a:solidFill>
                <a:schemeClr val="tx1"/>
              </a:solidFill>
              <a:latin typeface="Arial" pitchFamily="-106" charset="0"/>
            </a:endParaRPr>
          </a:p>
          <a:p>
            <a:pPr lvl="1">
              <a:lnSpc>
                <a:spcPts val="1600"/>
              </a:lnSpc>
            </a:pP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Ages: 40-70 years</a:t>
            </a:r>
          </a:p>
          <a:p>
            <a:pPr lvl="1">
              <a:lnSpc>
                <a:spcPts val="1600"/>
              </a:lnSpc>
            </a:pP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HBV vaccine naïve</a:t>
            </a:r>
          </a:p>
          <a:p>
            <a:pPr lvl="1">
              <a:lnSpc>
                <a:spcPts val="1600"/>
              </a:lnSpc>
            </a:pP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Exclusions: HBV*, HIV, pregnancy or lactation, autoimmune or other clinically significant illness, immunosuppressed</a:t>
            </a:r>
          </a:p>
          <a:p>
            <a:pPr>
              <a:lnSpc>
                <a:spcPts val="1600"/>
              </a:lnSpc>
              <a:spcBef>
                <a:spcPts val="1000"/>
              </a:spcBef>
            </a:pPr>
            <a:r>
              <a:rPr lang="en-US" sz="1500" b="1" dirty="0">
                <a:solidFill>
                  <a:schemeClr val="tx1"/>
                </a:solidFill>
                <a:latin typeface="Arial" pitchFamily="-106" charset="0"/>
              </a:rPr>
              <a:t>Setting</a:t>
            </a:r>
          </a:p>
          <a:p>
            <a:pPr lvl="1">
              <a:lnSpc>
                <a:spcPts val="1600"/>
              </a:lnSpc>
            </a:pP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Multiple centers in United States &amp; Canada</a:t>
            </a:r>
            <a:endParaRPr lang="en-US" sz="1500" b="1" dirty="0">
              <a:solidFill>
                <a:schemeClr val="tx1"/>
              </a:solidFill>
              <a:latin typeface="Arial" pitchFamily="-106" charset="0"/>
            </a:endParaRPr>
          </a:p>
          <a:p>
            <a:pPr>
              <a:lnSpc>
                <a:spcPts val="1600"/>
              </a:lnSpc>
              <a:spcBef>
                <a:spcPts val="1000"/>
              </a:spcBef>
            </a:pPr>
            <a:r>
              <a:rPr lang="en-US" sz="1500" b="1" dirty="0">
                <a:solidFill>
                  <a:schemeClr val="tx1"/>
                </a:solidFill>
                <a:latin typeface="Arial" pitchFamily="-106" charset="0"/>
              </a:rPr>
              <a:t>Study End-Point</a:t>
            </a:r>
          </a:p>
          <a:p>
            <a:pPr lvl="1">
              <a:lnSpc>
                <a:spcPts val="1600"/>
              </a:lnSpc>
            </a:pPr>
            <a:r>
              <a:rPr lang="en-US" sz="1500" dirty="0" err="1">
                <a:solidFill>
                  <a:schemeClr val="tx1"/>
                </a:solidFill>
                <a:latin typeface="Arial" pitchFamily="-106" charset="0"/>
              </a:rPr>
              <a:t>Seroprotection</a:t>
            </a: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 = anti-HBs level ≥10 </a:t>
            </a:r>
            <a:r>
              <a:rPr lang="en-US" sz="1500" dirty="0" err="1">
                <a:solidFill>
                  <a:schemeClr val="tx1"/>
                </a:solidFill>
                <a:latin typeface="Arial" pitchFamily="-106" charset="0"/>
              </a:rPr>
              <a:t>mIU</a:t>
            </a:r>
            <a:r>
              <a:rPr lang="en-US" sz="1500" dirty="0">
                <a:solidFill>
                  <a:schemeClr val="tx1"/>
                </a:solidFill>
                <a:latin typeface="Arial" pitchFamily="-106" charset="0"/>
              </a:rPr>
              <a:t>/mL</a:t>
            </a:r>
            <a:endParaRPr lang="en-US" sz="1500" b="1" dirty="0">
              <a:solidFill>
                <a:schemeClr val="tx1"/>
              </a:solidFill>
              <a:latin typeface="Arial" pitchFamily="-10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6917F-415B-9F47-98B4-0C77CD262A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Heyward WL, et al. Vaccine. 2013;31:5300-5.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7BE392-DAEF-014A-9D85-D81C73181728}"/>
              </a:ext>
            </a:extLst>
          </p:cNvPr>
          <p:cNvSpPr/>
          <p:nvPr/>
        </p:nvSpPr>
        <p:spPr>
          <a:xfrm>
            <a:off x="351208" y="4527724"/>
            <a:ext cx="6346092" cy="274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/>
            <a:r>
              <a:rPr lang="en-US" sz="105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positive test for HBsAg, anti-HBs, or anti-HB core 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ECD15B8-3895-1C47-A521-B2CADB9EC19C}"/>
              </a:ext>
            </a:extLst>
          </p:cNvPr>
          <p:cNvCxnSpPr>
            <a:cxnSpLocks/>
          </p:cNvCxnSpPr>
          <p:nvPr/>
        </p:nvCxnSpPr>
        <p:spPr>
          <a:xfrm>
            <a:off x="387942" y="4506211"/>
            <a:ext cx="8314994" cy="0"/>
          </a:xfrm>
          <a:prstGeom prst="line">
            <a:avLst/>
          </a:prstGeom>
          <a:ln w="12700">
            <a:solidFill>
              <a:srgbClr val="0062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18212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9ACD01D-B2B2-A745-B7FA-F7FCEC293955}"/>
              </a:ext>
            </a:extLst>
          </p:cNvPr>
          <p:cNvCxnSpPr>
            <a:cxnSpLocks/>
          </p:cNvCxnSpPr>
          <p:nvPr/>
        </p:nvCxnSpPr>
        <p:spPr>
          <a:xfrm>
            <a:off x="3503672" y="1764065"/>
            <a:ext cx="2948940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5">
            <a:extLst>
              <a:ext uri="{FF2B5EF4-FFF2-40B4-BE49-F238E27FC236}">
                <a16:creationId xmlns:a16="http://schemas.microsoft.com/office/drawing/2014/main" id="{9A9D44C2-A721-604F-98E7-E06AE3D23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979" y="2305471"/>
            <a:ext cx="5346043" cy="636010"/>
          </a:xfrm>
          <a:prstGeom prst="rect">
            <a:avLst/>
          </a:prstGeom>
          <a:solidFill>
            <a:srgbClr val="0070C0">
              <a:alpha val="5000"/>
            </a:srgbClr>
          </a:solidFill>
          <a:ln w="12700" cmpd="sng">
            <a:solidFill>
              <a:srgbClr val="0070C0">
                <a:alpha val="99000"/>
              </a:srgbClr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/>
            <a:r>
              <a:rPr lang="en-US" sz="1200" dirty="0">
                <a:latin typeface="Arial"/>
                <a:cs typeface="Arial"/>
              </a:rPr>
              <a:t>	Bridging vaccine lot: for safety analysis only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B0EA1D5-A6C8-9640-9ADA-79413D06FB07}"/>
              </a:ext>
            </a:extLst>
          </p:cNvPr>
          <p:cNvCxnSpPr/>
          <p:nvPr/>
        </p:nvCxnSpPr>
        <p:spPr>
          <a:xfrm flipV="1">
            <a:off x="2900022" y="3454594"/>
            <a:ext cx="3566160" cy="155"/>
          </a:xfrm>
          <a:prstGeom prst="line">
            <a:avLst/>
          </a:prstGeom>
          <a:ln w="22225">
            <a:solidFill>
              <a:srgbClr val="69963A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0419CD36-5151-134F-9D73-A630092B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06" charset="0"/>
              </a:rPr>
              <a:t>Heplisav</a:t>
            </a:r>
            <a:r>
              <a:rPr lang="en-US" sz="1800" dirty="0">
                <a:latin typeface="Arial" pitchFamily="-106" charset="0"/>
              </a:rPr>
              <a:t>-B Vaccine versus </a:t>
            </a:r>
            <a:r>
              <a:rPr lang="en-US" sz="1800" dirty="0" err="1">
                <a:latin typeface="Arial" pitchFamily="-106" charset="0"/>
              </a:rPr>
              <a:t>Engerix</a:t>
            </a:r>
            <a:r>
              <a:rPr lang="en-US" sz="1800" dirty="0">
                <a:latin typeface="Arial" pitchFamily="-106" charset="0"/>
              </a:rPr>
              <a:t>-B Vaccine in Healthy Adults Aged 40-70 Years</a:t>
            </a:r>
            <a:br>
              <a:rPr lang="en-US" sz="1800" dirty="0">
                <a:latin typeface="Arial" pitchFamily="-106" charset="0"/>
              </a:rPr>
            </a:br>
            <a:r>
              <a:rPr lang="en-US" sz="1800" dirty="0">
                <a:latin typeface="Arial" pitchFamily="-106" charset="0"/>
              </a:rPr>
              <a:t>HBV-16 Trial: Design</a:t>
            </a:r>
            <a:endParaRPr lang="en-US" sz="1800" dirty="0"/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Heyward WL, et al. Vaccine. 2013;31:5300-5.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438337" y="1938404"/>
            <a:ext cx="1172406" cy="2057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1,441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424829" y="3637794"/>
            <a:ext cx="1185916" cy="2057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483</a:t>
            </a: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1128655" y="4015683"/>
            <a:ext cx="6871716" cy="617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Vaccine Dosing</a:t>
            </a:r>
            <a:br>
              <a:rPr lang="en-US" sz="105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050" b="1" dirty="0">
                <a:solidFill>
                  <a:srgbClr val="0070C0"/>
                </a:solidFill>
                <a:latin typeface="Arial" pitchFamily="22" charset="0"/>
              </a:rPr>
              <a:t>Heplisav-B</a:t>
            </a:r>
            <a:r>
              <a:rPr lang="en-US" sz="1050" dirty="0">
                <a:solidFill>
                  <a:srgbClr val="0070C0"/>
                </a:solidFill>
                <a:latin typeface="Arial" pitchFamily="22" charset="0"/>
              </a:rPr>
              <a:t>: 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0.5 mL dose of 3 mg 1018 adjuvant with 20 mcg recombinant HBsAg at week 0 and 4</a:t>
            </a:r>
          </a:p>
          <a:p>
            <a:pPr defTabSz="701279">
              <a:lnSpc>
                <a:spcPts val="1350"/>
              </a:lnSpc>
              <a:spcBef>
                <a:spcPts val="150"/>
              </a:spcBef>
            </a:pPr>
            <a:r>
              <a:rPr lang="en-US" sz="1050" b="1" dirty="0">
                <a:solidFill>
                  <a:srgbClr val="69963A"/>
                </a:solidFill>
                <a:latin typeface="Arial"/>
                <a:cs typeface="Arial"/>
              </a:rPr>
              <a:t>Engerix-B</a:t>
            </a:r>
            <a:r>
              <a:rPr lang="en-US" sz="1050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: 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1 mL dose of 20 mcg recombinant HBsAg with aluminum adjuvant at week 0, 4 and 24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4DF18A-2222-C745-91C4-7F7993775654}"/>
              </a:ext>
            </a:extLst>
          </p:cNvPr>
          <p:cNvGrpSpPr/>
          <p:nvPr/>
        </p:nvGrpSpPr>
        <p:grpSpPr>
          <a:xfrm>
            <a:off x="1131830" y="985596"/>
            <a:ext cx="6872737" cy="400023"/>
            <a:chOff x="366942" y="1362488"/>
            <a:chExt cx="9163649" cy="533364"/>
          </a:xfrm>
        </p:grpSpPr>
        <p:sp>
          <p:nvSpPr>
            <p:cNvPr id="38" name="Rectangle 37"/>
            <p:cNvSpPr/>
            <p:nvPr/>
          </p:nvSpPr>
          <p:spPr>
            <a:xfrm>
              <a:off x="368300" y="1395318"/>
              <a:ext cx="9162291" cy="4572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5A8131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9063" y="14679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39972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5A8131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1683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5A8131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88304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5A8131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366942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 flipV="1">
              <a:off x="267279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cxnSpLocks/>
            </p:cNvCxnSpPr>
            <p:nvPr/>
          </p:nvCxnSpPr>
          <p:spPr>
            <a:xfrm flipV="1">
              <a:off x="4259277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432233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5579513" y="138074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5A8131"/>
                  </a:solidFill>
                  <a:latin typeface="Arial"/>
                  <a:cs typeface="Arial"/>
                </a:rPr>
                <a:t>16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845755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4D32BB8-15FF-0A4C-8E6D-1A6E2B11748C}"/>
                </a:ext>
              </a:extLst>
            </p:cNvPr>
            <p:cNvSpPr/>
            <p:nvPr/>
          </p:nvSpPr>
          <p:spPr>
            <a:xfrm>
              <a:off x="3191959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5A8131"/>
                </a:solidFill>
                <a:latin typeface="Arial"/>
                <a:cs typeface="Arial"/>
              </a:endParaRP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B77AD2A-A923-7042-BA1F-7F2B20E653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6038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92A3FDC-D4F9-7042-B37D-472847AF768F}"/>
                </a:ext>
              </a:extLst>
            </p:cNvPr>
            <p:cNvSpPr/>
            <p:nvPr/>
          </p:nvSpPr>
          <p:spPr>
            <a:xfrm>
              <a:off x="320298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5A8131"/>
                  </a:solidFill>
                  <a:latin typeface="Arial"/>
                  <a:cs typeface="Arial"/>
                </a:rPr>
                <a:t>4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A932224-613D-D04E-B413-F0079A4148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2516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385D737-EF6B-BC43-B74F-42973341F4D4}"/>
                </a:ext>
              </a:extLst>
            </p:cNvPr>
            <p:cNvSpPr/>
            <p:nvPr/>
          </p:nvSpPr>
          <p:spPr>
            <a:xfrm>
              <a:off x="478900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5A8131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9C424C4-F149-5943-9816-54FB5F210E60}"/>
                </a:ext>
              </a:extLst>
            </p:cNvPr>
            <p:cNvSpPr/>
            <p:nvPr/>
          </p:nvSpPr>
          <p:spPr>
            <a:xfrm>
              <a:off x="637233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5A8131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1783292-677B-5A47-BB4D-70BBC26FD54B}"/>
                </a:ext>
              </a:extLst>
            </p:cNvPr>
            <p:cNvCxnSpPr/>
            <p:nvPr/>
          </p:nvCxnSpPr>
          <p:spPr>
            <a:xfrm flipV="1">
              <a:off x="6638994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F5A9212-B597-BE4F-9739-A171DFD20E6D}"/>
                </a:ext>
              </a:extLst>
            </p:cNvPr>
            <p:cNvSpPr/>
            <p:nvPr/>
          </p:nvSpPr>
          <p:spPr>
            <a:xfrm>
              <a:off x="79610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5A8131"/>
                  </a:solidFill>
                  <a:latin typeface="Arial"/>
                  <a:cs typeface="Arial"/>
                </a:rPr>
                <a:t>28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5EC6B5D-CF8D-DD4D-BA56-E583BD61285E}"/>
                </a:ext>
              </a:extLst>
            </p:cNvPr>
            <p:cNvCxnSpPr/>
            <p:nvPr/>
          </p:nvCxnSpPr>
          <p:spPr>
            <a:xfrm flipV="1">
              <a:off x="8225472" y="176471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941383F-832C-AF42-8368-E22D06B506BE}"/>
                </a:ext>
              </a:extLst>
            </p:cNvPr>
            <p:cNvSpPr/>
            <p:nvPr/>
          </p:nvSpPr>
          <p:spPr>
            <a:xfrm>
              <a:off x="87738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5A8131"/>
                  </a:solidFill>
                  <a:latin typeface="Arial"/>
                  <a:cs typeface="Arial"/>
                </a:rPr>
                <a:t>32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74EEADA-5CE2-6B4B-87C4-038B5A9FB625}"/>
                </a:ext>
              </a:extLst>
            </p:cNvPr>
            <p:cNvCxnSpPr/>
            <p:nvPr/>
          </p:nvCxnSpPr>
          <p:spPr>
            <a:xfrm flipV="1">
              <a:off x="9063672" y="176471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2AACB79-C6BE-2C49-B150-D975C5A7371E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3046467" y="1767583"/>
            <a:ext cx="362061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Diamond 32">
            <a:extLst>
              <a:ext uri="{FF2B5EF4-FFF2-40B4-BE49-F238E27FC236}">
                <a16:creationId xmlns:a16="http://schemas.microsoft.com/office/drawing/2014/main" id="{0E7061E7-3CF6-3A46-BB8E-3B4410F27D56}"/>
              </a:ext>
            </a:extLst>
          </p:cNvPr>
          <p:cNvSpPr>
            <a:spLocks/>
          </p:cNvSpPr>
          <p:nvPr/>
        </p:nvSpPr>
        <p:spPr>
          <a:xfrm>
            <a:off x="3287705" y="1596133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Diamond 42">
            <a:extLst>
              <a:ext uri="{FF2B5EF4-FFF2-40B4-BE49-F238E27FC236}">
                <a16:creationId xmlns:a16="http://schemas.microsoft.com/office/drawing/2014/main" id="{C58825F4-F3A9-294F-B8AF-B58F7F67387F}"/>
              </a:ext>
            </a:extLst>
          </p:cNvPr>
          <p:cNvSpPr>
            <a:spLocks/>
          </p:cNvSpPr>
          <p:nvPr/>
        </p:nvSpPr>
        <p:spPr>
          <a:xfrm>
            <a:off x="3287705" y="3278940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4" name="Diamond 43">
            <a:extLst>
              <a:ext uri="{FF2B5EF4-FFF2-40B4-BE49-F238E27FC236}">
                <a16:creationId xmlns:a16="http://schemas.microsoft.com/office/drawing/2014/main" id="{1F96E34D-3BD1-254F-A5E9-C0389E03923B}"/>
              </a:ext>
            </a:extLst>
          </p:cNvPr>
          <p:cNvSpPr>
            <a:spLocks/>
          </p:cNvSpPr>
          <p:nvPr/>
        </p:nvSpPr>
        <p:spPr>
          <a:xfrm>
            <a:off x="2703567" y="1596133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3D218406-93E8-8E46-9395-4381E4A0B3AD}"/>
              </a:ext>
            </a:extLst>
          </p:cNvPr>
          <p:cNvSpPr>
            <a:spLocks/>
          </p:cNvSpPr>
          <p:nvPr/>
        </p:nvSpPr>
        <p:spPr>
          <a:xfrm>
            <a:off x="2703567" y="3278940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140E0850-407B-784D-AB96-E255A67BC22C}"/>
              </a:ext>
            </a:extLst>
          </p:cNvPr>
          <p:cNvSpPr>
            <a:spLocks/>
          </p:cNvSpPr>
          <p:nvPr/>
        </p:nvSpPr>
        <p:spPr>
          <a:xfrm>
            <a:off x="6244637" y="3278940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3" name="Rectangle 5">
            <a:extLst>
              <a:ext uri="{FF2B5EF4-FFF2-40B4-BE49-F238E27FC236}">
                <a16:creationId xmlns:a16="http://schemas.microsoft.com/office/drawing/2014/main" id="{C8A95783-D9F5-C44C-A08A-54F06073C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978" y="1588436"/>
            <a:ext cx="1093193" cy="342900"/>
          </a:xfrm>
          <a:prstGeom prst="rect">
            <a:avLst/>
          </a:prstGeom>
          <a:solidFill>
            <a:srgbClr val="0070C0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/>
                <a:cs typeface="Arial"/>
              </a:rPr>
              <a:t>Heplisav-B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4" name="Rectangle 5">
            <a:extLst>
              <a:ext uri="{FF2B5EF4-FFF2-40B4-BE49-F238E27FC236}">
                <a16:creationId xmlns:a16="http://schemas.microsoft.com/office/drawing/2014/main" id="{671D2718-DA4C-8F42-9981-241C240A6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978" y="3275751"/>
            <a:ext cx="1093193" cy="342900"/>
          </a:xfrm>
          <a:prstGeom prst="rect">
            <a:avLst/>
          </a:prstGeom>
          <a:solidFill>
            <a:srgbClr val="69963A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/>
                <a:cs typeface="Arial"/>
              </a:rPr>
              <a:t>Engerix-B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81" name="Diamond 80">
            <a:extLst>
              <a:ext uri="{FF2B5EF4-FFF2-40B4-BE49-F238E27FC236}">
                <a16:creationId xmlns:a16="http://schemas.microsoft.com/office/drawing/2014/main" id="{FA018D65-0CF9-3F4B-847E-96DD7E45CDFB}"/>
              </a:ext>
            </a:extLst>
          </p:cNvPr>
          <p:cNvSpPr>
            <a:spLocks/>
          </p:cNvSpPr>
          <p:nvPr/>
        </p:nvSpPr>
        <p:spPr>
          <a:xfrm>
            <a:off x="6244637" y="1596133"/>
            <a:ext cx="342900" cy="342900"/>
          </a:xfrm>
          <a:prstGeom prst="diamond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1151FF5-629C-E04C-815B-12DC491FDE36}"/>
              </a:ext>
            </a:extLst>
          </p:cNvPr>
          <p:cNvSpPr/>
          <p:nvPr/>
        </p:nvSpPr>
        <p:spPr>
          <a:xfrm>
            <a:off x="5981911" y="2551542"/>
            <a:ext cx="863808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3D84054-909E-FF4C-870C-A39A0AA7A67B}"/>
              </a:ext>
            </a:extLst>
          </p:cNvPr>
          <p:cNvCxnSpPr>
            <a:cxnSpLocks/>
          </p:cNvCxnSpPr>
          <p:nvPr/>
        </p:nvCxnSpPr>
        <p:spPr>
          <a:xfrm>
            <a:off x="3503672" y="2480162"/>
            <a:ext cx="2948940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4B6CB23F-A0EF-3B43-BC4E-DBD0C4D186B0}"/>
              </a:ext>
            </a:extLst>
          </p:cNvPr>
          <p:cNvSpPr/>
          <p:nvPr/>
        </p:nvSpPr>
        <p:spPr>
          <a:xfrm>
            <a:off x="1438337" y="2671496"/>
            <a:ext cx="1172406" cy="2057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528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76E79C0-47DE-FA43-9D33-1E35429DCC44}"/>
              </a:ext>
            </a:extLst>
          </p:cNvPr>
          <p:cNvCxnSpPr>
            <a:cxnSpLocks/>
          </p:cNvCxnSpPr>
          <p:nvPr/>
        </p:nvCxnSpPr>
        <p:spPr>
          <a:xfrm>
            <a:off x="3022820" y="2480162"/>
            <a:ext cx="362061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Diamond 60">
            <a:extLst>
              <a:ext uri="{FF2B5EF4-FFF2-40B4-BE49-F238E27FC236}">
                <a16:creationId xmlns:a16="http://schemas.microsoft.com/office/drawing/2014/main" id="{E7E32AA7-D94F-8342-9133-955B75749924}"/>
              </a:ext>
            </a:extLst>
          </p:cNvPr>
          <p:cNvSpPr>
            <a:spLocks/>
          </p:cNvSpPr>
          <p:nvPr/>
        </p:nvSpPr>
        <p:spPr>
          <a:xfrm>
            <a:off x="3287705" y="2308712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5C81E0E0-FADB-2249-B857-F67B68AB215A}"/>
              </a:ext>
            </a:extLst>
          </p:cNvPr>
          <p:cNvSpPr>
            <a:spLocks/>
          </p:cNvSpPr>
          <p:nvPr/>
        </p:nvSpPr>
        <p:spPr>
          <a:xfrm>
            <a:off x="2703567" y="2308712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5" name="Rectangle 5">
            <a:extLst>
              <a:ext uri="{FF2B5EF4-FFF2-40B4-BE49-F238E27FC236}">
                <a16:creationId xmlns:a16="http://schemas.microsoft.com/office/drawing/2014/main" id="{454DAE45-E335-564D-8F50-B81632708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978" y="2305763"/>
            <a:ext cx="1093193" cy="342900"/>
          </a:xfrm>
          <a:prstGeom prst="rect">
            <a:avLst/>
          </a:prstGeom>
          <a:solidFill>
            <a:srgbClr val="0070C0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/>
                <a:cs typeface="Arial"/>
              </a:rPr>
              <a:t>Heplisav-B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66" name="Diamond 65">
            <a:extLst>
              <a:ext uri="{FF2B5EF4-FFF2-40B4-BE49-F238E27FC236}">
                <a16:creationId xmlns:a16="http://schemas.microsoft.com/office/drawing/2014/main" id="{79355AE9-EA49-414F-A404-88DCFA2B969B}"/>
              </a:ext>
            </a:extLst>
          </p:cNvPr>
          <p:cNvSpPr>
            <a:spLocks/>
          </p:cNvSpPr>
          <p:nvPr/>
        </p:nvSpPr>
        <p:spPr>
          <a:xfrm>
            <a:off x="6244637" y="2308712"/>
            <a:ext cx="342900" cy="342900"/>
          </a:xfrm>
          <a:prstGeom prst="diamond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386BC17-FE53-7347-AAAB-58D3AE307F33}"/>
              </a:ext>
            </a:extLst>
          </p:cNvPr>
          <p:cNvSpPr/>
          <p:nvPr/>
        </p:nvSpPr>
        <p:spPr>
          <a:xfrm>
            <a:off x="5981911" y="1833671"/>
            <a:ext cx="863808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</a:p>
        </p:txBody>
      </p:sp>
    </p:spTree>
    <p:extLst>
      <p:ext uri="{BB962C8B-B14F-4D97-AF65-F5344CB8AC3E}">
        <p14:creationId xmlns:p14="http://schemas.microsoft.com/office/powerpoint/2010/main" val="50149458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06" charset="0"/>
              </a:rPr>
              <a:t>Heplisav</a:t>
            </a:r>
            <a:r>
              <a:rPr lang="en-US" sz="1800" dirty="0">
                <a:latin typeface="Arial" pitchFamily="-106" charset="0"/>
              </a:rPr>
              <a:t>-B Vaccine versus </a:t>
            </a:r>
            <a:r>
              <a:rPr lang="en-US" sz="1800" dirty="0" err="1">
                <a:latin typeface="Arial" pitchFamily="-106" charset="0"/>
              </a:rPr>
              <a:t>Engerix</a:t>
            </a:r>
            <a:r>
              <a:rPr lang="en-US" sz="1800" dirty="0">
                <a:latin typeface="Arial" pitchFamily="-106" charset="0"/>
              </a:rPr>
              <a:t>-B Vaccine in Healthy Adults Aged 40-70 Years</a:t>
            </a:r>
            <a:br>
              <a:rPr lang="en-US" sz="1800" dirty="0">
                <a:latin typeface="Arial" pitchFamily="-106" charset="0"/>
              </a:rPr>
            </a:br>
            <a:r>
              <a:rPr lang="en-US" sz="1800" dirty="0">
                <a:latin typeface="Arial" pitchFamily="-106" charset="0"/>
              </a:rPr>
              <a:t>HBV-16 Trial: Results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Heyward WL, et al. Vaccine. 2013;31:5300-5.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481762"/>
              </p:ext>
            </p:extLst>
          </p:nvPr>
        </p:nvGraphicFramePr>
        <p:xfrm>
          <a:off x="914400" y="1002282"/>
          <a:ext cx="7300800" cy="339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10350" y="4192657"/>
            <a:ext cx="6336792" cy="573371"/>
            <a:chOff x="739150" y="4124159"/>
            <a:chExt cx="6336792" cy="573371"/>
          </a:xfrm>
        </p:grpSpPr>
        <p:cxnSp>
          <p:nvCxnSpPr>
            <p:cNvPr id="17" name="Straight Connector 16"/>
            <p:cNvCxnSpPr>
              <a:cxnSpLocks/>
            </p:cNvCxnSpPr>
            <p:nvPr/>
          </p:nvCxnSpPr>
          <p:spPr>
            <a:xfrm flipV="1">
              <a:off x="2003264" y="4267034"/>
              <a:ext cx="322324" cy="155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928711" y="4553492"/>
              <a:ext cx="2834640" cy="155"/>
            </a:xfrm>
            <a:prstGeom prst="line">
              <a:avLst/>
            </a:prstGeom>
            <a:ln w="22225">
              <a:solidFill>
                <a:srgbClr val="69963A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2"/>
            <p:cNvSpPr/>
            <p:nvPr/>
          </p:nvSpPr>
          <p:spPr>
            <a:xfrm>
              <a:off x="739150" y="4124159"/>
              <a:ext cx="6336792" cy="285749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Heplisav-B</a:t>
              </a:r>
            </a:p>
          </p:txBody>
        </p:sp>
        <p:sp>
          <p:nvSpPr>
            <p:cNvPr id="8" name="Diamond 7"/>
            <p:cNvSpPr>
              <a:spLocks/>
            </p:cNvSpPr>
            <p:nvPr/>
          </p:nvSpPr>
          <p:spPr>
            <a:xfrm>
              <a:off x="2251053" y="4136888"/>
              <a:ext cx="236166" cy="260602"/>
            </a:xfrm>
            <a:prstGeom prst="diamond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39150" y="4411781"/>
              <a:ext cx="6336792" cy="285749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>
                  <a:solidFill>
                    <a:srgbClr val="5A81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Engerix-B</a:t>
              </a:r>
            </a:p>
          </p:txBody>
        </p:sp>
        <p:sp>
          <p:nvSpPr>
            <p:cNvPr id="10" name="Diamond 9"/>
            <p:cNvSpPr>
              <a:spLocks/>
            </p:cNvSpPr>
            <p:nvPr/>
          </p:nvSpPr>
          <p:spPr>
            <a:xfrm>
              <a:off x="2251053" y="4425134"/>
              <a:ext cx="236166" cy="260602"/>
            </a:xfrm>
            <a:prstGeom prst="diamond">
              <a:avLst/>
            </a:prstGeom>
            <a:solidFill>
              <a:srgbClr val="69963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" name="Diamond 10"/>
            <p:cNvSpPr>
              <a:spLocks/>
            </p:cNvSpPr>
            <p:nvPr/>
          </p:nvSpPr>
          <p:spPr>
            <a:xfrm>
              <a:off x="1789238" y="4136888"/>
              <a:ext cx="236166" cy="260602"/>
            </a:xfrm>
            <a:prstGeom prst="diamond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2" name="Diamond 11"/>
            <p:cNvSpPr>
              <a:spLocks/>
            </p:cNvSpPr>
            <p:nvPr/>
          </p:nvSpPr>
          <p:spPr>
            <a:xfrm>
              <a:off x="1789238" y="4425134"/>
              <a:ext cx="236166" cy="260602"/>
            </a:xfrm>
            <a:prstGeom prst="diamond">
              <a:avLst/>
            </a:prstGeom>
            <a:solidFill>
              <a:srgbClr val="69963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3" name="Diamond 12"/>
          <p:cNvSpPr>
            <a:spLocks/>
          </p:cNvSpPr>
          <p:nvPr/>
        </p:nvSpPr>
        <p:spPr>
          <a:xfrm>
            <a:off x="4591050" y="4491236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B3654BF-3233-D540-8397-11021FC4C247}"/>
              </a:ext>
            </a:extLst>
          </p:cNvPr>
          <p:cNvGrpSpPr/>
          <p:nvPr/>
        </p:nvGrpSpPr>
        <p:grpSpPr>
          <a:xfrm>
            <a:off x="1899911" y="1020431"/>
            <a:ext cx="1574846" cy="259040"/>
            <a:chOff x="6674068" y="1302374"/>
            <a:chExt cx="2099795" cy="34538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AF49AE8-DBEC-3542-9933-19DC074EF96A}"/>
                </a:ext>
              </a:extLst>
            </p:cNvPr>
            <p:cNvSpPr/>
            <p:nvPr/>
          </p:nvSpPr>
          <p:spPr>
            <a:xfrm>
              <a:off x="6728932" y="1302374"/>
              <a:ext cx="2044931" cy="345386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Primary Endpoint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ACBDE64-AC90-C24A-B59D-D2EAC06A5C4A}"/>
                </a:ext>
              </a:extLst>
            </p:cNvPr>
            <p:cNvSpPr/>
            <p:nvPr/>
          </p:nvSpPr>
          <p:spPr>
            <a:xfrm>
              <a:off x="6674068" y="1420203"/>
              <a:ext cx="109728" cy="10972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89324999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230932"/>
              </p:ext>
            </p:extLst>
          </p:nvPr>
        </p:nvGraphicFramePr>
        <p:xfrm>
          <a:off x="927525" y="1014943"/>
          <a:ext cx="7308000" cy="338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06" charset="0"/>
              </a:rPr>
              <a:t>Heplisav</a:t>
            </a:r>
            <a:r>
              <a:rPr lang="en-US" sz="1800" dirty="0">
                <a:latin typeface="Arial" pitchFamily="-106" charset="0"/>
              </a:rPr>
              <a:t>-B Vaccine versus </a:t>
            </a:r>
            <a:r>
              <a:rPr lang="en-US" sz="1800" dirty="0" err="1">
                <a:latin typeface="Arial" pitchFamily="-106" charset="0"/>
              </a:rPr>
              <a:t>Engerix</a:t>
            </a:r>
            <a:r>
              <a:rPr lang="en-US" sz="1800" dirty="0">
                <a:latin typeface="Arial" pitchFamily="-106" charset="0"/>
              </a:rPr>
              <a:t>-B Vaccine in Healthy Adults Aged 40-70 Years</a:t>
            </a:r>
            <a:br>
              <a:rPr lang="en-US" sz="1800" dirty="0">
                <a:latin typeface="Arial" pitchFamily="-106" charset="0"/>
              </a:rPr>
            </a:br>
            <a:r>
              <a:rPr lang="en-US" sz="1800" dirty="0">
                <a:latin typeface="Arial" pitchFamily="-106" charset="0"/>
              </a:rPr>
              <a:t>HBV-16 Trial: Results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Heyward WL, et al. Vaccine. 2013;31:5300-5.</a:t>
            </a:r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5876116-277B-EB49-A3E5-271E6B8594EB}"/>
              </a:ext>
            </a:extLst>
          </p:cNvPr>
          <p:cNvGrpSpPr/>
          <p:nvPr/>
        </p:nvGrpSpPr>
        <p:grpSpPr>
          <a:xfrm>
            <a:off x="1907689" y="1025547"/>
            <a:ext cx="1783224" cy="259040"/>
            <a:chOff x="6674068" y="1295408"/>
            <a:chExt cx="2377633" cy="34538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30343C6-0481-EA4D-8FDA-944DB5653AB7}"/>
                </a:ext>
              </a:extLst>
            </p:cNvPr>
            <p:cNvSpPr/>
            <p:nvPr/>
          </p:nvSpPr>
          <p:spPr>
            <a:xfrm>
              <a:off x="6765593" y="1295408"/>
              <a:ext cx="2286108" cy="345386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Primary Endpoint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C0D1FE1-CE83-7A4F-A617-8C5BB3187D55}"/>
                </a:ext>
              </a:extLst>
            </p:cNvPr>
            <p:cNvSpPr/>
            <p:nvPr/>
          </p:nvSpPr>
          <p:spPr>
            <a:xfrm>
              <a:off x="6674068" y="1420203"/>
              <a:ext cx="109728" cy="10972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990D976-449F-2540-9EE2-E78B8D8150AD}"/>
              </a:ext>
            </a:extLst>
          </p:cNvPr>
          <p:cNvGrpSpPr/>
          <p:nvPr/>
        </p:nvGrpSpPr>
        <p:grpSpPr>
          <a:xfrm>
            <a:off x="710350" y="4192657"/>
            <a:ext cx="6336792" cy="573371"/>
            <a:chOff x="739150" y="4124159"/>
            <a:chExt cx="6336792" cy="573371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5258139-7224-7444-A48C-5CC24EF195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03264" y="4267034"/>
              <a:ext cx="322324" cy="155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6ACD860-693F-FB4D-A05B-B38C020CB7A6}"/>
                </a:ext>
              </a:extLst>
            </p:cNvPr>
            <p:cNvCxnSpPr/>
            <p:nvPr/>
          </p:nvCxnSpPr>
          <p:spPr>
            <a:xfrm flipV="1">
              <a:off x="1928711" y="4553492"/>
              <a:ext cx="2834640" cy="155"/>
            </a:xfrm>
            <a:prstGeom prst="line">
              <a:avLst/>
            </a:prstGeom>
            <a:ln w="22225">
              <a:solidFill>
                <a:srgbClr val="69963A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3FA27D3-C1A3-4844-88D8-0B48C15A0B98}"/>
                </a:ext>
              </a:extLst>
            </p:cNvPr>
            <p:cNvSpPr/>
            <p:nvPr/>
          </p:nvSpPr>
          <p:spPr>
            <a:xfrm>
              <a:off x="739150" y="4124159"/>
              <a:ext cx="6336792" cy="285749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Heplisav-B</a:t>
              </a:r>
            </a:p>
          </p:txBody>
        </p:sp>
        <p:sp>
          <p:nvSpPr>
            <p:cNvPr id="23" name="Diamond 22">
              <a:extLst>
                <a:ext uri="{FF2B5EF4-FFF2-40B4-BE49-F238E27FC236}">
                  <a16:creationId xmlns:a16="http://schemas.microsoft.com/office/drawing/2014/main" id="{9BDAF173-990E-5144-85B5-5B3C756E75EB}"/>
                </a:ext>
              </a:extLst>
            </p:cNvPr>
            <p:cNvSpPr>
              <a:spLocks/>
            </p:cNvSpPr>
            <p:nvPr/>
          </p:nvSpPr>
          <p:spPr>
            <a:xfrm>
              <a:off x="2251053" y="4136888"/>
              <a:ext cx="236166" cy="260602"/>
            </a:xfrm>
            <a:prstGeom prst="diamond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1690BEF-83B0-9E48-9BB9-9DC9737D08DB}"/>
                </a:ext>
              </a:extLst>
            </p:cNvPr>
            <p:cNvSpPr/>
            <p:nvPr/>
          </p:nvSpPr>
          <p:spPr>
            <a:xfrm>
              <a:off x="739150" y="4411781"/>
              <a:ext cx="6336792" cy="285749"/>
            </a:xfrm>
            <a:prstGeom prst="rect">
              <a:avLst/>
            </a:prstGeom>
            <a:noFill/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>
                  <a:solidFill>
                    <a:srgbClr val="5A81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Engerix-B</a:t>
              </a:r>
            </a:p>
          </p:txBody>
        </p:sp>
        <p:sp>
          <p:nvSpPr>
            <p:cNvPr id="28" name="Diamond 27">
              <a:extLst>
                <a:ext uri="{FF2B5EF4-FFF2-40B4-BE49-F238E27FC236}">
                  <a16:creationId xmlns:a16="http://schemas.microsoft.com/office/drawing/2014/main" id="{3FC1A02D-47CC-1B46-AB89-1B389C6BAFCF}"/>
                </a:ext>
              </a:extLst>
            </p:cNvPr>
            <p:cNvSpPr>
              <a:spLocks/>
            </p:cNvSpPr>
            <p:nvPr/>
          </p:nvSpPr>
          <p:spPr>
            <a:xfrm>
              <a:off x="2251053" y="4425134"/>
              <a:ext cx="236166" cy="260602"/>
            </a:xfrm>
            <a:prstGeom prst="diamond">
              <a:avLst/>
            </a:prstGeom>
            <a:solidFill>
              <a:srgbClr val="69963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74D63B3D-69FC-3B46-9750-1E9E489D4198}"/>
                </a:ext>
              </a:extLst>
            </p:cNvPr>
            <p:cNvSpPr>
              <a:spLocks/>
            </p:cNvSpPr>
            <p:nvPr/>
          </p:nvSpPr>
          <p:spPr>
            <a:xfrm>
              <a:off x="1789238" y="4136888"/>
              <a:ext cx="236166" cy="260602"/>
            </a:xfrm>
            <a:prstGeom prst="diamond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0" name="Diamond 29">
              <a:extLst>
                <a:ext uri="{FF2B5EF4-FFF2-40B4-BE49-F238E27FC236}">
                  <a16:creationId xmlns:a16="http://schemas.microsoft.com/office/drawing/2014/main" id="{200092DE-6EB8-2B43-8488-9FBB71CEE0DC}"/>
                </a:ext>
              </a:extLst>
            </p:cNvPr>
            <p:cNvSpPr>
              <a:spLocks/>
            </p:cNvSpPr>
            <p:nvPr/>
          </p:nvSpPr>
          <p:spPr>
            <a:xfrm>
              <a:off x="1789238" y="4425134"/>
              <a:ext cx="236166" cy="260602"/>
            </a:xfrm>
            <a:prstGeom prst="diamond">
              <a:avLst/>
            </a:prstGeom>
            <a:solidFill>
              <a:srgbClr val="69963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ts val="1125"/>
                </a:lnSpc>
              </a:pPr>
              <a:r>
                <a:rPr 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31" name="Diamond 30">
            <a:extLst>
              <a:ext uri="{FF2B5EF4-FFF2-40B4-BE49-F238E27FC236}">
                <a16:creationId xmlns:a16="http://schemas.microsoft.com/office/drawing/2014/main" id="{03C11202-A81C-394A-8A6F-74F1DB3F9452}"/>
              </a:ext>
            </a:extLst>
          </p:cNvPr>
          <p:cNvSpPr>
            <a:spLocks/>
          </p:cNvSpPr>
          <p:nvPr/>
        </p:nvSpPr>
        <p:spPr>
          <a:xfrm>
            <a:off x="4591050" y="4491236"/>
            <a:ext cx="236166" cy="260602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8096061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06" charset="0"/>
              </a:rPr>
              <a:t>Heplisav</a:t>
            </a:r>
            <a:r>
              <a:rPr lang="en-US" sz="1800" dirty="0">
                <a:latin typeface="Arial" pitchFamily="-106" charset="0"/>
              </a:rPr>
              <a:t>-B Vaccine versus </a:t>
            </a:r>
            <a:r>
              <a:rPr lang="en-US" sz="1800" dirty="0" err="1">
                <a:latin typeface="Arial" pitchFamily="-106" charset="0"/>
              </a:rPr>
              <a:t>Engerix</a:t>
            </a:r>
            <a:r>
              <a:rPr lang="en-US" sz="1800" dirty="0">
                <a:latin typeface="Arial" pitchFamily="-106" charset="0"/>
              </a:rPr>
              <a:t>-B Vaccine in Healthy Adults Aged 40-70 Years</a:t>
            </a:r>
            <a:br>
              <a:rPr lang="en-US" sz="1800" dirty="0">
                <a:latin typeface="Arial" pitchFamily="-106" charset="0"/>
              </a:rPr>
            </a:br>
            <a:r>
              <a:rPr lang="en-US" sz="1800" dirty="0">
                <a:latin typeface="Arial" pitchFamily="-106" charset="0"/>
              </a:rPr>
              <a:t>HBV-16 Trial: Adverse Reactions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Heyward WL, et al. Vaccine. 2013;31:5300-5.</a:t>
            </a:r>
            <a:endParaRPr lang="en-US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845E47BC-4E53-A345-89C4-FBD03064C2F2}"/>
              </a:ext>
            </a:extLst>
          </p:cNvPr>
          <p:cNvGraphicFramePr>
            <a:graphicFrameLocks/>
          </p:cNvGraphicFramePr>
          <p:nvPr/>
        </p:nvGraphicFramePr>
        <p:xfrm>
          <a:off x="913125" y="997329"/>
          <a:ext cx="7336800" cy="3765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37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Event, no.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Heplisav-B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1,968)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3AC">
                        <a:alpha val="9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Engerix-B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</a:t>
                      </a:r>
                      <a:r>
                        <a:rPr lang="en-US" sz="11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481)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1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03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reaction (among n=1953)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Total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Severe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666 (34)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(0.6)</a:t>
                      </a:r>
                    </a:p>
                  </a:txBody>
                  <a:tcPr marL="68580" marR="68580" marT="34290" marB="34290"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 (32)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(0.6)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03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Systemic reaction (among n=1953)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Total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Severe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586 (30)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(2)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 (35)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(4)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488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related adverse event (AE)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 (7)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(6)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04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related severe AE (grade 3 or above)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(0.2)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414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AE leading to study discontinuation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(0.9)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(0.4)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414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(0.05)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(0.2)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80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32264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06" charset="0"/>
              </a:rPr>
              <a:t>Heplisav</a:t>
            </a:r>
            <a:r>
              <a:rPr lang="en-US" sz="1800" dirty="0">
                <a:latin typeface="Arial" pitchFamily="-106" charset="0"/>
              </a:rPr>
              <a:t>-B Vaccine versus </a:t>
            </a:r>
            <a:r>
              <a:rPr lang="en-US" sz="1800" dirty="0" err="1">
                <a:latin typeface="Arial" pitchFamily="-106" charset="0"/>
              </a:rPr>
              <a:t>Engerix</a:t>
            </a:r>
            <a:r>
              <a:rPr lang="en-US" sz="1800" dirty="0">
                <a:latin typeface="Arial" pitchFamily="-106" charset="0"/>
              </a:rPr>
              <a:t>-B Vaccine in Healthy Adults Aged 40-70 Years</a:t>
            </a:r>
            <a:br>
              <a:rPr lang="en-US" sz="1800" dirty="0">
                <a:latin typeface="Arial" pitchFamily="-106" charset="0"/>
              </a:rPr>
            </a:br>
            <a:r>
              <a:rPr lang="en-US" sz="1800" dirty="0">
                <a:latin typeface="Arial" pitchFamily="-106" charset="0"/>
              </a:rPr>
              <a:t>HBV-16 Trial: Conclusions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itchFamily="-106" charset="0"/>
              </a:rPr>
              <a:t>Source: Heyward WL, et al. Vaccine. 2013;31:5300-5.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888031"/>
              </p:ext>
            </p:extLst>
          </p:nvPr>
        </p:nvGraphicFramePr>
        <p:xfrm>
          <a:off x="0" y="1617785"/>
          <a:ext cx="9144000" cy="234253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2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Conclusions</a:t>
                      </a:r>
                      <a:r>
                        <a:rPr lang="en-US" sz="17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7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17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When compared to the HBsAg-Eng three-dose regimen given at 0, 1, and 6 months, HBsAg-1018 demonstrated superior seroprotection with only two doses at 0 and 1month. The safety profile of HBsAg-1018 was comparable to that of the licensed vaccine, HBsAg-Eng. HBsAg-1018 would provide a significant public health contribution toward the prevention of hepatitis B infection.”</a:t>
                      </a:r>
                      <a:endParaRPr lang="en-US" sz="17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0" marR="342900" marT="137160" marB="13716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32482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ED2B9-1FB0-184E-8DF2-B2501C681D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4113" y="780653"/>
            <a:ext cx="6523217" cy="3566160"/>
          </a:xfrm>
          <a:prstGeom prst="rect">
            <a:avLst/>
          </a:prstGeom>
          <a:solidFill>
            <a:schemeClr val="tx1">
              <a:alpha val="50000"/>
            </a:schemeClr>
          </a:solidFill>
          <a:ln w="12700"/>
          <a:effectLst>
            <a:outerShdw blurRad="50800" dist="230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ctr"/>
          <a:lstStyle/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800" dirty="0"/>
              <a:t>This slide deck is from the University of Washington’s </a:t>
            </a:r>
            <a:r>
              <a:rPr lang="en-US" sz="1800" i="1" dirty="0"/>
              <a:t>Hepatitis B Online </a:t>
            </a:r>
            <a:r>
              <a:rPr lang="en-US" sz="1800" dirty="0"/>
              <a:t>and </a:t>
            </a:r>
            <a:r>
              <a:rPr lang="en-US" sz="1800" i="1" dirty="0"/>
              <a:t>Hepatitis C Online </a:t>
            </a:r>
            <a:r>
              <a:rPr lang="en-US" sz="1800" dirty="0"/>
              <a:t>projects. </a:t>
            </a:r>
            <a:br>
              <a:rPr lang="en-US" sz="1800" dirty="0"/>
            </a:br>
            <a:endParaRPr lang="en-US" sz="1500" dirty="0"/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B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www.hepatitisB.uw.edu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www.hepatitisC.uw.edu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350" dirty="0">
                <a:solidFill>
                  <a:schemeClr val="bg1"/>
                </a:solidFill>
              </a:rPr>
              <a:t>This project is funded by the Centers for Disease Control and Prevention (CDC) Cooperative Agreement (CDC-RFA- PS21-2105)</a:t>
            </a:r>
          </a:p>
        </p:txBody>
      </p:sp>
    </p:spTree>
    <p:extLst>
      <p:ext uri="{BB962C8B-B14F-4D97-AF65-F5344CB8AC3E}">
        <p14:creationId xmlns:p14="http://schemas.microsoft.com/office/powerpoint/2010/main" val="13875456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38791</TotalTime>
  <Words>645</Words>
  <Application>Microsoft Macintosh PowerPoint</Application>
  <PresentationFormat>On-screen Show (16:9)</PresentationFormat>
  <Paragraphs>117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Geneva</vt:lpstr>
      <vt:lpstr>Lucida Grande</vt:lpstr>
      <vt:lpstr>Times New Roman</vt:lpstr>
      <vt:lpstr>AETC_Master_Template_061510</vt:lpstr>
      <vt:lpstr>Heplisav-B vs Engerix-B in Healthy Adults, Aged 40-70 Years HBV-16 Trial</vt:lpstr>
      <vt:lpstr>Heplisav-B Vaccine versus Engerix-B Vaccine in Healthy Adults Aged 40-70 Years HBV-16 Trial: Study Design</vt:lpstr>
      <vt:lpstr>Heplisav-B Vaccine versus Engerix-B Vaccine in Healthy Adults Aged 40-70 Years HBV-16 Trial: Design</vt:lpstr>
      <vt:lpstr>Heplisav-B Vaccine versus Engerix-B Vaccine in Healthy Adults Aged 40-70 Years HBV-16 Trial: Results</vt:lpstr>
      <vt:lpstr>Heplisav-B Vaccine versus Engerix-B Vaccine in Healthy Adults Aged 40-70 Years HBV-16 Trial: Results</vt:lpstr>
      <vt:lpstr>Heplisav-B Vaccine versus Engerix-B Vaccine in Healthy Adults Aged 40-70 Years HBV-16 Trial: Adverse Reactions</vt:lpstr>
      <vt:lpstr>Heplisav-B Vaccine versus Engerix-B Vaccine in Healthy Adults Aged 40-70 Years HBV-16 Trial: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1385</cp:revision>
  <cp:lastPrinted>2019-10-21T18:40:24Z</cp:lastPrinted>
  <dcterms:created xsi:type="dcterms:W3CDTF">2010-11-28T05:36:22Z</dcterms:created>
  <dcterms:modified xsi:type="dcterms:W3CDTF">2022-02-16T15:01:40Z</dcterms:modified>
</cp:coreProperties>
</file>