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22" r:id="rId2"/>
    <p:sldId id="323" r:id="rId3"/>
    <p:sldId id="324" r:id="rId4"/>
    <p:sldId id="325" r:id="rId5"/>
    <p:sldId id="326" r:id="rId6"/>
    <p:sldId id="1065" r:id="rId7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1BF"/>
    <a:srgbClr val="85A964"/>
    <a:srgbClr val="5B7FA3"/>
    <a:srgbClr val="65BEF9"/>
    <a:srgbClr val="81C3F9"/>
    <a:srgbClr val="00ADFA"/>
    <a:srgbClr val="0097DB"/>
    <a:srgbClr val="006693"/>
    <a:srgbClr val="0070C0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119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424" y="192"/>
      </p:cViewPr>
      <p:guideLst>
        <p:guide orient="horz" pos="16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485407694587"/>
          <c:y val="0.106298982364047"/>
          <c:w val="0.877832195299319"/>
          <c:h val="0.811684290695680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solidFill>
              <a:srgbClr val="3F81B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ACE-F947-ACBE-BE660B388A0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ACE-F947-ACBE-BE660B388A0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ACE-F947-ACBE-BE660B388A0E}"/>
              </c:ext>
            </c:extLst>
          </c:dPt>
          <c:dLbls>
            <c:numFmt formatCode="#,##0.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Per-Protocol</c:v>
                </c:pt>
                <c:pt idx="1">
                  <c:v>Modified Intent-to-Treat 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85.8</c:v>
                </c:pt>
                <c:pt idx="1">
                  <c:v>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CE-F947-ACBE-BE660B388A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solidFill>
              <a:srgbClr val="85A96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930-7248-B4AA-B94D0A8C995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930-7248-B4AA-B94D0A8C9952}"/>
              </c:ext>
            </c:extLst>
          </c:dPt>
          <c:dLbls>
            <c:numFmt formatCode="#,##0.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Per-Protocol</c:v>
                </c:pt>
                <c:pt idx="1">
                  <c:v>Modified Intent-to-Treat 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58.5</c:v>
                </c:pt>
                <c:pt idx="1">
                  <c:v>57.7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CE-F947-ACBE-BE660B388A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75376504"/>
        <c:axId val="-2075492488"/>
      </c:barChart>
      <c:catAx>
        <c:axId val="-2075376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  <a:effectLst/>
        </c:spPr>
        <c:crossAx val="-207549248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754924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300"/>
                </a:pPr>
                <a:r>
                  <a:rPr lang="en-US" sz="1300" dirty="0"/>
                  <a:t>Seroprotective Response Rate (%)</a:t>
                </a:r>
              </a:p>
            </c:rich>
          </c:tx>
          <c:layout>
            <c:manualLayout>
              <c:xMode val="edge"/>
              <c:yMode val="edge"/>
              <c:x val="7.2274945224151167E-4"/>
              <c:y val="9.962654129866399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  <a:effectLst/>
        </c:spPr>
        <c:crossAx val="-2075376504"/>
        <c:crosses val="autoZero"/>
        <c:crossBetween val="between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r"/>
      <c:layout>
        <c:manualLayout>
          <c:xMode val="edge"/>
          <c:yMode val="edge"/>
          <c:x val="0.51642106044885905"/>
          <c:y val="0"/>
          <c:w val="0.48176658049934001"/>
          <c:h val="9.4292719988948698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89384274213501"/>
          <c:y val="7.9753355213986299E-2"/>
          <c:w val="0.80293353299763504"/>
          <c:h val="0.7922471163949079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solidFill>
              <a:srgbClr val="85A96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Non-smoker </c:v>
                </c:pt>
                <c:pt idx="1">
                  <c:v>Smoker</c:v>
                </c:pt>
                <c:pt idx="2">
                  <c:v>Non-obese</c:v>
                </c:pt>
                <c:pt idx="3">
                  <c:v>Obese</c:v>
                </c:pt>
                <c:pt idx="4">
                  <c:v>Female</c:v>
                </c:pt>
                <c:pt idx="5">
                  <c:v>Male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60.2</c:v>
                </c:pt>
                <c:pt idx="1">
                  <c:v>47.1</c:v>
                </c:pt>
                <c:pt idx="2">
                  <c:v>71.8</c:v>
                </c:pt>
                <c:pt idx="3">
                  <c:v>52.7</c:v>
                </c:pt>
                <c:pt idx="4">
                  <c:v>59.6</c:v>
                </c:pt>
                <c:pt idx="5">
                  <c:v>57.5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solidFill>
              <a:srgbClr val="3F81BF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Non-smoker </c:v>
                </c:pt>
                <c:pt idx="1">
                  <c:v>Smoker</c:v>
                </c:pt>
                <c:pt idx="2">
                  <c:v>Non-obese</c:v>
                </c:pt>
                <c:pt idx="3">
                  <c:v>Obese</c:v>
                </c:pt>
                <c:pt idx="4">
                  <c:v>Female</c:v>
                </c:pt>
                <c:pt idx="5">
                  <c:v>Male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86.7</c:v>
                </c:pt>
                <c:pt idx="1">
                  <c:v>81.599999999999994</c:v>
                </c:pt>
                <c:pt idx="2">
                  <c:v>92.7</c:v>
                </c:pt>
                <c:pt idx="3">
                  <c:v>82.8</c:v>
                </c:pt>
                <c:pt idx="4">
                  <c:v>89</c:v>
                </c:pt>
                <c:pt idx="5">
                  <c:v>83.9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-2072141768"/>
        <c:axId val="-2072118152"/>
      </c:barChart>
      <c:catAx>
        <c:axId val="-2072141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crossAx val="-20721181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2118152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Seroprotection Rates (%)</a:t>
                </a:r>
              </a:p>
            </c:rich>
          </c:tx>
          <c:layout>
            <c:manualLayout>
              <c:xMode val="edge"/>
              <c:yMode val="edge"/>
              <c:x val="0.42040969251484678"/>
              <c:y val="0.9449347808796627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crossAx val="-2072141768"/>
        <c:crosses val="autoZero"/>
        <c:crossBetween val="between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60443768335024595"/>
          <c:y val="1.404338662212678E-2"/>
          <c:w val="0.36439728230496399"/>
          <c:h val="5.446750974310028E-2"/>
        </c:manualLayout>
      </c:layout>
      <c:overlay val="0"/>
      <c:spPr>
        <a:noFill/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70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5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22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0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2" y="4572931"/>
            <a:ext cx="2280879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200" cap="small" spc="9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4795549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1BF979-4BE9-AC4C-9A0A-FE07FD099E1C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548BCD-DDDC-274A-B38A-2F10CB608239}"/>
              </a:ext>
            </a:extLst>
          </p:cNvPr>
          <p:cNvCxnSpPr>
            <a:cxnSpLocks/>
          </p:cNvCxnSpPr>
          <p:nvPr userDrawn="1"/>
        </p:nvCxnSpPr>
        <p:spPr>
          <a:xfrm>
            <a:off x="1" y="4425338"/>
            <a:ext cx="9158733" cy="1191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B6F5BE-23CE-8F46-A075-E64E404A097A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99AB3159-840E-894D-B052-EF5BC8E8EA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F4BADDC-F26C-2141-B48C-9B8AA2179C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5"/>
            <a:ext cx="4720339" cy="34094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ts val="18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1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2A540FF-BD62-D94B-8E9E-07E81A4907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D6FE54-C1B7-7D4C-8899-0B1F8958E28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9732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12632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C27FB1-A545-5A44-954B-B15F6A127B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594644"/>
            <a:ext cx="3657600" cy="79105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91440" indent="-91440">
              <a:spcBef>
                <a:spcPts val="0"/>
              </a:spcBef>
              <a:buClr>
                <a:srgbClr val="0070C0"/>
              </a:buClr>
              <a:defRPr sz="16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2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BF7C01-F2BC-8541-998E-60D91F6404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70C0">
              <a:alpha val="15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7BD60B-2759-9641-BF0C-FF1F7064E2BA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86FDB9-04A2-F949-A6D5-D3F17774AF22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8" y="4705350"/>
            <a:ext cx="1490133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C685FF-0DBD-944F-B136-CA09B175C3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9FFA4E-1E51-1C4B-92BB-B1CEA001ACF6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94187E-CE7B-7545-A0D1-91B829F1E585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B947F4-959E-EC46-99BB-053D310AF547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870B52-02BD-FF4F-98C3-242BF70847E9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1F18CC-C61A-1846-B719-7DDABD5AF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F67C5138-4C46-7548-ACCD-74E71879DE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333" y="2141759"/>
            <a:ext cx="8223499" cy="853250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lvl1pPr algn="ctr">
              <a:defRPr sz="2400" b="1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>
            <a:extLst>
              <a:ext uri="{FF2B5EF4-FFF2-40B4-BE49-F238E27FC236}">
                <a16:creationId xmlns:a16="http://schemas.microsoft.com/office/drawing/2014/main" id="{1CE0A0BE-2AD0-C241-95E7-F37511685DCD}"/>
              </a:ext>
            </a:extLst>
          </p:cNvPr>
          <p:cNvSpPr txBox="1">
            <a:spLocks/>
          </p:cNvSpPr>
          <p:nvPr userDrawn="1"/>
        </p:nvSpPr>
        <p:spPr>
          <a:xfrm>
            <a:off x="1" y="2077916"/>
            <a:ext cx="9143999" cy="971550"/>
          </a:xfrm>
          <a:prstGeom prst="rect">
            <a:avLst/>
          </a:prstGeom>
          <a:solidFill>
            <a:srgbClr val="0070C0">
              <a:alpha val="14902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650AD8-2BEA-A142-BBFF-13F6C9211DB3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FCE67C-9F6A-264E-8E4D-13ADBF11237C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DE4792-3C8A-7640-944F-5CF93E4532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0B99B2-EBF7-BA42-83FC-8AD08B645963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67A6B9D-560F-CA41-A6F0-1C79BD3667B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893E21-9A7C-A84F-9440-EF1A3F60B34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7719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000525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C2CBBB-5045-8F42-85A1-BB5104437F5D}"/>
              </a:ext>
            </a:extLst>
          </p:cNvPr>
          <p:cNvCxnSpPr>
            <a:cxnSpLocks/>
          </p:cNvCxnSpPr>
          <p:nvPr userDrawn="1"/>
        </p:nvCxnSpPr>
        <p:spPr>
          <a:xfrm>
            <a:off x="-14989" y="97218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28C5AF5C-6EA9-6B49-A7AF-72E6D21531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062B33-FC21-5343-B99B-3C1D10CF2F1D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7A762D-DB19-4B44-A1FD-A0A2633A87E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r>
              <a:rPr lang="en-US" dirty="0"/>
              <a:t>Line 2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623FC6F-E7CE-A541-95F7-C975302972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A62759-CA3E-7B4E-835A-812B8429A2D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257458A-A398-AC44-9ACF-F3E0897C6F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F2B4AE2-70E2-7A4A-9E65-3919D01E02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A96371-6AC6-A74A-9278-F46E18CF164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4669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9D8BF7C-594B-5F44-892D-5AD36E3A5B5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4244975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5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7F3867B-74CD-0743-B864-4CD21D2D5F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788C6F-E06A-4344-A83D-E4C0CDE48D65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7" r:id="rId4"/>
    <p:sldLayoutId id="2147483701" r:id="rId5"/>
    <p:sldLayoutId id="2147483703" r:id="rId6"/>
    <p:sldLayoutId id="2147483699" r:id="rId7"/>
    <p:sldLayoutId id="2147483709" r:id="rId8"/>
    <p:sldLayoutId id="2147483700" r:id="rId9"/>
    <p:sldLayoutId id="2147483710" r:id="rId10"/>
    <p:sldLayoutId id="2147483704" r:id="rId11"/>
    <p:sldLayoutId id="2147483711" r:id="rId12"/>
    <p:sldLayoutId id="2147483705" r:id="rId13"/>
    <p:sldLayoutId id="2147483696" r:id="rId14"/>
    <p:sldLayoutId id="2147483698" r:id="rId15"/>
    <p:sldLayoutId id="2147483707" r:id="rId16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patitisc.uw.edu/" TargetMode="External"/><Relationship Id="rId2" Type="http://schemas.openxmlformats.org/officeDocument/2006/relationships/hyperlink" Target="http://www.hepatitisb.uw.edu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</a:rPr>
              <a:t>-B versus </a:t>
            </a:r>
            <a:r>
              <a:rPr lang="en-US" sz="1800" dirty="0" err="1">
                <a:latin typeface="Arial" pitchFamily="-110" charset="0"/>
                <a:ea typeface="ＭＳ Ｐゴシック" pitchFamily="-110" charset="-128"/>
              </a:rPr>
              <a:t>Engerix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</a:rPr>
              <a:t>-B in Adults 60-70 Years of Age</a:t>
            </a:r>
            <a:br>
              <a:rPr lang="en-US" sz="1800" dirty="0">
                <a:latin typeface="Arial" pitchFamily="-110" charset="0"/>
                <a:ea typeface="ＭＳ Ｐゴシック" pitchFamily="-110" charset="-128"/>
              </a:rPr>
            </a:br>
            <a:r>
              <a:rPr lang="en-US" sz="2100" dirty="0">
                <a:latin typeface="Arial" pitchFamily="-110" charset="0"/>
                <a:ea typeface="ＭＳ Ｐゴシック" pitchFamily="-110" charset="-128"/>
              </a:rPr>
              <a:t>HBV-23 (Diabetes Mellitus Subgroup Analysis)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53419326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434B1CF-5E70-684A-8C21-932EE77EF5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500" b="1" dirty="0">
                <a:solidFill>
                  <a:schemeClr val="tx1"/>
                </a:solidFill>
                <a:latin typeface="Arial" pitchFamily="-106" charset="0"/>
              </a:rPr>
              <a:t>Background</a:t>
            </a:r>
          </a:p>
          <a:p>
            <a:pPr lvl="1">
              <a:spcBef>
                <a:spcPts val="200"/>
              </a:spcBef>
            </a:pP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To assess the immunogenicity of </a:t>
            </a:r>
            <a:r>
              <a:rPr lang="en-US" sz="1500" dirty="0" err="1">
                <a:solidFill>
                  <a:schemeClr val="tx1"/>
                </a:solidFill>
                <a:latin typeface="Arial" pitchFamily="-106" charset="0"/>
              </a:rPr>
              <a:t>Heplisav</a:t>
            </a: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-B (HBsAg-1018) vaccine versus alum-adjuvanted </a:t>
            </a:r>
            <a:r>
              <a:rPr lang="en-US" sz="1500" dirty="0" err="1">
                <a:solidFill>
                  <a:schemeClr val="tx1"/>
                </a:solidFill>
                <a:latin typeface="Arial" pitchFamily="-106" charset="0"/>
              </a:rPr>
              <a:t>Engerix</a:t>
            </a: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-B vaccine in adults 60-70 years of age with type 2 diabetes mellitus in a pre-specified subgroup analysis of HBV-23</a:t>
            </a:r>
            <a:endParaRPr lang="en-US" sz="1500" b="1" dirty="0">
              <a:solidFill>
                <a:schemeClr val="tx1"/>
              </a:solidFill>
              <a:latin typeface="Arial" pitchFamily="-106" charset="0"/>
            </a:endParaRPr>
          </a:p>
          <a:p>
            <a:r>
              <a:rPr lang="en-US" sz="1500" b="1" dirty="0">
                <a:solidFill>
                  <a:schemeClr val="tx1"/>
                </a:solidFill>
                <a:latin typeface="Arial" pitchFamily="-106" charset="0"/>
              </a:rPr>
              <a:t>Participants</a:t>
            </a:r>
          </a:p>
          <a:p>
            <a:pPr lvl="1">
              <a:spcBef>
                <a:spcPts val="200"/>
              </a:spcBef>
            </a:pP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n = 480 persons with type 2 diabetes mellitus</a:t>
            </a:r>
          </a:p>
          <a:p>
            <a:pPr lvl="1"/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Ages: 60-70 years</a:t>
            </a:r>
          </a:p>
          <a:p>
            <a:pPr lvl="1"/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HBV vaccine naïve </a:t>
            </a:r>
          </a:p>
          <a:p>
            <a:pPr lvl="1"/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Exclusions: HBV*, HIV, pregnancy (or lactation), chronic steroid use, autoimmune condition</a:t>
            </a:r>
            <a:endParaRPr lang="en-US" sz="1500" b="1" dirty="0">
              <a:solidFill>
                <a:schemeClr val="tx1"/>
              </a:solidFill>
              <a:latin typeface="Arial" pitchFamily="-106" charset="0"/>
            </a:endParaRPr>
          </a:p>
          <a:p>
            <a:r>
              <a:rPr lang="en-US" sz="1500" b="1" dirty="0">
                <a:solidFill>
                  <a:schemeClr val="tx1"/>
                </a:solidFill>
                <a:latin typeface="Arial" pitchFamily="-106" charset="0"/>
              </a:rPr>
              <a:t>Study Primary End-Point</a:t>
            </a:r>
          </a:p>
          <a:p>
            <a:pPr lvl="1">
              <a:spcBef>
                <a:spcPts val="200"/>
              </a:spcBef>
            </a:pPr>
            <a:r>
              <a:rPr lang="en-US" sz="1500" dirty="0" err="1">
                <a:solidFill>
                  <a:schemeClr val="tx1"/>
                </a:solidFill>
                <a:latin typeface="Arial" pitchFamily="-106" charset="0"/>
              </a:rPr>
              <a:t>Seroprotection</a:t>
            </a: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 = anti-HBs antibody level ≥10 </a:t>
            </a:r>
            <a:r>
              <a:rPr lang="en-US" sz="1500" dirty="0" err="1">
                <a:solidFill>
                  <a:schemeClr val="tx1"/>
                </a:solidFill>
                <a:latin typeface="Arial" pitchFamily="-106" charset="0"/>
              </a:rPr>
              <a:t>mIU</a:t>
            </a: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/mL</a:t>
            </a:r>
          </a:p>
          <a:p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>
                <a:latin typeface="Arial" pitchFamily="-106" charset="0"/>
              </a:rPr>
              <a:t>Heplisav-B Vaccine versus Engerix-B Vaccine in Adults 60-70 Years of Age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HBV-23 DM Subgroup Analysis: Study Design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Hyer RN, Janssen RS. Vaccine. 2019:37:5854-61.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1B09B6-A8C5-5B49-BA45-B03909B22098}"/>
              </a:ext>
            </a:extLst>
          </p:cNvPr>
          <p:cNvSpPr/>
          <p:nvPr/>
        </p:nvSpPr>
        <p:spPr>
          <a:xfrm>
            <a:off x="393911" y="4410159"/>
            <a:ext cx="6346092" cy="274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/>
            <a:r>
              <a:rPr lang="en-US" sz="105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positive for HBsAg, anti-HBs, or anti-HB core 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3FA0DF2-8E90-4B45-95F3-0003F8246F4B}"/>
              </a:ext>
            </a:extLst>
          </p:cNvPr>
          <p:cNvCxnSpPr>
            <a:cxnSpLocks/>
          </p:cNvCxnSpPr>
          <p:nvPr/>
        </p:nvCxnSpPr>
        <p:spPr>
          <a:xfrm>
            <a:off x="429080" y="4374230"/>
            <a:ext cx="8410120" cy="0"/>
          </a:xfrm>
          <a:prstGeom prst="line">
            <a:avLst/>
          </a:prstGeom>
          <a:ln w="12700">
            <a:solidFill>
              <a:srgbClr val="0062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42118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06" charset="0"/>
              </a:rPr>
              <a:t>Heplisav</a:t>
            </a:r>
            <a:r>
              <a:rPr lang="en-US" sz="1800" dirty="0">
                <a:latin typeface="Arial" pitchFamily="-106" charset="0"/>
              </a:rPr>
              <a:t>-B Vaccine versus </a:t>
            </a:r>
            <a:r>
              <a:rPr lang="en-US" sz="1800" dirty="0" err="1">
                <a:latin typeface="Arial" pitchFamily="-106" charset="0"/>
              </a:rPr>
              <a:t>Engerix</a:t>
            </a:r>
            <a:r>
              <a:rPr lang="en-US" sz="1800" dirty="0">
                <a:latin typeface="Arial" pitchFamily="-106" charset="0"/>
              </a:rPr>
              <a:t>-B Vaccine in Adults 60-70 Years of Age</a:t>
            </a:r>
            <a:br>
              <a:rPr lang="en-US" sz="1800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HBV-23 DM Subgroup Analysis: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Hyer RN, Janssen RS. Vaccine. 2019:37:5854-61.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8611C06-F53F-9B49-947C-9547F2DE9C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212523"/>
              </p:ext>
            </p:extLst>
          </p:nvPr>
        </p:nvGraphicFramePr>
        <p:xfrm>
          <a:off x="943200" y="1028701"/>
          <a:ext cx="7466400" cy="3665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F91F7C9-7A91-824B-B0B3-789D13F5A0C0}"/>
              </a:ext>
            </a:extLst>
          </p:cNvPr>
          <p:cNvSpPr/>
          <p:nvPr/>
        </p:nvSpPr>
        <p:spPr>
          <a:xfrm>
            <a:off x="3028873" y="1488680"/>
            <a:ext cx="731520" cy="228600"/>
          </a:xfrm>
          <a:prstGeom prst="round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 &lt;0.001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79A1497-BA42-AA40-875F-41BBEE67AE2B}"/>
              </a:ext>
            </a:extLst>
          </p:cNvPr>
          <p:cNvSpPr/>
          <p:nvPr/>
        </p:nvSpPr>
        <p:spPr>
          <a:xfrm>
            <a:off x="6340358" y="1488680"/>
            <a:ext cx="731520" cy="228600"/>
          </a:xfrm>
          <a:prstGeom prst="round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 &lt;0.001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F46893-9D3A-AA4E-80BC-0DA417E1A3CB}"/>
              </a:ext>
            </a:extLst>
          </p:cNvPr>
          <p:cNvSpPr txBox="1"/>
          <p:nvPr/>
        </p:nvSpPr>
        <p:spPr>
          <a:xfrm>
            <a:off x="4274821" y="1000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5176343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06" charset="0"/>
              </a:rPr>
              <a:t>Heplisav</a:t>
            </a:r>
            <a:r>
              <a:rPr lang="en-US" sz="1800" dirty="0">
                <a:latin typeface="Arial" pitchFamily="-106" charset="0"/>
              </a:rPr>
              <a:t>-B Vaccine versus </a:t>
            </a:r>
            <a:r>
              <a:rPr lang="en-US" sz="1800" dirty="0" err="1">
                <a:latin typeface="Arial" pitchFamily="-106" charset="0"/>
              </a:rPr>
              <a:t>Engerix</a:t>
            </a:r>
            <a:r>
              <a:rPr lang="en-US" sz="1800" dirty="0">
                <a:latin typeface="Arial" pitchFamily="-106" charset="0"/>
              </a:rPr>
              <a:t>-B Vaccine in Adults 60-70 Years of Age</a:t>
            </a:r>
            <a:br>
              <a:rPr lang="en-US" sz="1800" dirty="0">
                <a:latin typeface="Arial" pitchFamily="-106" charset="0"/>
              </a:rPr>
            </a:br>
            <a:r>
              <a:rPr lang="en-US" sz="1800" dirty="0">
                <a:latin typeface="Arial" pitchFamily="-106" charset="0"/>
              </a:rPr>
              <a:t>HBV-23 DM Subgroup Analysis: Subpopulations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Hyer RN, Janssen RS. Vaccine. 2019:37:5854-61. </a:t>
            </a:r>
            <a:endParaRPr lang="en-US" dirty="0">
              <a:latin typeface="Arial" pitchFamily="31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36000" y="994029"/>
            <a:ext cx="7300800" cy="3852292"/>
            <a:chOff x="1428753" y="994029"/>
            <a:chExt cx="6343648" cy="3771900"/>
          </a:xfrm>
        </p:grpSpPr>
        <p:graphicFrame>
          <p:nvGraphicFramePr>
            <p:cNvPr id="15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43413294"/>
                </p:ext>
              </p:extLst>
            </p:nvPr>
          </p:nvGraphicFramePr>
          <p:xfrm>
            <a:off x="1428753" y="994029"/>
            <a:ext cx="6343648" cy="37719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4" name="Straight Connector 3"/>
            <p:cNvCxnSpPr/>
            <p:nvPr/>
          </p:nvCxnSpPr>
          <p:spPr>
            <a:xfrm flipV="1">
              <a:off x="2486028" y="2283712"/>
              <a:ext cx="5086179" cy="7050"/>
            </a:xfrm>
            <a:prstGeom prst="line">
              <a:avLst/>
            </a:prstGeom>
            <a:ln w="6350" cmpd="sng">
              <a:solidFill>
                <a:srgbClr val="C0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5203A76-52AF-EE4A-9790-94DB11DD7DB9}"/>
                </a:ext>
              </a:extLst>
            </p:cNvPr>
            <p:cNvCxnSpPr/>
            <p:nvPr/>
          </p:nvCxnSpPr>
          <p:spPr>
            <a:xfrm flipV="1">
              <a:off x="2486028" y="3290702"/>
              <a:ext cx="5086179" cy="7050"/>
            </a:xfrm>
            <a:prstGeom prst="line">
              <a:avLst/>
            </a:prstGeom>
            <a:ln w="6350" cmpd="sng">
              <a:solidFill>
                <a:srgbClr val="C0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111768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06" charset="0"/>
              </a:rPr>
              <a:t>Heplisav</a:t>
            </a:r>
            <a:r>
              <a:rPr lang="en-US" sz="1800" dirty="0">
                <a:latin typeface="Arial" pitchFamily="-106" charset="0"/>
              </a:rPr>
              <a:t>-B Vaccine versus </a:t>
            </a:r>
            <a:r>
              <a:rPr lang="en-US" sz="1800" dirty="0" err="1">
                <a:latin typeface="Arial" pitchFamily="-106" charset="0"/>
              </a:rPr>
              <a:t>Engerix</a:t>
            </a:r>
            <a:r>
              <a:rPr lang="en-US" sz="1800" dirty="0">
                <a:latin typeface="Arial" pitchFamily="-106" charset="0"/>
              </a:rPr>
              <a:t>-B Vaccine in Adults 60-70 Years of Age</a:t>
            </a:r>
            <a:br>
              <a:rPr lang="en-US" sz="1800" dirty="0">
                <a:latin typeface="Arial" pitchFamily="-106" charset="0"/>
              </a:rPr>
            </a:br>
            <a:r>
              <a:rPr lang="en-US" sz="1800" dirty="0">
                <a:latin typeface="Arial" pitchFamily="-106" charset="0"/>
              </a:rPr>
              <a:t>HBV-23 DM Subgroup Analysis: Conclusions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Hyer RN, Janssen RS. Vaccine. 2019:37:5854-61.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893045"/>
              </p:ext>
            </p:extLst>
          </p:nvPr>
        </p:nvGraphicFramePr>
        <p:xfrm>
          <a:off x="0" y="1960540"/>
          <a:ext cx="9144000" cy="15064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5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500" b="0" i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5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 doses of HBsAg/CpG 1018 provides a higher level of seroprotection against HBV than does a 3-dose vaccine (HBsAg/alum) with a similar safety profile in patients aged 60-70 years with type 2 diabetes mellitus.”</a:t>
                      </a:r>
                      <a:endParaRPr lang="en-US" sz="15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0" marR="342900" marT="137160" marB="13716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95941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ED2B9-1FB0-184E-8DF2-B2501C681D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4113" y="780653"/>
            <a:ext cx="6523217" cy="3566160"/>
          </a:xfrm>
          <a:prstGeom prst="rect">
            <a:avLst/>
          </a:prstGeom>
          <a:solidFill>
            <a:schemeClr val="tx1">
              <a:alpha val="50000"/>
            </a:schemeClr>
          </a:solidFill>
          <a:ln w="12700"/>
          <a:effectLst>
            <a:outerShdw blurRad="50800" dist="230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ctr"/>
          <a:lstStyle/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800" dirty="0"/>
              <a:t>This slide deck is from the University of Washington’s </a:t>
            </a:r>
            <a:r>
              <a:rPr lang="en-US" sz="1800" i="1" dirty="0"/>
              <a:t>Hepatitis B Online </a:t>
            </a:r>
            <a:r>
              <a:rPr lang="en-US" sz="1800" dirty="0"/>
              <a:t>and </a:t>
            </a:r>
            <a:r>
              <a:rPr lang="en-US" sz="1800" i="1" dirty="0"/>
              <a:t>Hepatitis C Online </a:t>
            </a:r>
            <a:r>
              <a:rPr lang="en-US" sz="1800" dirty="0"/>
              <a:t>projects. </a:t>
            </a:r>
            <a:br>
              <a:rPr lang="en-US" sz="1800" dirty="0"/>
            </a:br>
            <a:endParaRPr lang="en-US" sz="1500" dirty="0"/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B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www.hepatitisB.uw.edu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www.hepatitisC.uw.edu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350" dirty="0">
                <a:solidFill>
                  <a:schemeClr val="bg1"/>
                </a:solidFill>
              </a:rPr>
              <a:t>This project is funded by the Centers for Disease Control and Prevention (CDC) Cooperative Agreement (CDC-RFA- PS21-2105)</a:t>
            </a:r>
          </a:p>
        </p:txBody>
      </p:sp>
    </p:spTree>
    <p:extLst>
      <p:ext uri="{BB962C8B-B14F-4D97-AF65-F5344CB8AC3E}">
        <p14:creationId xmlns:p14="http://schemas.microsoft.com/office/powerpoint/2010/main" val="13875456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38791</TotalTime>
  <Words>348</Words>
  <Application>Microsoft Macintosh PowerPoint</Application>
  <PresentationFormat>On-screen Show (16:9)</PresentationFormat>
  <Paragraphs>31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Geneva</vt:lpstr>
      <vt:lpstr>Lucida Grande</vt:lpstr>
      <vt:lpstr>Times New Roman</vt:lpstr>
      <vt:lpstr>AETC_Master_Template_061510</vt:lpstr>
      <vt:lpstr>Heplisav-B versus Engerix-B in Adults 60-70 Years of Age HBV-23 (Diabetes Mellitus Subgroup Analysis)</vt:lpstr>
      <vt:lpstr>Heplisav-B Vaccine versus Engerix-B Vaccine in Adults 60-70 Years of Age HBV-23 DM Subgroup Analysis: Study Design</vt:lpstr>
      <vt:lpstr>Heplisav-B Vaccine versus Engerix-B Vaccine in Adults 60-70 Years of Age HBV-23 DM Subgroup Analysis: Results</vt:lpstr>
      <vt:lpstr>Heplisav-B Vaccine versus Engerix-B Vaccine in Adults 60-70 Years of Age HBV-23 DM Subgroup Analysis: Subpopulations</vt:lpstr>
      <vt:lpstr>Heplisav-B Vaccine versus Engerix-B Vaccine in Adults 60-70 Years of Age HBV-23 DM Subgroup Analysis: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1386</cp:revision>
  <cp:lastPrinted>2019-10-21T18:40:24Z</cp:lastPrinted>
  <dcterms:created xsi:type="dcterms:W3CDTF">2010-11-28T05:36:22Z</dcterms:created>
  <dcterms:modified xsi:type="dcterms:W3CDTF">2022-02-16T15:15:58Z</dcterms:modified>
</cp:coreProperties>
</file>