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1065" r:id="rId9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BF"/>
    <a:srgbClr val="85A964"/>
    <a:srgbClr val="5B7FA3"/>
    <a:srgbClr val="65BEF9"/>
    <a:srgbClr val="81C3F9"/>
    <a:srgbClr val="00ADFA"/>
    <a:srgbClr val="0097DB"/>
    <a:srgbClr val="006693"/>
    <a:srgbClr val="0070C0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119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24" y="192"/>
      </p:cViewPr>
      <p:guideLst>
        <p:guide orient="horz" pos="16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8.8405046947680296E-2"/>
          <c:w val="0.84253418990664397"/>
          <c:h val="0.723113706186488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0070C0"/>
              </a:solidFill>
            </a:ln>
            <a:effectLst/>
          </c:spPr>
          <c:marker>
            <c:symbol val="circle"/>
            <c:size val="6"/>
            <c:spPr>
              <a:solidFill>
                <a:srgbClr val="00B0F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331-0447-9682-14AAF111271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FE-8244-90B9-B37E58E26976}"/>
                </c:ext>
              </c:extLst>
            </c:dLbl>
            <c:dLbl>
              <c:idx val="2"/>
              <c:layout>
                <c:manualLayout>
                  <c:x val="-6.007394166984964E-2"/>
                  <c:y val="-3.1413581985123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31-0447-9682-14AAF111271B}"/>
                </c:ext>
              </c:extLst>
            </c:dLbl>
            <c:dLbl>
              <c:idx val="4"/>
              <c:layout>
                <c:manualLayout>
                  <c:x val="-5.5415424150989441E-2"/>
                  <c:y val="-6.0133613857672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58-4C5D-B4B7-5267867AB819}"/>
                </c:ext>
              </c:extLst>
            </c:dLbl>
            <c:dLbl>
              <c:idx val="14"/>
              <c:layout>
                <c:manualLayout>
                  <c:x val="-3.2552560249831101E-2"/>
                  <c:y val="-4.2149967433469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31-0447-9682-14AAF111271B}"/>
                </c:ext>
              </c:extLst>
            </c:dLbl>
            <c:dLbl>
              <c:idx val="26"/>
              <c:layout>
                <c:manualLayout>
                  <c:x val="-3.2722809279234405E-2"/>
                  <c:y val="-3.629375587206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31-0447-9682-14AAF11127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2" formatCode="0.0">
                  <c:v>5.7</c:v>
                </c:pt>
                <c:pt idx="4" formatCode="0.0">
                  <c:v>48.1</c:v>
                </c:pt>
                <c:pt idx="6" formatCode="0.0">
                  <c:v>65.099999999999994</c:v>
                </c:pt>
                <c:pt idx="9" formatCode="0.0">
                  <c:v>73.7</c:v>
                </c:pt>
                <c:pt idx="12" formatCode="0.0">
                  <c:v>78.7</c:v>
                </c:pt>
                <c:pt idx="14" formatCode="0.0">
                  <c:v>89.9</c:v>
                </c:pt>
                <c:pt idx="18" formatCode="0.0">
                  <c:v>86.9</c:v>
                </c:pt>
                <c:pt idx="22" formatCode="0.0">
                  <c:v>83.9</c:v>
                </c:pt>
                <c:pt idx="26" formatCode="0.0">
                  <c:v>84.3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 </c:v>
                </c:pt>
              </c:strCache>
            </c:strRef>
          </c:tx>
          <c:spPr>
            <a:ln w="19050">
              <a:solidFill>
                <a:srgbClr val="5A8131"/>
              </a:solidFill>
            </a:ln>
            <a:effectLst/>
          </c:spPr>
          <c:marker>
            <c:symbol val="circle"/>
            <c:size val="6"/>
            <c:spPr>
              <a:solidFill>
                <a:srgbClr val="92D05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marker>
              <c:spPr>
                <a:solidFill>
                  <a:sysClr val="window" lastClr="FFFFFF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A7C-864C-9313-774C0856EA71}"/>
              </c:ext>
            </c:extLst>
          </c:dPt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C331-0447-9682-14AAF111271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7C-864C-9313-774C0856EA71}"/>
                </c:ext>
              </c:extLst>
            </c:dLbl>
            <c:dLbl>
              <c:idx val="2"/>
              <c:layout>
                <c:manualLayout>
                  <c:x val="-5.1429394298880215E-4"/>
                  <c:y val="9.941034405242816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31-0447-9682-14AAF111271B}"/>
                </c:ext>
              </c:extLst>
            </c:dLbl>
            <c:dLbl>
              <c:idx val="4"/>
              <c:layout>
                <c:manualLayout>
                  <c:x val="-2.0540545397494888E-2"/>
                  <c:y val="4.2150197992979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31-0447-9682-14AAF111271B}"/>
                </c:ext>
              </c:extLst>
            </c:dLbl>
            <c:dLbl>
              <c:idx val="6"/>
              <c:layout>
                <c:manualLayout>
                  <c:x val="-1.4534537971326807E-2"/>
                  <c:y val="4.2150197992979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31-0447-9682-14AAF111271B}"/>
                </c:ext>
              </c:extLst>
            </c:dLbl>
            <c:dLbl>
              <c:idx val="14"/>
              <c:layout>
                <c:manualLayout>
                  <c:x val="-2.3543549110578984E-2"/>
                  <c:y val="4.5078303773682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31-0447-9682-14AAF111271B}"/>
                </c:ext>
              </c:extLst>
            </c:dLbl>
            <c:dLbl>
              <c:idx val="26"/>
              <c:layout>
                <c:manualLayout>
                  <c:x val="-3.4224311135776203E-2"/>
                  <c:y val="3.6293986431572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31-0447-9682-14AAF11127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2" formatCode="0.0">
                  <c:v>6.2</c:v>
                </c:pt>
                <c:pt idx="4" formatCode="0.0">
                  <c:v>20.2</c:v>
                </c:pt>
                <c:pt idx="6" formatCode="0.0">
                  <c:v>50.8</c:v>
                </c:pt>
                <c:pt idx="9" formatCode="0.0">
                  <c:v>59.5</c:v>
                </c:pt>
                <c:pt idx="12" formatCode="0.0">
                  <c:v>62.2</c:v>
                </c:pt>
                <c:pt idx="14" formatCode="0.0">
                  <c:v>81.8</c:v>
                </c:pt>
                <c:pt idx="18" formatCode="0.0">
                  <c:v>80.3</c:v>
                </c:pt>
                <c:pt idx="22" formatCode="0.0">
                  <c:v>78.599999999999994</c:v>
                </c:pt>
                <c:pt idx="26">
                  <c:v>77.3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55"/>
              <c:y val="0.9027868880806497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 mIU/mL (%)</a:t>
                </a:r>
              </a:p>
            </c:rich>
          </c:tx>
          <c:layout>
            <c:manualLayout>
              <c:xMode val="edge"/>
              <c:yMode val="edge"/>
              <c:x val="7.6635708929963598E-3"/>
              <c:y val="0.1388072003735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5928286307961506"/>
          <c:y val="0"/>
          <c:w val="0.41239309930008744"/>
          <c:h val="8.7547365569395505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8.8405046947680296E-2"/>
          <c:w val="0.84253418990664397"/>
          <c:h val="0.723113706186488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326496"/>
              </a:solidFill>
            </a:ln>
            <a:effectLst/>
          </c:spPr>
          <c:marker>
            <c:symbol val="circle"/>
            <c:size val="6"/>
            <c:spPr>
              <a:solidFill>
                <a:srgbClr val="00B0F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331-0447-9682-14AAF111271B}"/>
              </c:ext>
            </c:extLst>
          </c:dPt>
          <c:dPt>
            <c:idx val="26"/>
            <c:bubble3D val="0"/>
            <c:spPr>
              <a:ln w="19050"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49-6E4B-9293-3EA822E8FBDC}"/>
              </c:ext>
            </c:extLst>
          </c:dPt>
          <c:dLbls>
            <c:dLbl>
              <c:idx val="3"/>
              <c:layout>
                <c:manualLayout>
                  <c:x val="-2.5525531561214301E-2"/>
                  <c:y val="7.0274538736879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3B-E146-ACE4-B326AD26A26D}"/>
                </c:ext>
              </c:extLst>
            </c:dLbl>
            <c:dLbl>
              <c:idx val="14"/>
              <c:layout>
                <c:manualLayout>
                  <c:x val="-3.8397185783544077E-2"/>
                  <c:y val="-4.0100293386976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31-0447-9682-14AAF11127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2" formatCode="0.0">
                  <c:v>5.7</c:v>
                </c:pt>
                <c:pt idx="4" formatCode="0.0">
                  <c:v>48.1</c:v>
                </c:pt>
                <c:pt idx="6" formatCode="0.0">
                  <c:v>65.099999999999994</c:v>
                </c:pt>
                <c:pt idx="9" formatCode="0.0">
                  <c:v>73.7</c:v>
                </c:pt>
                <c:pt idx="12" formatCode="0.0">
                  <c:v>78.7</c:v>
                </c:pt>
                <c:pt idx="14" formatCode="0.0">
                  <c:v>89.9</c:v>
                </c:pt>
                <c:pt idx="18" formatCode="0.0">
                  <c:v>86.9</c:v>
                </c:pt>
                <c:pt idx="22" formatCode="0.0">
                  <c:v>83.9</c:v>
                </c:pt>
                <c:pt idx="26" formatCode="0.0">
                  <c:v>84.3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 </c:v>
                </c:pt>
              </c:strCache>
            </c:strRef>
          </c:tx>
          <c:spPr>
            <a:ln w="19050">
              <a:solidFill>
                <a:srgbClr val="69963A"/>
              </a:solidFill>
            </a:ln>
            <a:effectLst/>
          </c:spPr>
          <c:marker>
            <c:symbol val="circle"/>
            <c:size val="6"/>
            <c:spPr>
              <a:solidFill>
                <a:srgbClr val="92D05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7C-864C-9313-774C0856EA71}"/>
              </c:ext>
            </c:extLst>
          </c:dPt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C331-0447-9682-14AAF111271B}"/>
              </c:ext>
            </c:extLst>
          </c:dPt>
          <c:dLbls>
            <c:dLbl>
              <c:idx val="8"/>
              <c:layout>
                <c:manualLayout>
                  <c:x val="-2.4024029704672299E-2"/>
                  <c:y val="7.0274538736879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3B-E146-ACE4-B326AD26A26D}"/>
                </c:ext>
              </c:extLst>
            </c:dLbl>
            <c:dLbl>
              <c:idx val="14"/>
              <c:layout>
                <c:manualLayout>
                  <c:x val="-1.8877661648497815E-2"/>
                  <c:y val="4.3028629727190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31-0447-9682-14AAF11127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2" formatCode="0.0">
                  <c:v>6.2</c:v>
                </c:pt>
                <c:pt idx="4" formatCode="0.0">
                  <c:v>20.2</c:v>
                </c:pt>
                <c:pt idx="6" formatCode="0.0">
                  <c:v>50.8</c:v>
                </c:pt>
                <c:pt idx="9" formatCode="0.0">
                  <c:v>59.5</c:v>
                </c:pt>
                <c:pt idx="12" formatCode="0.0">
                  <c:v>62.2</c:v>
                </c:pt>
                <c:pt idx="14" formatCode="0.0">
                  <c:v>81.8</c:v>
                </c:pt>
                <c:pt idx="18" formatCode="0.0">
                  <c:v>80.3</c:v>
                </c:pt>
                <c:pt idx="22" formatCode="0.0">
                  <c:v>78.599999999999994</c:v>
                </c:pt>
                <c:pt idx="26">
                  <c:v>77.3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55"/>
              <c:y val="0.9027868880806497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 mIU/mL (%)</a:t>
                </a:r>
              </a:p>
            </c:rich>
          </c:tx>
          <c:layout>
            <c:manualLayout>
              <c:xMode val="edge"/>
              <c:yMode val="edge"/>
              <c:x val="7.6635708929963598E-3"/>
              <c:y val="0.1388072003735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376686703996487"/>
          <c:y val="0"/>
          <c:w val="0.33050765810276678"/>
          <c:h val="8.7547365569395505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0.13386362273747809"/>
          <c:w val="0.84253418990664397"/>
          <c:h val="0.67765515320018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0070C0"/>
              </a:solidFill>
            </a:ln>
            <a:effectLst/>
          </c:spPr>
          <c:marker>
            <c:symbol val="circle"/>
            <c:size val="6"/>
            <c:spPr>
              <a:solidFill>
                <a:srgbClr val="00B0F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5AD-9C41-96AA-A7F4EF68D9F2}"/>
              </c:ext>
            </c:extLst>
          </c:dPt>
          <c:dLbls>
            <c:dLbl>
              <c:idx val="2"/>
              <c:layout>
                <c:manualLayout>
                  <c:x val="-5.1064931240678672E-2"/>
                  <c:y val="-4.5078076678565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B8-0C49-A90C-796807AD6585}"/>
                </c:ext>
              </c:extLst>
            </c:dLbl>
            <c:dLbl>
              <c:idx val="12"/>
              <c:layout>
                <c:manualLayout>
                  <c:x val="-5.2072084384877253E-2"/>
                  <c:y val="-3.9221861652765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8-0C49-A90C-796807AD6585}"/>
                </c:ext>
              </c:extLst>
            </c:dLbl>
            <c:dLbl>
              <c:idx val="26"/>
              <c:layout>
                <c:manualLayout>
                  <c:x val="-2.6716801853066102E-2"/>
                  <c:y val="-3.629375587206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B8-0C49-A90C-796807AD6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2" formatCode="0.0">
                  <c:v>3.6</c:v>
                </c:pt>
                <c:pt idx="4" formatCode="0.0">
                  <c:v>19.5</c:v>
                </c:pt>
                <c:pt idx="6" formatCode="0.0">
                  <c:v>27.3</c:v>
                </c:pt>
                <c:pt idx="9" formatCode="0.0">
                  <c:v>38.6</c:v>
                </c:pt>
                <c:pt idx="12" formatCode="0.0">
                  <c:v>45.1</c:v>
                </c:pt>
                <c:pt idx="14" formatCode="0.0">
                  <c:v>73.599999999999994</c:v>
                </c:pt>
                <c:pt idx="18" formatCode="0.0">
                  <c:v>68.900000000000006</c:v>
                </c:pt>
                <c:pt idx="22" formatCode="0.0">
                  <c:v>67.900000000000006</c:v>
                </c:pt>
                <c:pt idx="26" formatCode="0.0">
                  <c:v>66.8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ln w="19050">
              <a:solidFill>
                <a:srgbClr val="76A941"/>
              </a:solidFill>
            </a:ln>
            <a:effectLst/>
          </c:spPr>
          <c:marker>
            <c:symbol val="circle"/>
            <c:size val="6"/>
            <c:spPr>
              <a:solidFill>
                <a:srgbClr val="92D05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7C-864C-9313-774C0856EA71}"/>
              </c:ext>
            </c:extLst>
          </c:dPt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F0B8-0C49-A90C-796807AD6585}"/>
              </c:ext>
            </c:extLst>
          </c:dPt>
          <c:dLbls>
            <c:dLbl>
              <c:idx val="2"/>
              <c:layout>
                <c:manualLayout>
                  <c:x val="-3.0168756184334915E-3"/>
                  <c:y val="-1.77131200053135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B8-0C49-A90C-796807AD6585}"/>
                </c:ext>
              </c:extLst>
            </c:dLbl>
            <c:dLbl>
              <c:idx val="4"/>
              <c:layout>
                <c:manualLayout>
                  <c:x val="-6.5203013691569368E-3"/>
                  <c:y val="1.8725351747352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B8-0C49-A90C-796807AD6585}"/>
                </c:ext>
              </c:extLst>
            </c:dLbl>
            <c:dLbl>
              <c:idx val="6"/>
              <c:layout>
                <c:manualLayout>
                  <c:x val="-2.5045050967120893E-2"/>
                  <c:y val="4.5078303773682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B8-0C49-A90C-796807AD6585}"/>
                </c:ext>
              </c:extLst>
            </c:dLbl>
            <c:dLbl>
              <c:idx val="9"/>
              <c:layout>
                <c:manualLayout>
                  <c:x val="-2.3543549110578817E-2"/>
                  <c:y val="4.5078303773682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B8-0C49-A90C-796807AD6585}"/>
                </c:ext>
              </c:extLst>
            </c:dLbl>
            <c:dLbl>
              <c:idx val="14"/>
              <c:layout>
                <c:manualLayout>
                  <c:x val="-1.3533614485921346E-2"/>
                  <c:y val="6.1670984790449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106116526938985E-2"/>
                      <c:h val="5.69712593714762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0B8-0C49-A90C-796807AD6585}"/>
                </c:ext>
              </c:extLst>
            </c:dLbl>
            <c:dLbl>
              <c:idx val="26"/>
              <c:layout>
                <c:manualLayout>
                  <c:x val="-2.6716801853066102E-2"/>
                  <c:y val="3.043777487016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B8-0C49-A90C-796807AD6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2" formatCode="0.0">
                  <c:v>2.7</c:v>
                </c:pt>
                <c:pt idx="4" formatCode="0.0">
                  <c:v>7</c:v>
                </c:pt>
                <c:pt idx="6" formatCode="0.0">
                  <c:v>22.2</c:v>
                </c:pt>
                <c:pt idx="9" formatCode="0.0">
                  <c:v>25.9</c:v>
                </c:pt>
                <c:pt idx="12" formatCode="0.0">
                  <c:v>28.5</c:v>
                </c:pt>
                <c:pt idx="14" formatCode="0.0">
                  <c:v>63.2</c:v>
                </c:pt>
                <c:pt idx="18" formatCode="0.0">
                  <c:v>59</c:v>
                </c:pt>
                <c:pt idx="22" formatCode="0.0">
                  <c:v>54.5</c:v>
                </c:pt>
                <c:pt idx="26">
                  <c:v>49.1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55"/>
              <c:y val="0.9027868880806497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≥100 mIU/mL (%)</a:t>
                </a:r>
              </a:p>
            </c:rich>
          </c:tx>
          <c:layout>
            <c:manualLayout>
              <c:xMode val="edge"/>
              <c:yMode val="edge"/>
              <c:x val="7.6635708929963598E-3"/>
              <c:y val="0.1388072003735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9619964422550631"/>
          <c:y val="2.6517453047851625E-2"/>
          <c:w val="0.37416967706622878"/>
          <c:h val="9.133547441632521E-2"/>
        </c:manualLayout>
      </c:layout>
      <c:overlay val="0"/>
      <c:spPr>
        <a:noFill/>
      </c:spPr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5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29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8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1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4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2" y="4572931"/>
            <a:ext cx="2280879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200" cap="small" spc="9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4795549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1BF979-4BE9-AC4C-9A0A-FE07FD099E1C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48BCD-DDDC-274A-B38A-2F10CB608239}"/>
              </a:ext>
            </a:extLst>
          </p:cNvPr>
          <p:cNvCxnSpPr>
            <a:cxnSpLocks/>
          </p:cNvCxnSpPr>
          <p:nvPr userDrawn="1"/>
        </p:nvCxnSpPr>
        <p:spPr>
          <a:xfrm>
            <a:off x="1" y="4425338"/>
            <a:ext cx="9158733" cy="1191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B6F5BE-23CE-8F46-A075-E64E404A097A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99AB3159-840E-894D-B052-EF5BC8E8EA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F4BADDC-F26C-2141-B48C-9B8AA2179C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5"/>
            <a:ext cx="4720339" cy="34094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ts val="18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1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A540FF-BD62-D94B-8E9E-07E81A4907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D6FE54-C1B7-7D4C-8899-0B1F8958E28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732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2632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27FB1-A545-5A44-954B-B15F6A12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94644"/>
            <a:ext cx="3657600" cy="79105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91440" indent="-91440">
              <a:spcBef>
                <a:spcPts val="0"/>
              </a:spcBef>
              <a:buClr>
                <a:srgbClr val="0070C0"/>
              </a:buClr>
              <a:defRPr sz="16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2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BF7C01-F2BC-8541-998E-60D91F640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70C0">
              <a:alpha val="15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7BD60B-2759-9641-BF0C-FF1F7064E2BA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86FDB9-04A2-F949-A6D5-D3F17774AF22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8" y="4705350"/>
            <a:ext cx="1490133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C685FF-0DBD-944F-B136-CA09B175C3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9FFA4E-1E51-1C4B-92BB-B1CEA001ACF6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94187E-CE7B-7545-A0D1-91B829F1E585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B947F4-959E-EC46-99BB-053D310AF547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870B52-02BD-FF4F-98C3-242BF70847E9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1F18CC-C61A-1846-B719-7DDABD5AF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F67C5138-4C46-7548-ACCD-74E71879D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333" y="2141759"/>
            <a:ext cx="8223499" cy="85325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ctr">
              <a:defRPr sz="2400" b="1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>
            <a:extLst>
              <a:ext uri="{FF2B5EF4-FFF2-40B4-BE49-F238E27FC236}">
                <a16:creationId xmlns:a16="http://schemas.microsoft.com/office/drawing/2014/main" id="{1CE0A0BE-2AD0-C241-95E7-F37511685DCD}"/>
              </a:ext>
            </a:extLst>
          </p:cNvPr>
          <p:cNvSpPr txBox="1">
            <a:spLocks/>
          </p:cNvSpPr>
          <p:nvPr userDrawn="1"/>
        </p:nvSpPr>
        <p:spPr>
          <a:xfrm>
            <a:off x="1" y="2077916"/>
            <a:ext cx="9143999" cy="971550"/>
          </a:xfrm>
          <a:prstGeom prst="rect">
            <a:avLst/>
          </a:prstGeom>
          <a:solidFill>
            <a:srgbClr val="0070C0">
              <a:alpha val="14902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650AD8-2BEA-A142-BBFF-13F6C9211DB3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FCE67C-9F6A-264E-8E4D-13ADBF11237C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E4792-3C8A-7640-944F-5CF93E4532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B99B2-EBF7-BA42-83FC-8AD08B645963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67A6B9D-560F-CA41-A6F0-1C79BD3667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893E21-9A7C-A84F-9440-EF1A3F60B34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7719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000525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C2CBBB-5045-8F42-85A1-BB5104437F5D}"/>
              </a:ext>
            </a:extLst>
          </p:cNvPr>
          <p:cNvCxnSpPr>
            <a:cxnSpLocks/>
          </p:cNvCxnSpPr>
          <p:nvPr userDrawn="1"/>
        </p:nvCxnSpPr>
        <p:spPr>
          <a:xfrm>
            <a:off x="-14989" y="97218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8C5AF5C-6EA9-6B49-A7AF-72E6D21531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062B33-FC21-5343-B99B-3C1D10CF2F1D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7A762D-DB19-4B44-A1FD-A0A2633A87E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r>
              <a:rPr lang="en-US" dirty="0"/>
              <a:t>Line 2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623FC6F-E7CE-A541-95F7-C975302972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A62759-CA3E-7B4E-835A-812B8429A2D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F2B4AE2-70E2-7A4A-9E65-3919D01E02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A96371-6AC6-A74A-9278-F46E18CF164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669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D8BF7C-594B-5F44-892D-5AD36E3A5B5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4244975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5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7F3867B-74CD-0743-B864-4CD21D2D5F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88C6F-E06A-4344-A83D-E4C0CDE48D65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7" r:id="rId4"/>
    <p:sldLayoutId id="2147483701" r:id="rId5"/>
    <p:sldLayoutId id="2147483703" r:id="rId6"/>
    <p:sldLayoutId id="2147483699" r:id="rId7"/>
    <p:sldLayoutId id="2147483709" r:id="rId8"/>
    <p:sldLayoutId id="2147483700" r:id="rId9"/>
    <p:sldLayoutId id="2147483710" r:id="rId10"/>
    <p:sldLayoutId id="2147483704" r:id="rId11"/>
    <p:sldLayoutId id="2147483711" r:id="rId12"/>
    <p:sldLayoutId id="2147483705" r:id="rId13"/>
    <p:sldLayoutId id="2147483696" r:id="rId14"/>
    <p:sldLayoutId id="2147483698" r:id="rId15"/>
    <p:sldLayoutId id="2147483707" r:id="rId16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patitisc.uw.edu/" TargetMode="External"/><Relationship Id="rId2" Type="http://schemas.openxmlformats.org/officeDocument/2006/relationships/hyperlink" Target="http://www.hepatitisb.uw.edu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" pitchFamily="-110" charset="0"/>
                <a:ea typeface="ＭＳ Ｐゴシック" pitchFamily="-110" charset="-128"/>
              </a:rPr>
              <a:t>Heplisav-B vs Engerix-B in Adults with Chronic Kidney Disease (CKD)</a:t>
            </a:r>
            <a:br>
              <a:rPr lang="en-US" sz="1800" dirty="0">
                <a:latin typeface="Arial" pitchFamily="-110" charset="0"/>
                <a:ea typeface="ＭＳ Ｐゴシック" pitchFamily="-110" charset="-128"/>
              </a:rPr>
            </a:br>
            <a:r>
              <a:rPr lang="en-US" dirty="0">
                <a:latin typeface="Arial" pitchFamily="-110" charset="0"/>
                <a:ea typeface="ＭＳ Ｐゴシック" pitchFamily="-110" charset="-128"/>
              </a:rPr>
              <a:t>HBV-17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587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F0B5-F7EF-B14C-BF64-80C564E9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25" dirty="0">
                <a:latin typeface="Arial" pitchFamily="-106" charset="0"/>
              </a:rPr>
              <a:t>Heplisav-B Vaccine versus Engerix-B Vaccine in Adults with CKD</a:t>
            </a:r>
            <a:br>
              <a:rPr lang="en-US" dirty="0">
                <a:latin typeface="Arial" pitchFamily="-106" charset="0"/>
              </a:rPr>
            </a:br>
            <a:r>
              <a:rPr lang="en-US" sz="2325" dirty="0">
                <a:latin typeface="Arial" pitchFamily="-106" charset="0"/>
              </a:rPr>
              <a:t>HBV-17 Trial: Design</a:t>
            </a:r>
            <a:endParaRPr lang="en-US" sz="2325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D5930AA-05A5-4E43-9A5A-C10298133D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ts val="1500"/>
              </a:lnSpc>
            </a:pPr>
            <a:r>
              <a:rPr lang="en-US" sz="1400" b="1" dirty="0"/>
              <a:t>Design</a:t>
            </a:r>
          </a:p>
          <a:p>
            <a:pPr lvl="1">
              <a:lnSpc>
                <a:spcPts val="1500"/>
              </a:lnSpc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Phase 3 randomized, observer-blinded, active controlled, trial to compare the safety and efficacy of 3 doses of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Heplisav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-B versus 4 double-doses of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Engerix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 B in adults with chronic kidney disease (CKD)</a:t>
            </a:r>
            <a:endParaRPr lang="en-US" sz="1400" dirty="0"/>
          </a:p>
          <a:p>
            <a:pPr>
              <a:lnSpc>
                <a:spcPts val="1500"/>
              </a:lnSpc>
              <a:spcBef>
                <a:spcPts val="800"/>
              </a:spcBef>
            </a:pPr>
            <a:r>
              <a:rPr lang="en-US" sz="1400" b="1" dirty="0"/>
              <a:t>Participants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(n = 521 randomized, 507 analyzed)</a:t>
            </a:r>
          </a:p>
          <a:p>
            <a:pPr lvl="1">
              <a:lnSpc>
                <a:spcPts val="1500"/>
              </a:lnSpc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Ages: 18-75 years</a:t>
            </a:r>
          </a:p>
          <a:p>
            <a:pPr lvl="1">
              <a:lnSpc>
                <a:spcPts val="15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Chronic kidney disease: GFR ≤45 mL/min/1.73 m</a:t>
            </a:r>
            <a:r>
              <a:rPr lang="en-US" sz="1400" baseline="30000" dirty="0">
                <a:solidFill>
                  <a:schemeClr val="tx1"/>
                </a:solidFill>
                <a:latin typeface="Arial" pitchFamily="-106" charset="0"/>
              </a:rPr>
              <a:t>2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 +/- hemodialysis</a:t>
            </a:r>
          </a:p>
          <a:p>
            <a:pPr lvl="1">
              <a:lnSpc>
                <a:spcPts val="15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HBV vaccine naïve</a:t>
            </a:r>
          </a:p>
          <a:p>
            <a:pPr lvl="1">
              <a:lnSpc>
                <a:spcPts val="15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Exclusions: HBV*, HIV, HCV, pregnancy or lactation, autoimmune or other clinically significant illness, immunosuppressed</a:t>
            </a:r>
            <a:endParaRPr lang="en-US" sz="1400" dirty="0"/>
          </a:p>
          <a:p>
            <a:pPr>
              <a:lnSpc>
                <a:spcPts val="1500"/>
              </a:lnSpc>
              <a:spcBef>
                <a:spcPts val="800"/>
              </a:spcBef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Setting</a:t>
            </a:r>
          </a:p>
          <a:p>
            <a:pPr lvl="1">
              <a:lnSpc>
                <a:spcPts val="1500"/>
              </a:lnSpc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Multiple centers in United States &amp; Canada</a:t>
            </a:r>
          </a:p>
          <a:p>
            <a:pPr>
              <a:lnSpc>
                <a:spcPts val="1500"/>
              </a:lnSpc>
              <a:spcBef>
                <a:spcPts val="800"/>
              </a:spcBef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Study End-Point</a:t>
            </a:r>
          </a:p>
          <a:p>
            <a:pPr lvl="1">
              <a:lnSpc>
                <a:spcPts val="1500"/>
              </a:lnSpc>
              <a:spcBef>
                <a:spcPts val="200"/>
              </a:spcBef>
            </a:pP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Seroprotection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 = anti-HBs level ≥10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mIU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/mL</a:t>
            </a:r>
            <a:endParaRPr lang="en-US" sz="1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Source: Janssen RS, et al. Vaccine. 2013;31:5306-13.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918FFB-2D3F-8440-A17C-E177BB6F543F}"/>
              </a:ext>
            </a:extLst>
          </p:cNvPr>
          <p:cNvSpPr/>
          <p:nvPr/>
        </p:nvSpPr>
        <p:spPr>
          <a:xfrm>
            <a:off x="391249" y="4510508"/>
            <a:ext cx="6346092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/>
            <a:r>
              <a:rPr lang="en-US" sz="1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positive for HBsAg, anti-HBs, or anti-HB core 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CD9AE1-1976-B44D-88EC-8165452DC172}"/>
              </a:ext>
            </a:extLst>
          </p:cNvPr>
          <p:cNvCxnSpPr/>
          <p:nvPr/>
        </p:nvCxnSpPr>
        <p:spPr>
          <a:xfrm>
            <a:off x="458924" y="4506997"/>
            <a:ext cx="8229600" cy="0"/>
          </a:xfrm>
          <a:prstGeom prst="line">
            <a:avLst/>
          </a:prstGeom>
          <a:ln w="127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12770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0419CD36-5151-134F-9D73-A630092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25" dirty="0">
                <a:latin typeface="Arial" pitchFamily="-106" charset="0"/>
              </a:rPr>
              <a:t>Heplisav-B Vaccine versus Engerix-B Vaccine in Adults with CKD</a:t>
            </a:r>
            <a:br>
              <a:rPr lang="en-US" sz="1800" dirty="0">
                <a:latin typeface="Arial" pitchFamily="-106" charset="0"/>
              </a:rPr>
            </a:br>
            <a:r>
              <a:rPr lang="en-US" sz="2325" dirty="0">
                <a:latin typeface="Arial" pitchFamily="-106" charset="0"/>
              </a:rPr>
              <a:t>HBV-17 Trial: Design</a:t>
            </a:r>
            <a:endParaRPr lang="en-US" sz="2325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Source: Janssen RS, et al. Vaccine. 2013;31:5306-13.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4DF18A-2222-C745-91C4-7F7993775654}"/>
              </a:ext>
            </a:extLst>
          </p:cNvPr>
          <p:cNvGrpSpPr/>
          <p:nvPr/>
        </p:nvGrpSpPr>
        <p:grpSpPr>
          <a:xfrm>
            <a:off x="1151506" y="1021873"/>
            <a:ext cx="6872737" cy="400023"/>
            <a:chOff x="-1359" y="1362488"/>
            <a:chExt cx="9163650" cy="533364"/>
          </a:xfrm>
        </p:grpSpPr>
        <p:sp>
          <p:nvSpPr>
            <p:cNvPr id="38" name="Rectangle 37"/>
            <p:cNvSpPr/>
            <p:nvPr/>
          </p:nvSpPr>
          <p:spPr>
            <a:xfrm>
              <a:off x="0" y="1395318"/>
              <a:ext cx="9162291" cy="4572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9063" y="14679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9972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1683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88304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1359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V="1">
              <a:off x="267279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</p:cNvCxnSpPr>
            <p:nvPr/>
          </p:nvCxnSpPr>
          <p:spPr>
            <a:xfrm flipV="1">
              <a:off x="4259277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432233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5579513" y="138074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16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84575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4D32BB8-15FF-0A4C-8E6D-1A6E2B11748C}"/>
                </a:ext>
              </a:extLst>
            </p:cNvPr>
            <p:cNvSpPr/>
            <p:nvPr/>
          </p:nvSpPr>
          <p:spPr>
            <a:xfrm>
              <a:off x="3191959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B77AD2A-A923-7042-BA1F-7F2B20E65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6038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92A3FDC-D4F9-7042-B37D-472847AF768F}"/>
                </a:ext>
              </a:extLst>
            </p:cNvPr>
            <p:cNvSpPr/>
            <p:nvPr/>
          </p:nvSpPr>
          <p:spPr>
            <a:xfrm>
              <a:off x="320298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4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A932224-613D-D04E-B413-F0079A4148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2516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85D737-EF6B-BC43-B74F-42973341F4D4}"/>
                </a:ext>
              </a:extLst>
            </p:cNvPr>
            <p:cNvSpPr/>
            <p:nvPr/>
          </p:nvSpPr>
          <p:spPr>
            <a:xfrm>
              <a:off x="478900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9C424C4-F149-5943-9816-54FB5F210E60}"/>
                </a:ext>
              </a:extLst>
            </p:cNvPr>
            <p:cNvSpPr/>
            <p:nvPr/>
          </p:nvSpPr>
          <p:spPr>
            <a:xfrm>
              <a:off x="637233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1783292-677B-5A47-BB4D-70BBC26FD54B}"/>
                </a:ext>
              </a:extLst>
            </p:cNvPr>
            <p:cNvCxnSpPr/>
            <p:nvPr/>
          </p:nvCxnSpPr>
          <p:spPr>
            <a:xfrm flipV="1">
              <a:off x="663899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5A9212-B597-BE4F-9739-A171DFD20E6D}"/>
                </a:ext>
              </a:extLst>
            </p:cNvPr>
            <p:cNvSpPr/>
            <p:nvPr/>
          </p:nvSpPr>
          <p:spPr>
            <a:xfrm>
              <a:off x="79610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28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5EC6B5D-CF8D-DD4D-BA56-E583BD61285E}"/>
                </a:ext>
              </a:extLst>
            </p:cNvPr>
            <p:cNvCxnSpPr/>
            <p:nvPr/>
          </p:nvCxnSpPr>
          <p:spPr>
            <a:xfrm flipV="1">
              <a:off x="8225472" y="176471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C0D3795-F52B-D24C-BAA4-65BE5BE277DD}"/>
              </a:ext>
            </a:extLst>
          </p:cNvPr>
          <p:cNvCxnSpPr/>
          <p:nvPr/>
        </p:nvCxnSpPr>
        <p:spPr>
          <a:xfrm flipV="1">
            <a:off x="3142908" y="3099881"/>
            <a:ext cx="3566160" cy="155"/>
          </a:xfrm>
          <a:prstGeom prst="line">
            <a:avLst/>
          </a:prstGeom>
          <a:ln w="22225">
            <a:solidFill>
              <a:srgbClr val="69963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7D3F5E67-3964-994B-BBE5-9676992813D9}"/>
              </a:ext>
            </a:extLst>
          </p:cNvPr>
          <p:cNvSpPr/>
          <p:nvPr/>
        </p:nvSpPr>
        <p:spPr>
          <a:xfrm>
            <a:off x="1581212" y="2190644"/>
            <a:ext cx="117240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247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9DDA7F2-7880-B74E-8EE2-4B2743DE1808}"/>
              </a:ext>
            </a:extLst>
          </p:cNvPr>
          <p:cNvSpPr/>
          <p:nvPr/>
        </p:nvSpPr>
        <p:spPr>
          <a:xfrm>
            <a:off x="1567704" y="3290966"/>
            <a:ext cx="118591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260</a:t>
            </a:r>
          </a:p>
        </p:txBody>
      </p:sp>
      <p:sp>
        <p:nvSpPr>
          <p:cNvPr id="88" name="Rectangle 25">
            <a:extLst>
              <a:ext uri="{FF2B5EF4-FFF2-40B4-BE49-F238E27FC236}">
                <a16:creationId xmlns:a16="http://schemas.microsoft.com/office/drawing/2014/main" id="{B2E2581C-CF22-E94B-BC8D-C8A296907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655" y="3782142"/>
            <a:ext cx="6871716" cy="76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200" b="1" dirty="0">
                <a:solidFill>
                  <a:srgbClr val="000000"/>
                </a:solidFill>
                <a:latin typeface="Arial" pitchFamily="22" charset="0"/>
              </a:rPr>
              <a:t>Vaccine Dosing</a:t>
            </a:r>
            <a:br>
              <a:rPr lang="en-US" sz="12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b="1" dirty="0">
                <a:solidFill>
                  <a:srgbClr val="0070C0"/>
                </a:solidFill>
                <a:latin typeface="Arial" pitchFamily="22" charset="0"/>
              </a:rPr>
              <a:t>Heplisav-B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0.5 mL dose (standard dose = 20 mcg) recombinant HBsAg at weeks 0, 4, and 24</a:t>
            </a:r>
          </a:p>
          <a:p>
            <a:pPr defTabSz="701279">
              <a:lnSpc>
                <a:spcPts val="1350"/>
              </a:lnSpc>
              <a:spcBef>
                <a:spcPts val="150"/>
              </a:spcBef>
            </a:pPr>
            <a:r>
              <a:rPr lang="en-US" sz="1200" b="1" dirty="0">
                <a:solidFill>
                  <a:srgbClr val="69963A"/>
                </a:solidFill>
                <a:latin typeface="Arial"/>
                <a:cs typeface="Arial"/>
              </a:rPr>
              <a:t>Engerix-B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: 1 mL dose (double dose = 40 mcg) recombinant HBsAg at weeks 0, 4, 8, and 24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0CC2359-9D92-0F45-AA16-CB4788CB4A6C}"/>
              </a:ext>
            </a:extLst>
          </p:cNvPr>
          <p:cNvCxnSpPr>
            <a:cxnSpLocks/>
            <a:stCxn id="113" idx="3"/>
          </p:cNvCxnSpPr>
          <p:nvPr/>
        </p:nvCxnSpPr>
        <p:spPr>
          <a:xfrm>
            <a:off x="3332216" y="2004058"/>
            <a:ext cx="33832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Diamond 110">
            <a:extLst>
              <a:ext uri="{FF2B5EF4-FFF2-40B4-BE49-F238E27FC236}">
                <a16:creationId xmlns:a16="http://schemas.microsoft.com/office/drawing/2014/main" id="{B13D09C9-DD43-2D41-8694-4463EF3B6740}"/>
              </a:ext>
            </a:extLst>
          </p:cNvPr>
          <p:cNvSpPr>
            <a:spLocks/>
          </p:cNvSpPr>
          <p:nvPr/>
        </p:nvSpPr>
        <p:spPr>
          <a:xfrm>
            <a:off x="3573455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2" name="Diamond 111">
            <a:extLst>
              <a:ext uri="{FF2B5EF4-FFF2-40B4-BE49-F238E27FC236}">
                <a16:creationId xmlns:a16="http://schemas.microsoft.com/office/drawing/2014/main" id="{2C13732B-71AD-1645-BFF6-985180A3C568}"/>
              </a:ext>
            </a:extLst>
          </p:cNvPr>
          <p:cNvSpPr>
            <a:spLocks/>
          </p:cNvSpPr>
          <p:nvPr/>
        </p:nvSpPr>
        <p:spPr>
          <a:xfrm>
            <a:off x="3573455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3" name="Diamond 112">
            <a:extLst>
              <a:ext uri="{FF2B5EF4-FFF2-40B4-BE49-F238E27FC236}">
                <a16:creationId xmlns:a16="http://schemas.microsoft.com/office/drawing/2014/main" id="{8639288F-9792-4D4A-8813-072B0B5A509A}"/>
              </a:ext>
            </a:extLst>
          </p:cNvPr>
          <p:cNvSpPr>
            <a:spLocks/>
          </p:cNvSpPr>
          <p:nvPr/>
        </p:nvSpPr>
        <p:spPr>
          <a:xfrm>
            <a:off x="2989317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4" name="Diamond 113">
            <a:extLst>
              <a:ext uri="{FF2B5EF4-FFF2-40B4-BE49-F238E27FC236}">
                <a16:creationId xmlns:a16="http://schemas.microsoft.com/office/drawing/2014/main" id="{2AE37F2E-C0D7-2D4C-861A-1BFD11D22AAF}"/>
              </a:ext>
            </a:extLst>
          </p:cNvPr>
          <p:cNvSpPr>
            <a:spLocks/>
          </p:cNvSpPr>
          <p:nvPr/>
        </p:nvSpPr>
        <p:spPr>
          <a:xfrm>
            <a:off x="2989317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5" name="Diamond 114">
            <a:extLst>
              <a:ext uri="{FF2B5EF4-FFF2-40B4-BE49-F238E27FC236}">
                <a16:creationId xmlns:a16="http://schemas.microsoft.com/office/drawing/2014/main" id="{1EC04818-8AAE-1E42-967E-4B59F7A5E9AB}"/>
              </a:ext>
            </a:extLst>
          </p:cNvPr>
          <p:cNvSpPr>
            <a:spLocks/>
          </p:cNvSpPr>
          <p:nvPr/>
        </p:nvSpPr>
        <p:spPr>
          <a:xfrm>
            <a:off x="6530387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6" name="Rectangle 5">
            <a:extLst>
              <a:ext uri="{FF2B5EF4-FFF2-40B4-BE49-F238E27FC236}">
                <a16:creationId xmlns:a16="http://schemas.microsoft.com/office/drawing/2014/main" id="{B0EBD29E-B545-4E40-95B2-3242DE341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703" y="1832793"/>
            <a:ext cx="1165860" cy="342900"/>
          </a:xfrm>
          <a:prstGeom prst="rect">
            <a:avLst/>
          </a:prstGeom>
          <a:solidFill>
            <a:srgbClr val="0070C0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Heplisav-B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17" name="Rectangle 5">
            <a:extLst>
              <a:ext uri="{FF2B5EF4-FFF2-40B4-BE49-F238E27FC236}">
                <a16:creationId xmlns:a16="http://schemas.microsoft.com/office/drawing/2014/main" id="{D1A68733-087B-7A42-93CB-63CE8998A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703" y="2928921"/>
            <a:ext cx="1165860" cy="342900"/>
          </a:xfrm>
          <a:prstGeom prst="rect">
            <a:avLst/>
          </a:prstGeom>
          <a:solidFill>
            <a:srgbClr val="69963A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Engerix-B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2" name="Diamond 121">
            <a:extLst>
              <a:ext uri="{FF2B5EF4-FFF2-40B4-BE49-F238E27FC236}">
                <a16:creationId xmlns:a16="http://schemas.microsoft.com/office/drawing/2014/main" id="{9C34330A-259A-324E-9CF2-9F9B90F44B97}"/>
              </a:ext>
            </a:extLst>
          </p:cNvPr>
          <p:cNvSpPr>
            <a:spLocks/>
          </p:cNvSpPr>
          <p:nvPr/>
        </p:nvSpPr>
        <p:spPr>
          <a:xfrm>
            <a:off x="4172948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8" name="Diamond 117">
            <a:extLst>
              <a:ext uri="{FF2B5EF4-FFF2-40B4-BE49-F238E27FC236}">
                <a16:creationId xmlns:a16="http://schemas.microsoft.com/office/drawing/2014/main" id="{91BAB693-9F49-C549-9DF7-DE9C63D2F9AE}"/>
              </a:ext>
            </a:extLst>
          </p:cNvPr>
          <p:cNvSpPr>
            <a:spLocks/>
          </p:cNvSpPr>
          <p:nvPr/>
        </p:nvSpPr>
        <p:spPr>
          <a:xfrm>
            <a:off x="6530387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9186762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" pitchFamily="-106" charset="0"/>
              </a:rPr>
              <a:t>Heplisav-B Vaccine versus Engerix-B Vaccine in Adults with CKD</a:t>
            </a:r>
            <a:br>
              <a:rPr lang="en-US" sz="1800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HBV-17 Trial: Results (anti-HBs ≥10 mIU/mL)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Janssen RS, et al. Vaccine. 2013;31:5306-13.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09082"/>
              </p:ext>
            </p:extLst>
          </p:nvPr>
        </p:nvGraphicFramePr>
        <p:xfrm>
          <a:off x="914400" y="971557"/>
          <a:ext cx="7315200" cy="3285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766220" y="4193609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00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</a:p>
        </p:txBody>
      </p:sp>
      <p:sp>
        <p:nvSpPr>
          <p:cNvPr id="9" name="Rectangle 8"/>
          <p:cNvSpPr/>
          <p:nvPr/>
        </p:nvSpPr>
        <p:spPr>
          <a:xfrm>
            <a:off x="766220" y="4481231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699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3CC5F7-F88F-D34C-8044-15C33352EFAA}"/>
              </a:ext>
            </a:extLst>
          </p:cNvPr>
          <p:cNvCxnSpPr>
            <a:cxnSpLocks/>
          </p:cNvCxnSpPr>
          <p:nvPr/>
        </p:nvCxnSpPr>
        <p:spPr>
          <a:xfrm flipV="1">
            <a:off x="1928694" y="4336484"/>
            <a:ext cx="2834640" cy="15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6EDEDA4-6571-C043-9AE8-BF5E19971DE9}"/>
              </a:ext>
            </a:extLst>
          </p:cNvPr>
          <p:cNvCxnSpPr/>
          <p:nvPr/>
        </p:nvCxnSpPr>
        <p:spPr>
          <a:xfrm flipV="1">
            <a:off x="1911121" y="4622942"/>
            <a:ext cx="2834640" cy="155"/>
          </a:xfrm>
          <a:prstGeom prst="line">
            <a:avLst/>
          </a:prstGeom>
          <a:ln w="22225">
            <a:solidFill>
              <a:srgbClr val="69963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Diamond 25">
            <a:extLst>
              <a:ext uri="{FF2B5EF4-FFF2-40B4-BE49-F238E27FC236}">
                <a16:creationId xmlns:a16="http://schemas.microsoft.com/office/drawing/2014/main" id="{584B4A63-62CC-D947-9547-BD32F7CE6BD5}"/>
              </a:ext>
            </a:extLst>
          </p:cNvPr>
          <p:cNvSpPr>
            <a:spLocks/>
          </p:cNvSpPr>
          <p:nvPr/>
        </p:nvSpPr>
        <p:spPr>
          <a:xfrm>
            <a:off x="2233470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7F385EF6-06DB-5443-94FE-4ABF592AA6D2}"/>
              </a:ext>
            </a:extLst>
          </p:cNvPr>
          <p:cNvSpPr>
            <a:spLocks/>
          </p:cNvSpPr>
          <p:nvPr/>
        </p:nvSpPr>
        <p:spPr>
          <a:xfrm>
            <a:off x="2233470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7CCB1D05-9327-BA4D-9D65-5176F1B5B7EB}"/>
              </a:ext>
            </a:extLst>
          </p:cNvPr>
          <p:cNvSpPr>
            <a:spLocks/>
          </p:cNvSpPr>
          <p:nvPr/>
        </p:nvSpPr>
        <p:spPr>
          <a:xfrm>
            <a:off x="1762863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44C0CB65-7286-CC47-959C-6F7BDE670438}"/>
              </a:ext>
            </a:extLst>
          </p:cNvPr>
          <p:cNvSpPr>
            <a:spLocks/>
          </p:cNvSpPr>
          <p:nvPr/>
        </p:nvSpPr>
        <p:spPr>
          <a:xfrm>
            <a:off x="1762863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28364EDF-BB0E-B94D-A267-91336F1198E6}"/>
              </a:ext>
            </a:extLst>
          </p:cNvPr>
          <p:cNvSpPr>
            <a:spLocks/>
          </p:cNvSpPr>
          <p:nvPr/>
        </p:nvSpPr>
        <p:spPr>
          <a:xfrm>
            <a:off x="4598376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3B7267AE-DBCD-3E4A-9E3E-59A48C26FE66}"/>
              </a:ext>
            </a:extLst>
          </p:cNvPr>
          <p:cNvSpPr>
            <a:spLocks/>
          </p:cNvSpPr>
          <p:nvPr/>
        </p:nvSpPr>
        <p:spPr>
          <a:xfrm>
            <a:off x="2720495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51C6653F-F161-5F4B-A2FB-BA2BA472CDFE}"/>
              </a:ext>
            </a:extLst>
          </p:cNvPr>
          <p:cNvSpPr>
            <a:spLocks/>
          </p:cNvSpPr>
          <p:nvPr/>
        </p:nvSpPr>
        <p:spPr>
          <a:xfrm>
            <a:off x="4607500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872ED8E-8D97-1341-B164-531D768E666E}"/>
              </a:ext>
            </a:extLst>
          </p:cNvPr>
          <p:cNvGrpSpPr/>
          <p:nvPr/>
        </p:nvGrpSpPr>
        <p:grpSpPr>
          <a:xfrm>
            <a:off x="1906346" y="982026"/>
            <a:ext cx="1533135" cy="259040"/>
            <a:chOff x="6674068" y="1295408"/>
            <a:chExt cx="2044180" cy="34538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21A928F-1E71-1649-931F-C63C2ACEF94A}"/>
                </a:ext>
              </a:extLst>
            </p:cNvPr>
            <p:cNvSpPr/>
            <p:nvPr/>
          </p:nvSpPr>
          <p:spPr>
            <a:xfrm>
              <a:off x="6765593" y="1295408"/>
              <a:ext cx="1952655" cy="345386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 Endpoint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348C151-D28A-5A41-A041-EA04E3FA9F1E}"/>
                </a:ext>
              </a:extLst>
            </p:cNvPr>
            <p:cNvSpPr/>
            <p:nvPr/>
          </p:nvSpPr>
          <p:spPr>
            <a:xfrm>
              <a:off x="6674068" y="1420203"/>
              <a:ext cx="109728" cy="10972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824833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" pitchFamily="-106" charset="0"/>
              </a:rPr>
              <a:t>Heplisav-B Vaccine versus Engerix-B Vaccine in Adults with CKD</a:t>
            </a:r>
            <a:br>
              <a:rPr lang="en-US" sz="1800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HBV-17 Trial: Results (anti-HBs ≥10 mIU/mL)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Janssen RS, et al. Vaccine. 2013;31:5306-13.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660399"/>
              </p:ext>
            </p:extLst>
          </p:nvPr>
        </p:nvGraphicFramePr>
        <p:xfrm>
          <a:off x="936000" y="971556"/>
          <a:ext cx="7286400" cy="335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55BA1D0-8B3C-704D-9671-2D626802C2CF}"/>
              </a:ext>
            </a:extLst>
          </p:cNvPr>
          <p:cNvCxnSpPr>
            <a:cxnSpLocks/>
          </p:cNvCxnSpPr>
          <p:nvPr/>
        </p:nvCxnSpPr>
        <p:spPr>
          <a:xfrm flipV="1">
            <a:off x="1928694" y="4336484"/>
            <a:ext cx="2834640" cy="15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39C2892-4C22-8047-AFEB-F353604365B5}"/>
              </a:ext>
            </a:extLst>
          </p:cNvPr>
          <p:cNvCxnSpPr/>
          <p:nvPr/>
        </p:nvCxnSpPr>
        <p:spPr>
          <a:xfrm flipV="1">
            <a:off x="1911121" y="4622942"/>
            <a:ext cx="2834640" cy="155"/>
          </a:xfrm>
          <a:prstGeom prst="line">
            <a:avLst/>
          </a:prstGeom>
          <a:ln w="22225">
            <a:solidFill>
              <a:srgbClr val="69963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16865FE-EC40-1340-80AC-E999588A4981}"/>
              </a:ext>
            </a:extLst>
          </p:cNvPr>
          <p:cNvSpPr/>
          <p:nvPr/>
        </p:nvSpPr>
        <p:spPr>
          <a:xfrm>
            <a:off x="739843" y="4193609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00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B8EC961B-ED96-E147-9870-5681FA5B0F45}"/>
              </a:ext>
            </a:extLst>
          </p:cNvPr>
          <p:cNvSpPr>
            <a:spLocks/>
          </p:cNvSpPr>
          <p:nvPr/>
        </p:nvSpPr>
        <p:spPr>
          <a:xfrm>
            <a:off x="2251054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263B90-855E-CC4B-86BC-D03E3A3420A7}"/>
              </a:ext>
            </a:extLst>
          </p:cNvPr>
          <p:cNvSpPr/>
          <p:nvPr/>
        </p:nvSpPr>
        <p:spPr>
          <a:xfrm>
            <a:off x="739843" y="4481231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699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62D911C4-B22B-1248-821C-066C71151018}"/>
              </a:ext>
            </a:extLst>
          </p:cNvPr>
          <p:cNvSpPr>
            <a:spLocks/>
          </p:cNvSpPr>
          <p:nvPr/>
        </p:nvSpPr>
        <p:spPr>
          <a:xfrm>
            <a:off x="2251054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EC01B3E1-A21E-A64C-81C5-1F4268D8F3B8}"/>
              </a:ext>
            </a:extLst>
          </p:cNvPr>
          <p:cNvSpPr>
            <a:spLocks/>
          </p:cNvSpPr>
          <p:nvPr/>
        </p:nvSpPr>
        <p:spPr>
          <a:xfrm>
            <a:off x="1780447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B6AA7184-794D-C143-B01D-F4F704191768}"/>
              </a:ext>
            </a:extLst>
          </p:cNvPr>
          <p:cNvSpPr>
            <a:spLocks/>
          </p:cNvSpPr>
          <p:nvPr/>
        </p:nvSpPr>
        <p:spPr>
          <a:xfrm>
            <a:off x="1780447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DC53B325-9982-6744-A2F1-2333D34F828B}"/>
              </a:ext>
            </a:extLst>
          </p:cNvPr>
          <p:cNvSpPr>
            <a:spLocks/>
          </p:cNvSpPr>
          <p:nvPr/>
        </p:nvSpPr>
        <p:spPr>
          <a:xfrm>
            <a:off x="4598376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775A975E-4142-AF49-952F-5519F1F384F6}"/>
              </a:ext>
            </a:extLst>
          </p:cNvPr>
          <p:cNvSpPr>
            <a:spLocks/>
          </p:cNvSpPr>
          <p:nvPr/>
        </p:nvSpPr>
        <p:spPr>
          <a:xfrm>
            <a:off x="2729287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EA725597-8EB7-9043-A018-BB603311EAC4}"/>
              </a:ext>
            </a:extLst>
          </p:cNvPr>
          <p:cNvSpPr>
            <a:spLocks/>
          </p:cNvSpPr>
          <p:nvPr/>
        </p:nvSpPr>
        <p:spPr>
          <a:xfrm>
            <a:off x="4607500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1E4CE6C-D210-E942-9EA1-FAE985C17277}"/>
              </a:ext>
            </a:extLst>
          </p:cNvPr>
          <p:cNvGrpSpPr/>
          <p:nvPr/>
        </p:nvGrpSpPr>
        <p:grpSpPr>
          <a:xfrm>
            <a:off x="1898530" y="982026"/>
            <a:ext cx="1763239" cy="259040"/>
            <a:chOff x="6674068" y="1295408"/>
            <a:chExt cx="2350986" cy="34538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7DBB2D4-2123-6A4E-A053-3BECFC50A65E}"/>
                </a:ext>
              </a:extLst>
            </p:cNvPr>
            <p:cNvSpPr/>
            <p:nvPr/>
          </p:nvSpPr>
          <p:spPr>
            <a:xfrm>
              <a:off x="6765595" y="1295408"/>
              <a:ext cx="2259459" cy="345386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 Endpoint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FC70C95-42DF-5D47-8B8A-985226BCC94C}"/>
                </a:ext>
              </a:extLst>
            </p:cNvPr>
            <p:cNvSpPr/>
            <p:nvPr/>
          </p:nvSpPr>
          <p:spPr>
            <a:xfrm>
              <a:off x="6674068" y="1420203"/>
              <a:ext cx="109728" cy="10972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88125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A854081-A0C8-9645-B3B8-C6D1D56AA747}"/>
              </a:ext>
            </a:extLst>
          </p:cNvPr>
          <p:cNvCxnSpPr>
            <a:cxnSpLocks/>
          </p:cNvCxnSpPr>
          <p:nvPr/>
        </p:nvCxnSpPr>
        <p:spPr>
          <a:xfrm flipV="1">
            <a:off x="1928694" y="4615313"/>
            <a:ext cx="2834640" cy="155"/>
          </a:xfrm>
          <a:prstGeom prst="line">
            <a:avLst/>
          </a:prstGeom>
          <a:ln w="22225">
            <a:solidFill>
              <a:srgbClr val="69963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" pitchFamily="-106" charset="0"/>
              </a:rPr>
              <a:t>Heplisav-B Vaccine versus Engerix-B Vaccine in Adults with CKD</a:t>
            </a:r>
            <a:br>
              <a:rPr lang="en-US" sz="1800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HBV-17 Trial: Results (anti-HBs ≥100 mIU/mL)</a:t>
            </a:r>
            <a:endParaRPr lang="en-US" sz="2325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Janssen RS, et al. Vaccine. 2013;31:5306-13.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054337"/>
              </p:ext>
            </p:extLst>
          </p:nvPr>
        </p:nvGraphicFramePr>
        <p:xfrm>
          <a:off x="928800" y="971556"/>
          <a:ext cx="7308000" cy="335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862982-5298-204F-94C8-7DDAC412D3D0}"/>
              </a:ext>
            </a:extLst>
          </p:cNvPr>
          <p:cNvCxnSpPr>
            <a:cxnSpLocks/>
          </p:cNvCxnSpPr>
          <p:nvPr/>
        </p:nvCxnSpPr>
        <p:spPr>
          <a:xfrm flipV="1">
            <a:off x="1928694" y="4336484"/>
            <a:ext cx="2834640" cy="15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5BB10FC-FAED-474E-9FE5-A4807B7FB177}"/>
              </a:ext>
            </a:extLst>
          </p:cNvPr>
          <p:cNvSpPr/>
          <p:nvPr/>
        </p:nvSpPr>
        <p:spPr>
          <a:xfrm>
            <a:off x="739843" y="4193609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00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ED649AA0-EFAE-3642-A199-F5C920BE599C}"/>
              </a:ext>
            </a:extLst>
          </p:cNvPr>
          <p:cNvSpPr>
            <a:spLocks/>
          </p:cNvSpPr>
          <p:nvPr/>
        </p:nvSpPr>
        <p:spPr>
          <a:xfrm>
            <a:off x="2251054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DF6627-65DC-6D49-A4FF-8FD50C7B51A9}"/>
              </a:ext>
            </a:extLst>
          </p:cNvPr>
          <p:cNvSpPr/>
          <p:nvPr/>
        </p:nvSpPr>
        <p:spPr>
          <a:xfrm>
            <a:off x="739843" y="4481231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699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B9E96914-8A43-CC48-A724-C0BD01B68F06}"/>
              </a:ext>
            </a:extLst>
          </p:cNvPr>
          <p:cNvSpPr>
            <a:spLocks/>
          </p:cNvSpPr>
          <p:nvPr/>
        </p:nvSpPr>
        <p:spPr>
          <a:xfrm>
            <a:off x="2251054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67409A-7D2C-BD44-99DD-B94606815089}"/>
              </a:ext>
            </a:extLst>
          </p:cNvPr>
          <p:cNvSpPr>
            <a:spLocks/>
          </p:cNvSpPr>
          <p:nvPr/>
        </p:nvSpPr>
        <p:spPr>
          <a:xfrm>
            <a:off x="1780447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2B3770EB-0134-5740-A5D7-D1D7EF63CB35}"/>
              </a:ext>
            </a:extLst>
          </p:cNvPr>
          <p:cNvSpPr>
            <a:spLocks/>
          </p:cNvSpPr>
          <p:nvPr/>
        </p:nvSpPr>
        <p:spPr>
          <a:xfrm>
            <a:off x="1780447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F8421003-DCD1-5942-8573-E06CD6B59B97}"/>
              </a:ext>
            </a:extLst>
          </p:cNvPr>
          <p:cNvSpPr>
            <a:spLocks/>
          </p:cNvSpPr>
          <p:nvPr/>
        </p:nvSpPr>
        <p:spPr>
          <a:xfrm>
            <a:off x="4598376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7BC4A322-17C6-5D4F-BB7D-6918387E824B}"/>
              </a:ext>
            </a:extLst>
          </p:cNvPr>
          <p:cNvSpPr>
            <a:spLocks/>
          </p:cNvSpPr>
          <p:nvPr/>
        </p:nvSpPr>
        <p:spPr>
          <a:xfrm>
            <a:off x="2729287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319133DF-9DE3-BB40-A68E-8A1F807FAA89}"/>
              </a:ext>
            </a:extLst>
          </p:cNvPr>
          <p:cNvSpPr>
            <a:spLocks/>
          </p:cNvSpPr>
          <p:nvPr/>
        </p:nvSpPr>
        <p:spPr>
          <a:xfrm>
            <a:off x="4607500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4782501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" pitchFamily="-106" charset="0"/>
              </a:rPr>
              <a:t>Heplisav-B Vaccine versus Engerix-B Vaccine in Adults with CKD</a:t>
            </a:r>
            <a:br>
              <a:rPr lang="en-US" sz="1800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HBV-17 Trial: 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Source: Janssen RS, et al. Vaccine. 2013;31:5306-13.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11131"/>
              </p:ext>
            </p:extLst>
          </p:nvPr>
        </p:nvGraphicFramePr>
        <p:xfrm>
          <a:off x="9525" y="2067330"/>
          <a:ext cx="9144000" cy="1506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7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7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chronic kidney disease patients, 3 doses of HBsAg-1018 induced significantly higher seroprotection, earlier seroprotection, and more durable seroprotection than 4 double doses of HBsAg-Eng.”</a:t>
                      </a:r>
                      <a:endParaRPr lang="en-US" sz="17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0" marR="342900" marT="137160" marB="13716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3069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ED2B9-1FB0-184E-8DF2-B2501C681D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4113" y="780653"/>
            <a:ext cx="6523217" cy="3566160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/>
          <a:effectLst>
            <a:outerShdw blurRad="50800" dist="230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ctr"/>
          <a:lstStyle/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800" dirty="0"/>
              <a:t>This slide deck is from the University of Washington’s </a:t>
            </a:r>
            <a:r>
              <a:rPr lang="en-US" sz="1800" i="1" dirty="0"/>
              <a:t>Hepatitis B Online </a:t>
            </a:r>
            <a:r>
              <a:rPr lang="en-US" sz="1800" dirty="0"/>
              <a:t>and </a:t>
            </a:r>
            <a:r>
              <a:rPr lang="en-US" sz="1800" i="1" dirty="0"/>
              <a:t>Hepatitis C Online </a:t>
            </a:r>
            <a:r>
              <a:rPr lang="en-US" sz="1800" dirty="0"/>
              <a:t>projects. </a:t>
            </a:r>
            <a:br>
              <a:rPr lang="en-US" sz="1800" dirty="0"/>
            </a:br>
            <a:endParaRPr lang="en-US" sz="1500" dirty="0"/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B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www.hepatitisB.uw.edu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www.hepatitisC.uw.edu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350" dirty="0">
                <a:solidFill>
                  <a:schemeClr val="bg1"/>
                </a:solidFill>
              </a:rPr>
              <a:t>This project is funded by the Centers for Disease Control and Prevention (CDC) Cooperative Agreement (CDC-RFA- PS21-2105)</a:t>
            </a:r>
          </a:p>
        </p:txBody>
      </p:sp>
    </p:spTree>
    <p:extLst>
      <p:ext uri="{BB962C8B-B14F-4D97-AF65-F5344CB8AC3E}">
        <p14:creationId xmlns:p14="http://schemas.microsoft.com/office/powerpoint/2010/main" val="1387545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38791</TotalTime>
  <Words>538</Words>
  <Application>Microsoft Macintosh PowerPoint</Application>
  <PresentationFormat>On-screen Show (16:9)</PresentationFormat>
  <Paragraphs>91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Geneva</vt:lpstr>
      <vt:lpstr>Lucida Grande</vt:lpstr>
      <vt:lpstr>Times New Roman</vt:lpstr>
      <vt:lpstr>AETC_Master_Template_061510</vt:lpstr>
      <vt:lpstr>Heplisav-B vs Engerix-B in Adults with Chronic Kidney Disease (CKD) HBV-17 Trial</vt:lpstr>
      <vt:lpstr>Heplisav-B Vaccine versus Engerix-B Vaccine in Adults with CKD HBV-17 Trial: Design</vt:lpstr>
      <vt:lpstr>Heplisav-B Vaccine versus Engerix-B Vaccine in Adults with CKD HBV-17 Trial: Design</vt:lpstr>
      <vt:lpstr>Heplisav-B Vaccine versus Engerix-B Vaccine in Adults with CKD HBV-17 Trial: Results (anti-HBs ≥10 mIU/mL)</vt:lpstr>
      <vt:lpstr>Heplisav-B Vaccine versus Engerix-B Vaccine in Adults with CKD HBV-17 Trial: Results (anti-HBs ≥10 mIU/mL)</vt:lpstr>
      <vt:lpstr>Heplisav-B Vaccine versus Engerix-B Vaccine in Adults with CKD HBV-17 Trial: Results (anti-HBs ≥100 mIU/mL)</vt:lpstr>
      <vt:lpstr>Heplisav-B Vaccine versus Engerix-B Vaccine in Adults with CKD HBV-17 Trial: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1388</cp:revision>
  <cp:lastPrinted>2019-10-21T18:40:24Z</cp:lastPrinted>
  <dcterms:created xsi:type="dcterms:W3CDTF">2010-11-28T05:36:22Z</dcterms:created>
  <dcterms:modified xsi:type="dcterms:W3CDTF">2022-02-16T14:57:33Z</dcterms:modified>
</cp:coreProperties>
</file>