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08" r:id="rId2"/>
    <p:sldId id="334" r:id="rId3"/>
    <p:sldId id="310" r:id="rId4"/>
    <p:sldId id="311" r:id="rId5"/>
    <p:sldId id="312" r:id="rId6"/>
    <p:sldId id="313" r:id="rId7"/>
    <p:sldId id="1065" r:id="rId8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1BF"/>
    <a:srgbClr val="85A964"/>
    <a:srgbClr val="5B7FA3"/>
    <a:srgbClr val="65BEF9"/>
    <a:srgbClr val="81C3F9"/>
    <a:srgbClr val="00ADFA"/>
    <a:srgbClr val="0097DB"/>
    <a:srgbClr val="006693"/>
    <a:srgbClr val="0070C0"/>
    <a:srgbClr val="2C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119" autoAdjust="0"/>
    <p:restoredTop sz="96272" autoAdjust="0"/>
  </p:normalViewPr>
  <p:slideViewPr>
    <p:cSldViewPr snapToGrid="0" showGuides="1">
      <p:cViewPr varScale="1">
        <p:scale>
          <a:sx n="168" d="100"/>
          <a:sy n="168" d="100"/>
        </p:scale>
        <p:origin x="424" y="192"/>
      </p:cViewPr>
      <p:guideLst>
        <p:guide orient="horz" pos="16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22948883438301"/>
          <c:y val="8.8405046947680296E-2"/>
          <c:w val="0.84253418990664397"/>
          <c:h val="0.7231137061864880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Heplisav-B</c:v>
                </c:pt>
              </c:strCache>
            </c:strRef>
          </c:tx>
          <c:spPr>
            <a:ln w="19050">
              <a:solidFill>
                <a:srgbClr val="0070C0"/>
              </a:solidFill>
            </a:ln>
            <a:effectLst/>
          </c:spPr>
          <c:marker>
            <c:symbol val="circle"/>
            <c:size val="6"/>
            <c:spPr>
              <a:solidFill>
                <a:srgbClr val="00B0F0"/>
              </a:solidFill>
              <a:ln w="12700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c:spPr>
          </c:marker>
          <c:dPt>
            <c:idx val="14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24D1-5049-82C8-795744BD04B3}"/>
              </c:ext>
            </c:extLst>
          </c:dPt>
          <c:dLbls>
            <c:dLbl>
              <c:idx val="2"/>
              <c:layout>
                <c:manualLayout>
                  <c:x val="-6.1575443408044821E-2"/>
                  <c:y val="-3.23896173203695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D1-5049-82C8-795744BD04B3}"/>
                </c:ext>
              </c:extLst>
            </c:dLbl>
            <c:dLbl>
              <c:idx val="4"/>
              <c:layout>
                <c:manualLayout>
                  <c:x val="-5.7417426468582985E-2"/>
                  <c:y val="-6.01336138576728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12-4697-99FC-226CD3E0BC0B}"/>
                </c:ext>
              </c:extLst>
            </c:dLbl>
            <c:dLbl>
              <c:idx val="14"/>
              <c:layout>
                <c:manualLayout>
                  <c:x val="-3.2552560249831101E-2"/>
                  <c:y val="-4.8006178994875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D1-5049-82C8-795744BD04B3}"/>
                </c:ext>
              </c:extLst>
            </c:dLbl>
            <c:dLbl>
              <c:idx val="26"/>
              <c:layout>
                <c:manualLayout>
                  <c:x val="-2.6716801853066102E-2"/>
                  <c:y val="-4.2149967433469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D1-5049-82C8-795744BD04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 formatCode="0">
                  <c:v>0</c:v>
                </c:pt>
                <c:pt idx="2" formatCode="0">
                  <c:v>4</c:v>
                </c:pt>
                <c:pt idx="4" formatCode="0">
                  <c:v>8</c:v>
                </c:pt>
                <c:pt idx="6" formatCode="0">
                  <c:v>12</c:v>
                </c:pt>
                <c:pt idx="8" formatCode="0">
                  <c:v>16</c:v>
                </c:pt>
                <c:pt idx="10" formatCode="0">
                  <c:v>20</c:v>
                </c:pt>
                <c:pt idx="12" formatCode="0">
                  <c:v>24</c:v>
                </c:pt>
                <c:pt idx="14" formatCode="0">
                  <c:v>28</c:v>
                </c:pt>
                <c:pt idx="16" formatCode="0">
                  <c:v>32</c:v>
                </c:pt>
                <c:pt idx="18" formatCode="0">
                  <c:v>36</c:v>
                </c:pt>
                <c:pt idx="20" formatCode="0">
                  <c:v>40</c:v>
                </c:pt>
                <c:pt idx="22" formatCode="0">
                  <c:v>44</c:v>
                </c:pt>
                <c:pt idx="24" formatCode="0">
                  <c:v>48</c:v>
                </c:pt>
                <c:pt idx="26" formatCode="0">
                  <c:v>52</c:v>
                </c:pt>
              </c:numCache>
            </c:numRef>
          </c:cat>
          <c:val>
            <c:numRef>
              <c:f>Sheet1!$B$2:$B$28</c:f>
              <c:numCache>
                <c:formatCode>General</c:formatCode>
                <c:ptCount val="27"/>
                <c:pt idx="2" formatCode="0.0">
                  <c:v>7.7</c:v>
                </c:pt>
                <c:pt idx="4" formatCode="0.0">
                  <c:v>41.8</c:v>
                </c:pt>
                <c:pt idx="6" formatCode="0.0">
                  <c:v>58.6</c:v>
                </c:pt>
                <c:pt idx="9" formatCode="0.0">
                  <c:v>68.599999999999994</c:v>
                </c:pt>
                <c:pt idx="12" formatCode="0.0">
                  <c:v>75.5</c:v>
                </c:pt>
                <c:pt idx="14" formatCode="0.0">
                  <c:v>89.5</c:v>
                </c:pt>
                <c:pt idx="18" formatCode="0.0">
                  <c:v>84.1</c:v>
                </c:pt>
                <c:pt idx="22" formatCode="0.0">
                  <c:v>80.3</c:v>
                </c:pt>
                <c:pt idx="26" formatCode="0.0">
                  <c:v>81.599999999999994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D8-AD4C-AA27-7067E7986A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Engerix-B </c:v>
                </c:pt>
              </c:strCache>
            </c:strRef>
          </c:tx>
          <c:spPr>
            <a:ln w="19050">
              <a:solidFill>
                <a:srgbClr val="69963A"/>
              </a:solidFill>
            </a:ln>
            <a:effectLst/>
          </c:spPr>
          <c:marker>
            <c:symbol val="circle"/>
            <c:size val="6"/>
            <c:spPr>
              <a:solidFill>
                <a:srgbClr val="92D050"/>
              </a:solidFill>
              <a:ln w="12700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A7C-864C-9313-774C0856EA71}"/>
              </c:ext>
            </c:extLst>
          </c:dPt>
          <c:dPt>
            <c:idx val="14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24D1-5049-82C8-795744BD04B3}"/>
              </c:ext>
            </c:extLst>
          </c:dPt>
          <c:dLbls>
            <c:dLbl>
              <c:idx val="2"/>
              <c:layout>
                <c:manualLayout>
                  <c:x val="-9.5233831506125258E-3"/>
                  <c:y val="1.48212886986482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D1-5049-82C8-795744BD04B3}"/>
                </c:ext>
              </c:extLst>
            </c:dLbl>
            <c:dLbl>
              <c:idx val="4"/>
              <c:layout>
                <c:manualLayout>
                  <c:x val="-5.3653662111507114E-3"/>
                  <c:y val="2.4996341788822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12-4697-99FC-226CD3E0BC0B}"/>
                </c:ext>
              </c:extLst>
            </c:dLbl>
            <c:dLbl>
              <c:idx val="6"/>
              <c:layout>
                <c:manualLayout>
                  <c:x val="-2.3543549110578873E-2"/>
                  <c:y val="4.5078303773682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D1-5049-82C8-795744BD04B3}"/>
                </c:ext>
              </c:extLst>
            </c:dLbl>
            <c:dLbl>
              <c:idx val="9"/>
              <c:layout>
                <c:manualLayout>
                  <c:x val="-4.1401407927834595E-2"/>
                  <c:y val="5.62294725166894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12-4697-99FC-226CD3E0BC0B}"/>
                </c:ext>
              </c:extLst>
            </c:dLbl>
            <c:dLbl>
              <c:idx val="14"/>
              <c:layout>
                <c:manualLayout>
                  <c:x val="-2.6546552823663024E-2"/>
                  <c:y val="5.9718832677199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D1-5049-82C8-795744BD04B3}"/>
                </c:ext>
              </c:extLst>
            </c:dLbl>
            <c:dLbl>
              <c:idx val="26"/>
              <c:layout>
                <c:manualLayout>
                  <c:x val="-2.6716801853066102E-2"/>
                  <c:y val="4.5078303773682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D1-5049-82C8-795744BD04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 formatCode="0">
                  <c:v>0</c:v>
                </c:pt>
                <c:pt idx="2" formatCode="0">
                  <c:v>4</c:v>
                </c:pt>
                <c:pt idx="4" formatCode="0">
                  <c:v>8</c:v>
                </c:pt>
                <c:pt idx="6" formatCode="0">
                  <c:v>12</c:v>
                </c:pt>
                <c:pt idx="8" formatCode="0">
                  <c:v>16</c:v>
                </c:pt>
                <c:pt idx="10" formatCode="0">
                  <c:v>20</c:v>
                </c:pt>
                <c:pt idx="12" formatCode="0">
                  <c:v>24</c:v>
                </c:pt>
                <c:pt idx="14" formatCode="0">
                  <c:v>28</c:v>
                </c:pt>
                <c:pt idx="16" formatCode="0">
                  <c:v>32</c:v>
                </c:pt>
                <c:pt idx="18" formatCode="0">
                  <c:v>36</c:v>
                </c:pt>
                <c:pt idx="20" formatCode="0">
                  <c:v>40</c:v>
                </c:pt>
                <c:pt idx="22" formatCode="0">
                  <c:v>44</c:v>
                </c:pt>
                <c:pt idx="24" formatCode="0">
                  <c:v>48</c:v>
                </c:pt>
                <c:pt idx="26" formatCode="0">
                  <c:v>52</c:v>
                </c:pt>
              </c:numCache>
            </c:numRef>
          </c:cat>
          <c:val>
            <c:numRef>
              <c:f>Sheet1!$C$2:$C$28</c:f>
              <c:numCache>
                <c:formatCode>General</c:formatCode>
                <c:ptCount val="27"/>
                <c:pt idx="2" formatCode="0.0">
                  <c:v>5.7</c:v>
                </c:pt>
                <c:pt idx="4" formatCode="0.0">
                  <c:v>16.399999999999999</c:v>
                </c:pt>
                <c:pt idx="6" formatCode="0.0">
                  <c:v>46.4</c:v>
                </c:pt>
                <c:pt idx="9" formatCode="0.0">
                  <c:v>52.3</c:v>
                </c:pt>
                <c:pt idx="12" formatCode="0.0">
                  <c:v>56.6</c:v>
                </c:pt>
                <c:pt idx="14" formatCode="0.0">
                  <c:v>76.7</c:v>
                </c:pt>
                <c:pt idx="18" formatCode="0.0">
                  <c:v>76.400000000000006</c:v>
                </c:pt>
                <c:pt idx="22" formatCode="0.0">
                  <c:v>75</c:v>
                </c:pt>
                <c:pt idx="26">
                  <c:v>73.3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2D8-AD4C-AA27-7067E7986A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54491608"/>
        <c:axId val="-2054588424"/>
      </c:lineChart>
      <c:catAx>
        <c:axId val="-2054491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Week</a:t>
                </a:r>
              </a:p>
            </c:rich>
          </c:tx>
          <c:layout>
            <c:manualLayout>
              <c:xMode val="edge"/>
              <c:yMode val="edge"/>
              <c:x val="0.51754487185095455"/>
              <c:y val="0.9027868880806497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b="0"/>
            </a:pPr>
            <a:endParaRPr lang="en-US"/>
          </a:p>
        </c:txPr>
        <c:crossAx val="-20545884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458842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Anti-HBs ≥10 mIU/mL (%)</a:t>
                </a:r>
              </a:p>
            </c:rich>
          </c:tx>
          <c:layout>
            <c:manualLayout>
              <c:xMode val="edge"/>
              <c:yMode val="edge"/>
              <c:x val="7.6635708929963598E-3"/>
              <c:y val="0.13880720037350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9525" cmpd="sng">
            <a:solidFill>
              <a:srgbClr val="000000"/>
            </a:solidFill>
          </a:ln>
        </c:spPr>
        <c:txPr>
          <a:bodyPr/>
          <a:lstStyle/>
          <a:p>
            <a:pPr>
              <a:defRPr b="0"/>
            </a:pPr>
            <a:endParaRPr lang="en-US"/>
          </a:p>
        </c:txPr>
        <c:crossAx val="-2054491608"/>
        <c:crosses val="autoZero"/>
        <c:crossBetween val="midCat"/>
        <c:majorUnit val="20"/>
        <c:minorUnit val="20"/>
      </c:valAx>
      <c:spPr>
        <a:solidFill>
          <a:srgbClr val="E6EBF2"/>
        </a:solidFill>
        <a:ln w="9525" cap="flat" cmpd="sng" algn="ctr">
          <a:solidFill>
            <a:srgbClr val="000000">
              <a:lumMod val="50000"/>
              <a:lumOff val="50000"/>
            </a:srgbClr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64803252099007747"/>
          <c:y val="0"/>
          <c:w val="0.32408665903391126"/>
          <c:h val="8.7547365569395505E-2"/>
        </c:manualLayout>
      </c:layout>
      <c:overlay val="0"/>
      <c:spPr>
        <a:noFill/>
      </c:spPr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span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22948883438301"/>
          <c:y val="8.8405046947680296E-2"/>
          <c:w val="0.84253418990664397"/>
          <c:h val="0.7231137061864880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Heplisav-B</c:v>
                </c:pt>
              </c:strCache>
            </c:strRef>
          </c:tx>
          <c:spPr>
            <a:ln w="19050">
              <a:solidFill>
                <a:srgbClr val="0070C0"/>
              </a:solidFill>
            </a:ln>
            <a:effectLst/>
          </c:spPr>
          <c:marker>
            <c:symbol val="circle"/>
            <c:size val="6"/>
            <c:spPr>
              <a:solidFill>
                <a:srgbClr val="00B0F0"/>
              </a:solidFill>
              <a:ln w="12700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c:spPr>
          </c:marker>
          <c:dPt>
            <c:idx val="14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A214-6E4C-95C1-962A0E2D5F1E}"/>
              </c:ext>
            </c:extLst>
          </c:dPt>
          <c:dLbls>
            <c:dLbl>
              <c:idx val="3"/>
              <c:layout>
                <c:manualLayout>
                  <c:x val="-2.5525531561214301E-2"/>
                  <c:y val="7.0274538736879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3B-E146-ACE4-B326AD26A26D}"/>
                </c:ext>
              </c:extLst>
            </c:dLbl>
            <c:dLbl>
              <c:idx val="14"/>
              <c:layout>
                <c:manualLayout>
                  <c:x val="-2.6546552823663024E-2"/>
                  <c:y val="-4.2149967433469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14-6E4C-95C1-962A0E2D5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 formatCode="0">
                  <c:v>0</c:v>
                </c:pt>
                <c:pt idx="2" formatCode="0">
                  <c:v>4</c:v>
                </c:pt>
                <c:pt idx="4" formatCode="0">
                  <c:v>8</c:v>
                </c:pt>
                <c:pt idx="6" formatCode="0">
                  <c:v>12</c:v>
                </c:pt>
                <c:pt idx="8" formatCode="0">
                  <c:v>16</c:v>
                </c:pt>
                <c:pt idx="10" formatCode="0">
                  <c:v>20</c:v>
                </c:pt>
                <c:pt idx="12" formatCode="0">
                  <c:v>24</c:v>
                </c:pt>
                <c:pt idx="14" formatCode="0">
                  <c:v>28</c:v>
                </c:pt>
                <c:pt idx="16" formatCode="0">
                  <c:v>32</c:v>
                </c:pt>
                <c:pt idx="18" formatCode="0">
                  <c:v>36</c:v>
                </c:pt>
                <c:pt idx="20" formatCode="0">
                  <c:v>40</c:v>
                </c:pt>
                <c:pt idx="22" formatCode="0">
                  <c:v>44</c:v>
                </c:pt>
                <c:pt idx="24" formatCode="0">
                  <c:v>48</c:v>
                </c:pt>
                <c:pt idx="26" formatCode="0">
                  <c:v>52</c:v>
                </c:pt>
              </c:numCache>
            </c:numRef>
          </c:cat>
          <c:val>
            <c:numRef>
              <c:f>Sheet1!$B$2:$B$28</c:f>
              <c:numCache>
                <c:formatCode>General</c:formatCode>
                <c:ptCount val="27"/>
                <c:pt idx="2" formatCode="0.0">
                  <c:v>7.7</c:v>
                </c:pt>
                <c:pt idx="4" formatCode="0.0">
                  <c:v>41.8</c:v>
                </c:pt>
                <c:pt idx="6" formatCode="0.0">
                  <c:v>58.6</c:v>
                </c:pt>
                <c:pt idx="9" formatCode="0.0">
                  <c:v>68.599999999999994</c:v>
                </c:pt>
                <c:pt idx="12" formatCode="0.0">
                  <c:v>75.5</c:v>
                </c:pt>
                <c:pt idx="14" formatCode="0.0">
                  <c:v>89.5</c:v>
                </c:pt>
                <c:pt idx="18" formatCode="0.0">
                  <c:v>84.1</c:v>
                </c:pt>
                <c:pt idx="22" formatCode="0.0">
                  <c:v>80.3</c:v>
                </c:pt>
                <c:pt idx="26" formatCode="0.0">
                  <c:v>81.599999999999994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D8-AD4C-AA27-7067E7986A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Engerix-B </c:v>
                </c:pt>
              </c:strCache>
            </c:strRef>
          </c:tx>
          <c:spPr>
            <a:ln w="19050">
              <a:solidFill>
                <a:srgbClr val="69963A"/>
              </a:solidFill>
            </a:ln>
            <a:effectLst/>
          </c:spPr>
          <c:marker>
            <c:symbol val="circle"/>
            <c:size val="6"/>
            <c:spPr>
              <a:solidFill>
                <a:srgbClr val="92D050"/>
              </a:solidFill>
              <a:ln w="12700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A7C-864C-9313-774C0856EA71}"/>
              </c:ext>
            </c:extLst>
          </c:dPt>
          <c:dPt>
            <c:idx val="14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214-6E4C-95C1-962A0E2D5F1E}"/>
              </c:ext>
            </c:extLst>
          </c:dPt>
          <c:dLbls>
            <c:dLbl>
              <c:idx val="8"/>
              <c:layout>
                <c:manualLayout>
                  <c:x val="-2.4024029704672299E-2"/>
                  <c:y val="7.0274538736879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3B-E146-ACE4-B326AD26A26D}"/>
                </c:ext>
              </c:extLst>
            </c:dLbl>
            <c:dLbl>
              <c:idx val="14"/>
              <c:layout>
                <c:manualLayout>
                  <c:x val="-2.3543549110578984E-2"/>
                  <c:y val="5.09345153350894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14-6E4C-95C1-962A0E2D5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 formatCode="0">
                  <c:v>0</c:v>
                </c:pt>
                <c:pt idx="2" formatCode="0">
                  <c:v>4</c:v>
                </c:pt>
                <c:pt idx="4" formatCode="0">
                  <c:v>8</c:v>
                </c:pt>
                <c:pt idx="6" formatCode="0">
                  <c:v>12</c:v>
                </c:pt>
                <c:pt idx="8" formatCode="0">
                  <c:v>16</c:v>
                </c:pt>
                <c:pt idx="10" formatCode="0">
                  <c:v>20</c:v>
                </c:pt>
                <c:pt idx="12" formatCode="0">
                  <c:v>24</c:v>
                </c:pt>
                <c:pt idx="14" formatCode="0">
                  <c:v>28</c:v>
                </c:pt>
                <c:pt idx="16" formatCode="0">
                  <c:v>32</c:v>
                </c:pt>
                <c:pt idx="18" formatCode="0">
                  <c:v>36</c:v>
                </c:pt>
                <c:pt idx="20" formatCode="0">
                  <c:v>40</c:v>
                </c:pt>
                <c:pt idx="22" formatCode="0">
                  <c:v>44</c:v>
                </c:pt>
                <c:pt idx="24" formatCode="0">
                  <c:v>48</c:v>
                </c:pt>
                <c:pt idx="26" formatCode="0">
                  <c:v>52</c:v>
                </c:pt>
              </c:numCache>
            </c:numRef>
          </c:cat>
          <c:val>
            <c:numRef>
              <c:f>Sheet1!$C$2:$C$28</c:f>
              <c:numCache>
                <c:formatCode>General</c:formatCode>
                <c:ptCount val="27"/>
                <c:pt idx="2" formatCode="0.0">
                  <c:v>5.7</c:v>
                </c:pt>
                <c:pt idx="4" formatCode="0.0">
                  <c:v>16.399999999999999</c:v>
                </c:pt>
                <c:pt idx="6" formatCode="0.0">
                  <c:v>46.4</c:v>
                </c:pt>
                <c:pt idx="9" formatCode="0.0">
                  <c:v>52.3</c:v>
                </c:pt>
                <c:pt idx="12" formatCode="0.0">
                  <c:v>56.6</c:v>
                </c:pt>
                <c:pt idx="14" formatCode="0.0">
                  <c:v>76.7</c:v>
                </c:pt>
                <c:pt idx="18" formatCode="0.0">
                  <c:v>76.400000000000006</c:v>
                </c:pt>
                <c:pt idx="22" formatCode="0.0">
                  <c:v>75</c:v>
                </c:pt>
                <c:pt idx="26">
                  <c:v>73.3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2D8-AD4C-AA27-7067E7986A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54491608"/>
        <c:axId val="-2054588424"/>
      </c:lineChart>
      <c:catAx>
        <c:axId val="-2054491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Week</a:t>
                </a:r>
              </a:p>
            </c:rich>
          </c:tx>
          <c:layout>
            <c:manualLayout>
              <c:xMode val="edge"/>
              <c:yMode val="edge"/>
              <c:x val="0.51754487185095455"/>
              <c:y val="0.9027868880806497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b="0"/>
            </a:pPr>
            <a:endParaRPr lang="en-US"/>
          </a:p>
        </c:txPr>
        <c:crossAx val="-20545884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458842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Anti-HBs ≥10 mIU/mL (%)</a:t>
                </a:r>
              </a:p>
            </c:rich>
          </c:tx>
          <c:layout>
            <c:manualLayout>
              <c:xMode val="edge"/>
              <c:yMode val="edge"/>
              <c:x val="7.6635708929963598E-3"/>
              <c:y val="0.13880720037350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9525" cmpd="sng">
            <a:solidFill>
              <a:srgbClr val="000000"/>
            </a:solidFill>
          </a:ln>
        </c:spPr>
        <c:txPr>
          <a:bodyPr/>
          <a:lstStyle/>
          <a:p>
            <a:pPr>
              <a:defRPr b="0"/>
            </a:pPr>
            <a:endParaRPr lang="en-US"/>
          </a:p>
        </c:txPr>
        <c:crossAx val="-2054491608"/>
        <c:crosses val="autoZero"/>
        <c:crossBetween val="midCat"/>
        <c:majorUnit val="20"/>
        <c:minorUnit val="20"/>
      </c:valAx>
      <c:spPr>
        <a:solidFill>
          <a:srgbClr val="E6EBF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63245352197143168"/>
          <c:y val="0"/>
          <c:w val="0.33447265837967505"/>
          <c:h val="8.7547365569395505E-2"/>
        </c:manualLayout>
      </c:layout>
      <c:overlay val="0"/>
      <c:spPr>
        <a:noFill/>
      </c:spPr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span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58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165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03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29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6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6" y="4735902"/>
            <a:ext cx="1616015" cy="407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85800"/>
            <a:ext cx="9157371" cy="373761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931641"/>
            <a:ext cx="8222726" cy="13716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395531"/>
            <a:ext cx="8221886" cy="12344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65BEF9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2" y="4572931"/>
            <a:ext cx="2280879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75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050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200" cap="small" spc="9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050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75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050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www.hepatitisB.uw.edu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4795549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1BF979-4BE9-AC4C-9A0A-FE07FD099E1C}"/>
              </a:ext>
            </a:extLst>
          </p:cNvPr>
          <p:cNvCxnSpPr>
            <a:cxnSpLocks/>
          </p:cNvCxnSpPr>
          <p:nvPr userDrawn="1"/>
        </p:nvCxnSpPr>
        <p:spPr>
          <a:xfrm>
            <a:off x="-14989" y="685800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1548BCD-DDDC-274A-B38A-2F10CB608239}"/>
              </a:ext>
            </a:extLst>
          </p:cNvPr>
          <p:cNvCxnSpPr>
            <a:cxnSpLocks/>
          </p:cNvCxnSpPr>
          <p:nvPr userDrawn="1"/>
        </p:nvCxnSpPr>
        <p:spPr>
          <a:xfrm>
            <a:off x="1" y="4425338"/>
            <a:ext cx="9158733" cy="1191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2B6F5BE-23CE-8F46-A075-E64E404A097A}"/>
              </a:ext>
            </a:extLst>
          </p:cNvPr>
          <p:cNvCxnSpPr>
            <a:cxnSpLocks/>
          </p:cNvCxnSpPr>
          <p:nvPr userDrawn="1"/>
        </p:nvCxnSpPr>
        <p:spPr>
          <a:xfrm>
            <a:off x="-14989" y="4425338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99AB3159-840E-894D-B052-EF5BC8E8EA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08796"/>
            <a:ext cx="3371781" cy="5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FF4BADDC-F26C-2141-B48C-9B8AA2179C2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5"/>
            <a:ext cx="4720339" cy="34094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ts val="1800"/>
              </a:lnSpc>
              <a:spcBef>
                <a:spcPts val="1800"/>
              </a:spcBef>
              <a:spcAft>
                <a:spcPts val="0"/>
              </a:spcAft>
              <a:buClr>
                <a:srgbClr val="0070C0"/>
              </a:buClr>
              <a:buSzPct val="11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E2A540FF-BD62-D94B-8E9E-07E81A4907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D6FE54-C1B7-7D4C-8899-0B1F8958E284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9732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62288" cy="4192523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75DBB9-724C-B641-BDFB-D3DC4FE839E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81BF17-3602-1B45-ADB4-1475787674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0906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12A59103-D1BE-064F-ACD3-A79A23F651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62288" cy="4192523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75DBB9-724C-B641-BDFB-D3DC4FE839E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81BF17-3602-1B45-ADB4-1475787674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0906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12A59103-D1BE-064F-ACD3-A79A23F651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126328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BC27FB1-A545-5A44-954B-B15F6A127B2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594644"/>
            <a:ext cx="3657600" cy="79105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91440" indent="-91440">
              <a:spcBef>
                <a:spcPts val="0"/>
              </a:spcBef>
              <a:buClr>
                <a:srgbClr val="0070C0"/>
              </a:buClr>
              <a:defRPr sz="16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2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2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BF7C01-F2BC-8541-998E-60D91F6404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70C0">
              <a:alpha val="15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105025"/>
            <a:ext cx="86868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400" b="1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7BD60B-2759-9641-BF0C-FF1F7064E2BA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86FDB9-04A2-F949-A6D5-D3F17774AF22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CC4D3E-D0A9-2E4C-9195-67601135B337}"/>
              </a:ext>
            </a:extLst>
          </p:cNvPr>
          <p:cNvSpPr/>
          <p:nvPr userDrawn="1"/>
        </p:nvSpPr>
        <p:spPr>
          <a:xfrm>
            <a:off x="7653868" y="4705350"/>
            <a:ext cx="1490133" cy="438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6" y="4735902"/>
            <a:ext cx="1616015" cy="407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85800"/>
            <a:ext cx="9157371" cy="373761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931641"/>
            <a:ext cx="8222726" cy="13716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395531"/>
            <a:ext cx="8221886" cy="12344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65BEF9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EC685FF-0DBD-944F-B136-CA09B175C3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08796"/>
            <a:ext cx="3371781" cy="51321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89FFA4E-1E51-1C4B-92BB-B1CEA001ACF6}"/>
              </a:ext>
            </a:extLst>
          </p:cNvPr>
          <p:cNvCxnSpPr>
            <a:cxnSpLocks/>
          </p:cNvCxnSpPr>
          <p:nvPr userDrawn="1"/>
        </p:nvCxnSpPr>
        <p:spPr>
          <a:xfrm>
            <a:off x="-14989" y="685800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94187E-CE7B-7545-A0D1-91B829F1E585}"/>
              </a:ext>
            </a:extLst>
          </p:cNvPr>
          <p:cNvCxnSpPr>
            <a:cxnSpLocks/>
          </p:cNvCxnSpPr>
          <p:nvPr userDrawn="1"/>
        </p:nvCxnSpPr>
        <p:spPr>
          <a:xfrm>
            <a:off x="-14989" y="4425338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03393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FB947F4-959E-EC46-99BB-053D310AF547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870B52-02BD-FF4F-98C3-242BF70847E9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F1F18CC-C61A-1846-B719-7DDABD5AF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F67C5138-4C46-7548-ACCD-74E71879DE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2333" y="2141759"/>
            <a:ext cx="8223499" cy="853250"/>
          </a:xfrm>
          <a:prstGeom prst="rect">
            <a:avLst/>
          </a:prstGeom>
        </p:spPr>
        <p:txBody>
          <a:bodyPr lIns="91440" tIns="45720" rIns="91440" bIns="45720" anchor="ctr">
            <a:normAutofit/>
          </a:bodyPr>
          <a:lstStyle>
            <a:lvl1pPr algn="ctr">
              <a:defRPr sz="2400" b="1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Slide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>
            <a:extLst>
              <a:ext uri="{FF2B5EF4-FFF2-40B4-BE49-F238E27FC236}">
                <a16:creationId xmlns:a16="http://schemas.microsoft.com/office/drawing/2014/main" id="{1CE0A0BE-2AD0-C241-95E7-F37511685DCD}"/>
              </a:ext>
            </a:extLst>
          </p:cNvPr>
          <p:cNvSpPr txBox="1">
            <a:spLocks/>
          </p:cNvSpPr>
          <p:nvPr userDrawn="1"/>
        </p:nvSpPr>
        <p:spPr>
          <a:xfrm>
            <a:off x="1" y="2077916"/>
            <a:ext cx="9143999" cy="971550"/>
          </a:xfrm>
          <a:prstGeom prst="rect">
            <a:avLst/>
          </a:prstGeom>
          <a:solidFill>
            <a:srgbClr val="0070C0">
              <a:alpha val="14902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105025"/>
            <a:ext cx="86868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400" b="1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650AD8-2BEA-A142-BBFF-13F6C9211DB3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FCE67C-9F6A-264E-8E4D-13ADBF11237C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DE4792-3C8A-7640-944F-5CF93E4532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0B99B2-EBF7-BA42-83FC-8AD08B645963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67A6B9D-560F-CA41-A6F0-1C79BD3667B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893E21-9A7C-A84F-9440-EF1A3F60B34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7719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000525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C2CBBB-5045-8F42-85A1-BB5104437F5D}"/>
              </a:ext>
            </a:extLst>
          </p:cNvPr>
          <p:cNvCxnSpPr>
            <a:cxnSpLocks/>
          </p:cNvCxnSpPr>
          <p:nvPr userDrawn="1"/>
        </p:nvCxnSpPr>
        <p:spPr>
          <a:xfrm>
            <a:off x="-14989" y="97218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28C5AF5C-6EA9-6B49-A7AF-72E6D21531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062B33-FC21-5343-B99B-3C1D10CF2F1D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63F68E-DC87-6D41-BCD2-51C0D4E7A384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97A762D-DB19-4B44-A1FD-A0A2633A87E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  <a:p>
            <a:pPr lvl="1"/>
            <a:r>
              <a:rPr lang="en-US" dirty="0"/>
              <a:t>Line 2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623FC6F-E7CE-A541-95F7-C975302972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A62759-CA3E-7B4E-835A-812B8429A2D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63F68E-DC87-6D41-BCD2-51C0D4E7A384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257458A-A398-AC44-9ACF-F3E0897C6FA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1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5F2B4AE2-70E2-7A4A-9E65-3919D01E02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A96371-6AC6-A74A-9278-F46E18CF1644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94669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9D8BF7C-594B-5F44-892D-5AD36E3A5B5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4244975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10000"/>
              <a:buFont typeface="Arial"/>
              <a:buChar char="•"/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5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7F3867B-74CD-0743-B864-4CD21D2D5F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788C6F-E06A-4344-A83D-E4C0CDE48D65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6" r:id="rId2"/>
    <p:sldLayoutId id="2147483695" r:id="rId3"/>
    <p:sldLayoutId id="2147483697" r:id="rId4"/>
    <p:sldLayoutId id="2147483701" r:id="rId5"/>
    <p:sldLayoutId id="2147483703" r:id="rId6"/>
    <p:sldLayoutId id="2147483699" r:id="rId7"/>
    <p:sldLayoutId id="2147483709" r:id="rId8"/>
    <p:sldLayoutId id="2147483700" r:id="rId9"/>
    <p:sldLayoutId id="2147483710" r:id="rId10"/>
    <p:sldLayoutId id="2147483704" r:id="rId11"/>
    <p:sldLayoutId id="2147483711" r:id="rId12"/>
    <p:sldLayoutId id="2147483705" r:id="rId13"/>
    <p:sldLayoutId id="2147483696" r:id="rId14"/>
    <p:sldLayoutId id="2147483698" r:id="rId15"/>
    <p:sldLayoutId id="2147483707" r:id="rId16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patitisc.uw.edu/" TargetMode="External"/><Relationship Id="rId2" Type="http://schemas.openxmlformats.org/officeDocument/2006/relationships/hyperlink" Target="http://www.hepatitisb.uw.edu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latin typeface="Arial" pitchFamily="-110" charset="0"/>
                <a:ea typeface="ＭＳ Ｐゴシック" pitchFamily="-110" charset="-128"/>
              </a:rPr>
              <a:t>Heplisav</a:t>
            </a:r>
            <a:r>
              <a:rPr lang="en-US" sz="1800" dirty="0">
                <a:latin typeface="Arial" pitchFamily="-110" charset="0"/>
                <a:ea typeface="ＭＳ Ｐゴシック" pitchFamily="-110" charset="-128"/>
              </a:rPr>
              <a:t>-B versus Engerix-B in Adults with Chronic Kidney Disease (CKD)</a:t>
            </a:r>
            <a:br>
              <a:rPr lang="en-US" sz="1800" dirty="0">
                <a:latin typeface="Arial" pitchFamily="-110" charset="0"/>
                <a:ea typeface="ＭＳ Ｐゴシック" pitchFamily="-110" charset="-128"/>
              </a:rPr>
            </a:br>
            <a:r>
              <a:rPr lang="en-US" sz="2100" dirty="0">
                <a:latin typeface="Arial" pitchFamily="-110" charset="0"/>
                <a:ea typeface="ＭＳ Ｐゴシック" pitchFamily="-110" charset="-128"/>
              </a:rPr>
              <a:t>HBV-17: Diabetes Mellitus Subgroup Analysis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50750516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FA1E26A-3FB2-5A4D-AF85-420A8A791A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ts val="1600"/>
              </a:lnSpc>
            </a:pPr>
            <a:r>
              <a:rPr lang="en-US" sz="1400" b="1" dirty="0">
                <a:solidFill>
                  <a:schemeClr val="tx1"/>
                </a:solidFill>
                <a:latin typeface="Arial" pitchFamily="-106" charset="0"/>
              </a:rPr>
              <a:t>Background</a:t>
            </a:r>
          </a:p>
          <a:p>
            <a:pPr marL="461963" lvl="1">
              <a:lnSpc>
                <a:spcPts val="1600"/>
              </a:lnSpc>
              <a:spcBef>
                <a:spcPts val="200"/>
              </a:spcBef>
              <a:tabLst>
                <a:tab pos="341313" algn="l"/>
              </a:tabLst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Phase 3 randomized, observer-blinded, active controlled, conducted in multiple centers in United States and Canada trial to compare the safety and efficacy of 3 doses of </a:t>
            </a:r>
            <a:r>
              <a:rPr lang="en-US" sz="1400" dirty="0" err="1">
                <a:solidFill>
                  <a:schemeClr val="tx1"/>
                </a:solidFill>
                <a:latin typeface="Arial" pitchFamily="-106" charset="0"/>
              </a:rPr>
              <a:t>Heplisav</a:t>
            </a: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-B versus 4 double-doses of </a:t>
            </a:r>
            <a:r>
              <a:rPr lang="en-US" sz="1400" dirty="0" err="1">
                <a:solidFill>
                  <a:schemeClr val="tx1"/>
                </a:solidFill>
                <a:latin typeface="Arial" pitchFamily="-106" charset="0"/>
              </a:rPr>
              <a:t>Engerix</a:t>
            </a: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 B in adults with chronic kidney disease (CKD)</a:t>
            </a:r>
            <a:endParaRPr lang="en-US" sz="1400" b="1" dirty="0">
              <a:solidFill>
                <a:schemeClr val="tx1"/>
              </a:solidFill>
              <a:latin typeface="Arial" pitchFamily="-106" charset="0"/>
            </a:endParaRPr>
          </a:p>
          <a:p>
            <a:pPr>
              <a:lnSpc>
                <a:spcPts val="1600"/>
              </a:lnSpc>
              <a:spcBef>
                <a:spcPts val="800"/>
              </a:spcBef>
            </a:pPr>
            <a:r>
              <a:rPr lang="en-US" sz="1400" b="1" dirty="0">
                <a:solidFill>
                  <a:schemeClr val="tx1"/>
                </a:solidFill>
                <a:latin typeface="Arial" pitchFamily="-106" charset="0"/>
              </a:rPr>
              <a:t>Participants</a:t>
            </a:r>
          </a:p>
          <a:p>
            <a:pPr lvl="1">
              <a:lnSpc>
                <a:spcPts val="1600"/>
              </a:lnSpc>
              <a:spcBef>
                <a:spcPts val="200"/>
              </a:spcBef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n = 328 randomized (n = 326 analyzed in modified intent-to-treat (</a:t>
            </a:r>
            <a:r>
              <a:rPr lang="en-US" sz="1400" dirty="0" err="1">
                <a:solidFill>
                  <a:schemeClr val="tx1"/>
                </a:solidFill>
                <a:latin typeface="Arial" pitchFamily="-106" charset="0"/>
              </a:rPr>
              <a:t>mITT</a:t>
            </a: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) </a:t>
            </a:r>
          </a:p>
          <a:p>
            <a:pPr lvl="1">
              <a:lnSpc>
                <a:spcPts val="1600"/>
              </a:lnSpc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Ages: 18-75 years</a:t>
            </a:r>
          </a:p>
          <a:p>
            <a:pPr lvl="1">
              <a:lnSpc>
                <a:spcPts val="1600"/>
              </a:lnSpc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Chronic kidney disease: GFR ≤45 mL/min/1.73 m</a:t>
            </a:r>
            <a:r>
              <a:rPr lang="en-US" sz="1400" baseline="30000" dirty="0">
                <a:solidFill>
                  <a:schemeClr val="tx1"/>
                </a:solidFill>
                <a:latin typeface="Arial" pitchFamily="-106" charset="0"/>
              </a:rPr>
              <a:t>2</a:t>
            </a: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 +/- hemodialysis</a:t>
            </a:r>
          </a:p>
          <a:p>
            <a:pPr lvl="1">
              <a:lnSpc>
                <a:spcPts val="1600"/>
              </a:lnSpc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Type 2 diabetes mellitus</a:t>
            </a:r>
          </a:p>
          <a:p>
            <a:pPr lvl="1">
              <a:lnSpc>
                <a:spcPts val="1600"/>
              </a:lnSpc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HBV vaccine naïve</a:t>
            </a:r>
          </a:p>
          <a:p>
            <a:pPr lvl="1">
              <a:lnSpc>
                <a:spcPts val="1600"/>
              </a:lnSpc>
            </a:pP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Exclusions: HBV*, HIV, HCV, pregnancy or lactation, autoimmune or other clinically significant illness, immunosuppressed</a:t>
            </a:r>
          </a:p>
          <a:p>
            <a:pPr>
              <a:lnSpc>
                <a:spcPts val="1600"/>
              </a:lnSpc>
              <a:spcBef>
                <a:spcPts val="800"/>
              </a:spcBef>
            </a:pPr>
            <a:r>
              <a:rPr lang="en-US" sz="1400" b="1" dirty="0">
                <a:solidFill>
                  <a:schemeClr val="tx1"/>
                </a:solidFill>
                <a:latin typeface="Arial" pitchFamily="-106" charset="0"/>
              </a:rPr>
              <a:t>Study End Point</a:t>
            </a:r>
          </a:p>
          <a:p>
            <a:pPr lvl="1">
              <a:lnSpc>
                <a:spcPts val="1600"/>
              </a:lnSpc>
              <a:spcBef>
                <a:spcPts val="200"/>
              </a:spcBef>
            </a:pPr>
            <a:r>
              <a:rPr lang="en-US" sz="1400" dirty="0" err="1">
                <a:solidFill>
                  <a:schemeClr val="tx1"/>
                </a:solidFill>
                <a:latin typeface="Arial" pitchFamily="-106" charset="0"/>
              </a:rPr>
              <a:t>Seroprotection</a:t>
            </a: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 = anti-HBs antibody level ≥10 </a:t>
            </a:r>
            <a:r>
              <a:rPr lang="en-US" sz="1400" dirty="0" err="1">
                <a:solidFill>
                  <a:schemeClr val="tx1"/>
                </a:solidFill>
                <a:latin typeface="Arial" pitchFamily="-106" charset="0"/>
              </a:rPr>
              <a:t>mIU</a:t>
            </a:r>
            <a:r>
              <a:rPr lang="en-US" sz="1400" dirty="0">
                <a:solidFill>
                  <a:schemeClr val="tx1"/>
                </a:solidFill>
                <a:latin typeface="Arial" pitchFamily="-106" charset="0"/>
              </a:rPr>
              <a:t>/mL</a:t>
            </a:r>
            <a:endParaRPr lang="en-US" sz="1400" b="1" dirty="0">
              <a:solidFill>
                <a:schemeClr val="tx1"/>
              </a:solidFill>
              <a:latin typeface="Arial" pitchFamily="-106" charset="0"/>
            </a:endParaRPr>
          </a:p>
          <a:p>
            <a:pPr>
              <a:lnSpc>
                <a:spcPts val="1600"/>
              </a:lnSpc>
            </a:pP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Arial" pitchFamily="-110" charset="0"/>
                <a:ea typeface="ＭＳ Ｐゴシック" pitchFamily="-110" charset="-128"/>
              </a:rPr>
              <a:t>Heplisav</a:t>
            </a:r>
            <a:r>
              <a:rPr lang="en-US" sz="2000" dirty="0">
                <a:latin typeface="Arial" pitchFamily="-110" charset="0"/>
                <a:ea typeface="ＭＳ Ｐゴシック" pitchFamily="-110" charset="-128"/>
              </a:rPr>
              <a:t>-B versus </a:t>
            </a:r>
            <a:r>
              <a:rPr lang="en-US" sz="2000" dirty="0" err="1">
                <a:latin typeface="Arial" pitchFamily="-110" charset="0"/>
                <a:ea typeface="ＭＳ Ｐゴシック" pitchFamily="-110" charset="-128"/>
              </a:rPr>
              <a:t>Engerix</a:t>
            </a:r>
            <a:r>
              <a:rPr lang="en-US" sz="2000" dirty="0">
                <a:latin typeface="Arial" pitchFamily="-110" charset="0"/>
                <a:ea typeface="ＭＳ Ｐゴシック" pitchFamily="-110" charset="-128"/>
              </a:rPr>
              <a:t>-B in Adults with CKD</a:t>
            </a:r>
            <a:br>
              <a:rPr lang="en-US" sz="2000" dirty="0">
                <a:latin typeface="Arial" pitchFamily="-110" charset="0"/>
                <a:ea typeface="ＭＳ Ｐゴシック" pitchFamily="-110" charset="-128"/>
              </a:rPr>
            </a:br>
            <a:r>
              <a:rPr lang="en-US" sz="2000" dirty="0">
                <a:latin typeface="Arial" pitchFamily="-106" charset="0"/>
              </a:rPr>
              <a:t>HBV-17 DM Subgroup Analysis: Design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Arial" pitchFamily="-106" charset="0"/>
              </a:rPr>
              <a:t>Source: Janssen JM, et al. Vaccine. 2015;3:833-7.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D1D5C2-B48A-544D-A853-6E85B13723B9}"/>
              </a:ext>
            </a:extLst>
          </p:cNvPr>
          <p:cNvSpPr/>
          <p:nvPr/>
        </p:nvSpPr>
        <p:spPr>
          <a:xfrm>
            <a:off x="465845" y="4539551"/>
            <a:ext cx="6346092" cy="274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68580"/>
            <a:r>
              <a:rPr lang="en-US" sz="1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positive for HBsAg, anti-HBs, or anti-HB core 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3E5B90-3EF3-2741-8242-68C4F07784F1}"/>
              </a:ext>
            </a:extLst>
          </p:cNvPr>
          <p:cNvCxnSpPr/>
          <p:nvPr/>
        </p:nvCxnSpPr>
        <p:spPr>
          <a:xfrm>
            <a:off x="439464" y="4560206"/>
            <a:ext cx="7863840" cy="0"/>
          </a:xfrm>
          <a:prstGeom prst="line">
            <a:avLst/>
          </a:prstGeom>
          <a:ln w="95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32007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0419CD36-5151-134F-9D73-A630092B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 pitchFamily="-110" charset="0"/>
                <a:ea typeface="ＭＳ Ｐゴシック" pitchFamily="-110" charset="-128"/>
              </a:rPr>
              <a:t>Heplisav</a:t>
            </a:r>
            <a:r>
              <a:rPr lang="en-US" dirty="0">
                <a:latin typeface="Arial" pitchFamily="-110" charset="0"/>
                <a:ea typeface="ＭＳ Ｐゴシック" pitchFamily="-110" charset="-128"/>
              </a:rPr>
              <a:t>-B versus Engerix-B in Adults with CKD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HBV-17 DM Subgroup Analysis: Design</a:t>
            </a:r>
            <a:endParaRPr lang="en-US" dirty="0"/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rial" pitchFamily="-106" charset="0"/>
              </a:rPr>
              <a:t>Source: Janssen JM, et al. Vaccine. 2015;3:833-7.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F4DF18A-2222-C745-91C4-7F7993775654}"/>
              </a:ext>
            </a:extLst>
          </p:cNvPr>
          <p:cNvGrpSpPr/>
          <p:nvPr/>
        </p:nvGrpSpPr>
        <p:grpSpPr>
          <a:xfrm>
            <a:off x="1143000" y="943041"/>
            <a:ext cx="6871719" cy="400023"/>
            <a:chOff x="0" y="1362488"/>
            <a:chExt cx="9162291" cy="533364"/>
          </a:xfrm>
        </p:grpSpPr>
        <p:sp>
          <p:nvSpPr>
            <p:cNvPr id="38" name="Rectangle 37"/>
            <p:cNvSpPr/>
            <p:nvPr/>
          </p:nvSpPr>
          <p:spPr>
            <a:xfrm>
              <a:off x="0" y="1395318"/>
              <a:ext cx="9162291" cy="457200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79063" y="14679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399722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16836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88304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8</a:t>
              </a:r>
            </a:p>
          </p:txBody>
        </p:sp>
        <p:cxnSp>
          <p:nvCxnSpPr>
            <p:cNvPr id="52" name="Straight Connector 51"/>
            <p:cNvCxnSpPr>
              <a:cxnSpLocks/>
            </p:cNvCxnSpPr>
            <p:nvPr/>
          </p:nvCxnSpPr>
          <p:spPr>
            <a:xfrm flipV="1">
              <a:off x="267279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cxnSpLocks/>
            </p:cNvCxnSpPr>
            <p:nvPr/>
          </p:nvCxnSpPr>
          <p:spPr>
            <a:xfrm flipV="1">
              <a:off x="4259277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7432233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5579513" y="138074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16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5845755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4D32BB8-15FF-0A4C-8E6D-1A6E2B11748C}"/>
                </a:ext>
              </a:extLst>
            </p:cNvPr>
            <p:cNvSpPr/>
            <p:nvPr/>
          </p:nvSpPr>
          <p:spPr>
            <a:xfrm>
              <a:off x="3191959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B77AD2A-A923-7042-BA1F-7F2B20E653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66038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92A3FDC-D4F9-7042-B37D-472847AF768F}"/>
                </a:ext>
              </a:extLst>
            </p:cNvPr>
            <p:cNvSpPr/>
            <p:nvPr/>
          </p:nvSpPr>
          <p:spPr>
            <a:xfrm>
              <a:off x="3202988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4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A932224-613D-D04E-B413-F0079A4148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52516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385D737-EF6B-BC43-B74F-42973341F4D4}"/>
                </a:ext>
              </a:extLst>
            </p:cNvPr>
            <p:cNvSpPr/>
            <p:nvPr/>
          </p:nvSpPr>
          <p:spPr>
            <a:xfrm>
              <a:off x="4789002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9C424C4-F149-5943-9816-54FB5F210E60}"/>
                </a:ext>
              </a:extLst>
            </p:cNvPr>
            <p:cNvSpPr/>
            <p:nvPr/>
          </p:nvSpPr>
          <p:spPr>
            <a:xfrm>
              <a:off x="6372338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20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1783292-677B-5A47-BB4D-70BBC26FD54B}"/>
                </a:ext>
              </a:extLst>
            </p:cNvPr>
            <p:cNvCxnSpPr/>
            <p:nvPr/>
          </p:nvCxnSpPr>
          <p:spPr>
            <a:xfrm flipV="1">
              <a:off x="6638994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F5A9212-B597-BE4F-9739-A171DFD20E6D}"/>
                </a:ext>
              </a:extLst>
            </p:cNvPr>
            <p:cNvSpPr/>
            <p:nvPr/>
          </p:nvSpPr>
          <p:spPr>
            <a:xfrm>
              <a:off x="796102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28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5EC6B5D-CF8D-DD4D-BA56-E583BD61285E}"/>
                </a:ext>
              </a:extLst>
            </p:cNvPr>
            <p:cNvCxnSpPr/>
            <p:nvPr/>
          </p:nvCxnSpPr>
          <p:spPr>
            <a:xfrm flipV="1">
              <a:off x="8225472" y="176471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0C0D3795-F52B-D24C-BAA4-65BE5BE277DD}"/>
              </a:ext>
            </a:extLst>
          </p:cNvPr>
          <p:cNvCxnSpPr/>
          <p:nvPr/>
        </p:nvCxnSpPr>
        <p:spPr>
          <a:xfrm flipV="1">
            <a:off x="3176313" y="3099881"/>
            <a:ext cx="3566160" cy="155"/>
          </a:xfrm>
          <a:prstGeom prst="line">
            <a:avLst/>
          </a:prstGeom>
          <a:ln w="22225">
            <a:solidFill>
              <a:srgbClr val="8A874B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7D3F5E67-3964-994B-BBE5-9676992813D9}"/>
              </a:ext>
            </a:extLst>
          </p:cNvPr>
          <p:cNvSpPr/>
          <p:nvPr/>
        </p:nvSpPr>
        <p:spPr>
          <a:xfrm>
            <a:off x="1470854" y="2230056"/>
            <a:ext cx="1408106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 subgroup</a:t>
            </a:r>
            <a:b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168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7B0B96B-E5F7-0D46-A01B-890C9573D757}"/>
              </a:ext>
            </a:extLst>
          </p:cNvPr>
          <p:cNvGrpSpPr/>
          <p:nvPr/>
        </p:nvGrpSpPr>
        <p:grpSpPr>
          <a:xfrm>
            <a:off x="1143001" y="1021866"/>
            <a:ext cx="6873873" cy="400023"/>
            <a:chOff x="0" y="1362488"/>
            <a:chExt cx="9165165" cy="533364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F870EF2C-5615-EB45-AEA1-5E1F4130C9A5}"/>
                </a:ext>
              </a:extLst>
            </p:cNvPr>
            <p:cNvSpPr/>
            <p:nvPr/>
          </p:nvSpPr>
          <p:spPr>
            <a:xfrm>
              <a:off x="0" y="1395318"/>
              <a:ext cx="9162291" cy="457200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EC530BD-8AFD-BA4B-8BEB-7448BCFD77FA}"/>
                </a:ext>
              </a:extLst>
            </p:cNvPr>
            <p:cNvSpPr/>
            <p:nvPr/>
          </p:nvSpPr>
          <p:spPr>
            <a:xfrm>
              <a:off x="479063" y="14679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Week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2CEAD83-2C51-AE42-B32A-77CD492EC74E}"/>
                </a:ext>
              </a:extLst>
            </p:cNvPr>
            <p:cNvSpPr/>
            <p:nvPr/>
          </p:nvSpPr>
          <p:spPr>
            <a:xfrm>
              <a:off x="2399722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324CB4C-E8D2-C540-A30E-759C32F2E7DF}"/>
                </a:ext>
              </a:extLst>
            </p:cNvPr>
            <p:cNvSpPr/>
            <p:nvPr/>
          </p:nvSpPr>
          <p:spPr>
            <a:xfrm>
              <a:off x="716836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636370BD-8B49-394F-9305-4D43A925615F}"/>
                </a:ext>
              </a:extLst>
            </p:cNvPr>
            <p:cNvSpPr/>
            <p:nvPr/>
          </p:nvSpPr>
          <p:spPr>
            <a:xfrm>
              <a:off x="3988304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8</a:t>
              </a:r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C46D006-3A59-1B4C-A089-FD0E54F1474C}"/>
                </a:ext>
              </a:extLst>
            </p:cNvPr>
            <p:cNvCxnSpPr/>
            <p:nvPr/>
          </p:nvCxnSpPr>
          <p:spPr>
            <a:xfrm flipV="1">
              <a:off x="2874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49F2FC01-DFF4-CF4F-9F07-1884D9D7A4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7279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7A83E111-3FCD-F24A-9600-0998704897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59277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DE4061FD-313C-E34A-8601-E5F9AB4F3097}"/>
                </a:ext>
              </a:extLst>
            </p:cNvPr>
            <p:cNvCxnSpPr/>
            <p:nvPr/>
          </p:nvCxnSpPr>
          <p:spPr>
            <a:xfrm flipV="1">
              <a:off x="7432233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78A9669-27F3-0E4D-A98E-FD059DECCC66}"/>
                </a:ext>
              </a:extLst>
            </p:cNvPr>
            <p:cNvSpPr/>
            <p:nvPr/>
          </p:nvSpPr>
          <p:spPr>
            <a:xfrm>
              <a:off x="5579513" y="138074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16</a:t>
              </a:r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17AF984C-10D5-F945-9B0C-8C06D6C27D3E}"/>
                </a:ext>
              </a:extLst>
            </p:cNvPr>
            <p:cNvCxnSpPr/>
            <p:nvPr/>
          </p:nvCxnSpPr>
          <p:spPr>
            <a:xfrm flipV="1">
              <a:off x="5845755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E19B600D-418A-F644-B334-49D356FFBF61}"/>
                </a:ext>
              </a:extLst>
            </p:cNvPr>
            <p:cNvSpPr/>
            <p:nvPr/>
          </p:nvSpPr>
          <p:spPr>
            <a:xfrm>
              <a:off x="3191959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95533045-FB2D-AE49-A95A-0DDA783732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66038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4387592E-70A9-8F47-8816-884D1655F462}"/>
                </a:ext>
              </a:extLst>
            </p:cNvPr>
            <p:cNvSpPr/>
            <p:nvPr/>
          </p:nvSpPr>
          <p:spPr>
            <a:xfrm>
              <a:off x="3202988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4</a:t>
              </a:r>
            </a:p>
          </p:txBody>
        </p: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2A86621-8D2D-B249-B355-17F6D90C73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52516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DFBECC71-CD9F-214B-BB8C-2A7E37815B28}"/>
                </a:ext>
              </a:extLst>
            </p:cNvPr>
            <p:cNvSpPr/>
            <p:nvPr/>
          </p:nvSpPr>
          <p:spPr>
            <a:xfrm>
              <a:off x="4789002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F21F3EEA-B9D8-F84D-9FBE-C7F1095A82F4}"/>
                </a:ext>
              </a:extLst>
            </p:cNvPr>
            <p:cNvSpPr/>
            <p:nvPr/>
          </p:nvSpPr>
          <p:spPr>
            <a:xfrm>
              <a:off x="6372338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20</a:t>
              </a:r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14AB57FB-4948-B745-8E9D-7CDB8814459F}"/>
                </a:ext>
              </a:extLst>
            </p:cNvPr>
            <p:cNvCxnSpPr/>
            <p:nvPr/>
          </p:nvCxnSpPr>
          <p:spPr>
            <a:xfrm flipV="1">
              <a:off x="6638994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AD6244D3-7C6F-584C-BEEE-A69C98B29626}"/>
                </a:ext>
              </a:extLst>
            </p:cNvPr>
            <p:cNvSpPr/>
            <p:nvPr/>
          </p:nvSpPr>
          <p:spPr>
            <a:xfrm>
              <a:off x="796102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28</a:t>
              </a:r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A435308-2943-8848-A059-3795CB786F7F}"/>
                </a:ext>
              </a:extLst>
            </p:cNvPr>
            <p:cNvCxnSpPr/>
            <p:nvPr/>
          </p:nvCxnSpPr>
          <p:spPr>
            <a:xfrm flipV="1">
              <a:off x="8225472" y="176471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C0CC2359-9D92-0F45-AA16-CB4788CB4A6C}"/>
              </a:ext>
            </a:extLst>
          </p:cNvPr>
          <p:cNvCxnSpPr>
            <a:cxnSpLocks/>
          </p:cNvCxnSpPr>
          <p:nvPr/>
        </p:nvCxnSpPr>
        <p:spPr>
          <a:xfrm>
            <a:off x="3308568" y="1999328"/>
            <a:ext cx="3291840" cy="0"/>
          </a:xfrm>
          <a:prstGeom prst="line">
            <a:avLst/>
          </a:prstGeom>
          <a:ln w="22225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Diamond 110">
            <a:extLst>
              <a:ext uri="{FF2B5EF4-FFF2-40B4-BE49-F238E27FC236}">
                <a16:creationId xmlns:a16="http://schemas.microsoft.com/office/drawing/2014/main" id="{B13D09C9-DD43-2D41-8694-4463EF3B6740}"/>
              </a:ext>
            </a:extLst>
          </p:cNvPr>
          <p:cNvSpPr>
            <a:spLocks/>
          </p:cNvSpPr>
          <p:nvPr/>
        </p:nvSpPr>
        <p:spPr>
          <a:xfrm>
            <a:off x="3573455" y="1832608"/>
            <a:ext cx="342900" cy="342900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2" name="Diamond 111">
            <a:extLst>
              <a:ext uri="{FF2B5EF4-FFF2-40B4-BE49-F238E27FC236}">
                <a16:creationId xmlns:a16="http://schemas.microsoft.com/office/drawing/2014/main" id="{2C13732B-71AD-1645-BFF6-985180A3C568}"/>
              </a:ext>
            </a:extLst>
          </p:cNvPr>
          <p:cNvSpPr>
            <a:spLocks/>
          </p:cNvSpPr>
          <p:nvPr/>
        </p:nvSpPr>
        <p:spPr>
          <a:xfrm>
            <a:off x="3573455" y="2924227"/>
            <a:ext cx="342900" cy="342900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3" name="Diamond 112">
            <a:extLst>
              <a:ext uri="{FF2B5EF4-FFF2-40B4-BE49-F238E27FC236}">
                <a16:creationId xmlns:a16="http://schemas.microsoft.com/office/drawing/2014/main" id="{8639288F-9792-4D4A-8813-072B0B5A509A}"/>
              </a:ext>
            </a:extLst>
          </p:cNvPr>
          <p:cNvSpPr>
            <a:spLocks/>
          </p:cNvSpPr>
          <p:nvPr/>
        </p:nvSpPr>
        <p:spPr>
          <a:xfrm>
            <a:off x="2989317" y="1832608"/>
            <a:ext cx="342900" cy="342900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4" name="Diamond 113">
            <a:extLst>
              <a:ext uri="{FF2B5EF4-FFF2-40B4-BE49-F238E27FC236}">
                <a16:creationId xmlns:a16="http://schemas.microsoft.com/office/drawing/2014/main" id="{2AE37F2E-C0D7-2D4C-861A-1BFD11D22AAF}"/>
              </a:ext>
            </a:extLst>
          </p:cNvPr>
          <p:cNvSpPr>
            <a:spLocks/>
          </p:cNvSpPr>
          <p:nvPr/>
        </p:nvSpPr>
        <p:spPr>
          <a:xfrm>
            <a:off x="2989317" y="2924227"/>
            <a:ext cx="342900" cy="342900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5" name="Diamond 114">
            <a:extLst>
              <a:ext uri="{FF2B5EF4-FFF2-40B4-BE49-F238E27FC236}">
                <a16:creationId xmlns:a16="http://schemas.microsoft.com/office/drawing/2014/main" id="{1EC04818-8AAE-1E42-967E-4B59F7A5E9AB}"/>
              </a:ext>
            </a:extLst>
          </p:cNvPr>
          <p:cNvSpPr>
            <a:spLocks/>
          </p:cNvSpPr>
          <p:nvPr/>
        </p:nvSpPr>
        <p:spPr>
          <a:xfrm>
            <a:off x="6530387" y="2924227"/>
            <a:ext cx="342900" cy="342900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16" name="Rectangle 5">
            <a:extLst>
              <a:ext uri="{FF2B5EF4-FFF2-40B4-BE49-F238E27FC236}">
                <a16:creationId xmlns:a16="http://schemas.microsoft.com/office/drawing/2014/main" id="{B0EBD29E-B545-4E40-95B2-3242DE341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703" y="1832793"/>
            <a:ext cx="1165860" cy="342900"/>
          </a:xfrm>
          <a:prstGeom prst="rect">
            <a:avLst/>
          </a:prstGeom>
          <a:solidFill>
            <a:srgbClr val="0070C0">
              <a:alpha val="20000"/>
            </a:srgb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/>
                <a:cs typeface="Arial"/>
              </a:rPr>
              <a:t>Heplisav-B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17" name="Rectangle 5">
            <a:extLst>
              <a:ext uri="{FF2B5EF4-FFF2-40B4-BE49-F238E27FC236}">
                <a16:creationId xmlns:a16="http://schemas.microsoft.com/office/drawing/2014/main" id="{D1A68733-087B-7A42-93CB-63CE8998A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703" y="2928921"/>
            <a:ext cx="1165860" cy="342900"/>
          </a:xfrm>
          <a:prstGeom prst="rect">
            <a:avLst/>
          </a:prstGeom>
          <a:solidFill>
            <a:srgbClr val="69963A">
              <a:alpha val="20000"/>
            </a:srgb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/>
                <a:cs typeface="Arial"/>
              </a:rPr>
              <a:t>Engerix-B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2" name="Diamond 121">
            <a:extLst>
              <a:ext uri="{FF2B5EF4-FFF2-40B4-BE49-F238E27FC236}">
                <a16:creationId xmlns:a16="http://schemas.microsoft.com/office/drawing/2014/main" id="{9C34330A-259A-324E-9CF2-9F9B90F44B97}"/>
              </a:ext>
            </a:extLst>
          </p:cNvPr>
          <p:cNvSpPr>
            <a:spLocks/>
          </p:cNvSpPr>
          <p:nvPr/>
        </p:nvSpPr>
        <p:spPr>
          <a:xfrm>
            <a:off x="4172948" y="2924227"/>
            <a:ext cx="342900" cy="342900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8" name="Diamond 117">
            <a:extLst>
              <a:ext uri="{FF2B5EF4-FFF2-40B4-BE49-F238E27FC236}">
                <a16:creationId xmlns:a16="http://schemas.microsoft.com/office/drawing/2014/main" id="{91BAB693-9F49-C549-9DF7-DE9C63D2F9AE}"/>
              </a:ext>
            </a:extLst>
          </p:cNvPr>
          <p:cNvSpPr>
            <a:spLocks/>
          </p:cNvSpPr>
          <p:nvPr/>
        </p:nvSpPr>
        <p:spPr>
          <a:xfrm>
            <a:off x="6530387" y="1832608"/>
            <a:ext cx="342900" cy="342900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19A6627-EC5B-F042-B0AD-CC144C36F90C}"/>
              </a:ext>
            </a:extLst>
          </p:cNvPr>
          <p:cNvSpPr/>
          <p:nvPr/>
        </p:nvSpPr>
        <p:spPr>
          <a:xfrm>
            <a:off x="1470854" y="3313931"/>
            <a:ext cx="1408106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 subgroup</a:t>
            </a:r>
            <a:b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160</a:t>
            </a:r>
          </a:p>
        </p:txBody>
      </p:sp>
      <p:sp>
        <p:nvSpPr>
          <p:cNvPr id="64" name="Rectangle 25">
            <a:extLst>
              <a:ext uri="{FF2B5EF4-FFF2-40B4-BE49-F238E27FC236}">
                <a16:creationId xmlns:a16="http://schemas.microsoft.com/office/drawing/2014/main" id="{CA337F44-CE94-544C-9CE5-58AC1009C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655" y="3864338"/>
            <a:ext cx="6871716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Vaccine Dosing</a:t>
            </a:r>
            <a:br>
              <a:rPr lang="en-US" sz="105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050" b="1" dirty="0">
                <a:solidFill>
                  <a:srgbClr val="0070C0"/>
                </a:solidFill>
                <a:latin typeface="Arial" pitchFamily="22" charset="0"/>
              </a:rPr>
              <a:t>Heplisav-B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: </a:t>
            </a: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0.5 mL dose (standard dose = 20 mcg) recombinant HBsAg at weeks 0, 4, and 24</a:t>
            </a:r>
          </a:p>
          <a:p>
            <a:pPr defTabSz="701279">
              <a:lnSpc>
                <a:spcPts val="1350"/>
              </a:lnSpc>
              <a:spcBef>
                <a:spcPts val="150"/>
              </a:spcBef>
            </a:pPr>
            <a:r>
              <a:rPr lang="en-US" sz="1050" b="1" dirty="0">
                <a:solidFill>
                  <a:srgbClr val="69963A"/>
                </a:solidFill>
                <a:latin typeface="Arial"/>
                <a:cs typeface="Arial"/>
              </a:rPr>
              <a:t>Engerix-B</a:t>
            </a: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: 1 mL dose (double dose = 40 mcg) recombinant HBsAg at weeks 0, 4, 8, and 24</a:t>
            </a:r>
          </a:p>
        </p:txBody>
      </p:sp>
    </p:spTree>
    <p:extLst>
      <p:ext uri="{BB962C8B-B14F-4D97-AF65-F5344CB8AC3E}">
        <p14:creationId xmlns:p14="http://schemas.microsoft.com/office/powerpoint/2010/main" val="123998378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 pitchFamily="-110" charset="0"/>
                <a:ea typeface="ＭＳ Ｐゴシック" pitchFamily="-110" charset="-128"/>
              </a:rPr>
              <a:t>Heplisav</a:t>
            </a:r>
            <a:r>
              <a:rPr lang="en-US" dirty="0">
                <a:latin typeface="Arial" pitchFamily="-110" charset="0"/>
                <a:ea typeface="ＭＳ Ｐゴシック" pitchFamily="-110" charset="-128"/>
              </a:rPr>
              <a:t>-B versus Engerix-B in Adults with CKD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HBV-17 DM Subgroup Analysis: Results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rial" pitchFamily="-106" charset="0"/>
              </a:rPr>
              <a:t>Source: Janssen JM, et al. Vaccine. 2015;3:833-7.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891414"/>
              </p:ext>
            </p:extLst>
          </p:nvPr>
        </p:nvGraphicFramePr>
        <p:xfrm>
          <a:off x="928800" y="971556"/>
          <a:ext cx="7336800" cy="3364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8966830-62A6-D84F-9FD3-F62D43771F36}"/>
              </a:ext>
            </a:extLst>
          </p:cNvPr>
          <p:cNvCxnSpPr>
            <a:cxnSpLocks/>
          </p:cNvCxnSpPr>
          <p:nvPr/>
        </p:nvCxnSpPr>
        <p:spPr>
          <a:xfrm flipV="1">
            <a:off x="1928694" y="4336484"/>
            <a:ext cx="2834640" cy="155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FD4B31A-BFD5-D842-8DCE-71F79CDB7070}"/>
              </a:ext>
            </a:extLst>
          </p:cNvPr>
          <p:cNvCxnSpPr/>
          <p:nvPr/>
        </p:nvCxnSpPr>
        <p:spPr>
          <a:xfrm flipV="1">
            <a:off x="1911121" y="4622942"/>
            <a:ext cx="2834640" cy="155"/>
          </a:xfrm>
          <a:prstGeom prst="line">
            <a:avLst/>
          </a:prstGeom>
          <a:ln w="22225">
            <a:solidFill>
              <a:srgbClr val="69963A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3FB96F7-76D2-0E43-AED8-2FA233BE60B4}"/>
              </a:ext>
            </a:extLst>
          </p:cNvPr>
          <p:cNvSpPr/>
          <p:nvPr/>
        </p:nvSpPr>
        <p:spPr>
          <a:xfrm>
            <a:off x="739843" y="4193609"/>
            <a:ext cx="6336792" cy="285749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rgbClr val="0063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Heplisav-B</a:t>
            </a:r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078D7EE0-5927-6A4D-BED0-0A8641D037D7}"/>
              </a:ext>
            </a:extLst>
          </p:cNvPr>
          <p:cNvSpPr>
            <a:spLocks/>
          </p:cNvSpPr>
          <p:nvPr/>
        </p:nvSpPr>
        <p:spPr>
          <a:xfrm>
            <a:off x="2251054" y="4206338"/>
            <a:ext cx="236166" cy="260602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BE2BD89-78E0-024C-9174-A0EDAC16F2BF}"/>
              </a:ext>
            </a:extLst>
          </p:cNvPr>
          <p:cNvSpPr/>
          <p:nvPr/>
        </p:nvSpPr>
        <p:spPr>
          <a:xfrm>
            <a:off x="739843" y="4481231"/>
            <a:ext cx="6336792" cy="285749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rgbClr val="6996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Engerix-B</a:t>
            </a:r>
          </a:p>
        </p:txBody>
      </p:sp>
      <p:sp>
        <p:nvSpPr>
          <p:cNvPr id="39" name="Diamond 38">
            <a:extLst>
              <a:ext uri="{FF2B5EF4-FFF2-40B4-BE49-F238E27FC236}">
                <a16:creationId xmlns:a16="http://schemas.microsoft.com/office/drawing/2014/main" id="{4D13045E-7675-BB4A-BF09-D52C46EFB6EF}"/>
              </a:ext>
            </a:extLst>
          </p:cNvPr>
          <p:cNvSpPr>
            <a:spLocks/>
          </p:cNvSpPr>
          <p:nvPr/>
        </p:nvSpPr>
        <p:spPr>
          <a:xfrm>
            <a:off x="2251054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1262D32C-BBC3-0C40-AA00-A1EEF63A033F}"/>
              </a:ext>
            </a:extLst>
          </p:cNvPr>
          <p:cNvSpPr>
            <a:spLocks/>
          </p:cNvSpPr>
          <p:nvPr/>
        </p:nvSpPr>
        <p:spPr>
          <a:xfrm>
            <a:off x="1780447" y="4206338"/>
            <a:ext cx="236166" cy="260602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1" name="Diamond 40">
            <a:extLst>
              <a:ext uri="{FF2B5EF4-FFF2-40B4-BE49-F238E27FC236}">
                <a16:creationId xmlns:a16="http://schemas.microsoft.com/office/drawing/2014/main" id="{07ED05D8-C60F-7C49-AB22-5BAEE09B87FA}"/>
              </a:ext>
            </a:extLst>
          </p:cNvPr>
          <p:cNvSpPr>
            <a:spLocks/>
          </p:cNvSpPr>
          <p:nvPr/>
        </p:nvSpPr>
        <p:spPr>
          <a:xfrm>
            <a:off x="1780447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2" name="Diamond 41">
            <a:extLst>
              <a:ext uri="{FF2B5EF4-FFF2-40B4-BE49-F238E27FC236}">
                <a16:creationId xmlns:a16="http://schemas.microsoft.com/office/drawing/2014/main" id="{446470FB-A912-E347-9CDA-EABECA336E04}"/>
              </a:ext>
            </a:extLst>
          </p:cNvPr>
          <p:cNvSpPr>
            <a:spLocks/>
          </p:cNvSpPr>
          <p:nvPr/>
        </p:nvSpPr>
        <p:spPr>
          <a:xfrm>
            <a:off x="4598376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3" name="Diamond 42">
            <a:extLst>
              <a:ext uri="{FF2B5EF4-FFF2-40B4-BE49-F238E27FC236}">
                <a16:creationId xmlns:a16="http://schemas.microsoft.com/office/drawing/2014/main" id="{834F71C9-6304-2244-9193-F6D2B119B71E}"/>
              </a:ext>
            </a:extLst>
          </p:cNvPr>
          <p:cNvSpPr>
            <a:spLocks/>
          </p:cNvSpPr>
          <p:nvPr/>
        </p:nvSpPr>
        <p:spPr>
          <a:xfrm>
            <a:off x="2729287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4" name="Diamond 43">
            <a:extLst>
              <a:ext uri="{FF2B5EF4-FFF2-40B4-BE49-F238E27FC236}">
                <a16:creationId xmlns:a16="http://schemas.microsoft.com/office/drawing/2014/main" id="{D12F034B-CE98-A942-B6F4-8023CDEA6749}"/>
              </a:ext>
            </a:extLst>
          </p:cNvPr>
          <p:cNvSpPr>
            <a:spLocks/>
          </p:cNvSpPr>
          <p:nvPr/>
        </p:nvSpPr>
        <p:spPr>
          <a:xfrm>
            <a:off x="4607500" y="4206338"/>
            <a:ext cx="236166" cy="260602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A3FE44-E2BF-A54A-A991-0872A5882DEB}"/>
              </a:ext>
            </a:extLst>
          </p:cNvPr>
          <p:cNvGrpSpPr/>
          <p:nvPr/>
        </p:nvGrpSpPr>
        <p:grpSpPr>
          <a:xfrm>
            <a:off x="1928694" y="976791"/>
            <a:ext cx="1610978" cy="259040"/>
            <a:chOff x="6674068" y="1295408"/>
            <a:chExt cx="1996527" cy="34538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2679F3C-F9AD-D44C-BB62-DEBC343C84D2}"/>
                </a:ext>
              </a:extLst>
            </p:cNvPr>
            <p:cNvSpPr/>
            <p:nvPr/>
          </p:nvSpPr>
          <p:spPr>
            <a:xfrm>
              <a:off x="6765595" y="1295408"/>
              <a:ext cx="1905000" cy="345386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Primary Endpoint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305E9EA-DA46-2F41-BF59-420AB7953239}"/>
                </a:ext>
              </a:extLst>
            </p:cNvPr>
            <p:cNvSpPr/>
            <p:nvPr/>
          </p:nvSpPr>
          <p:spPr>
            <a:xfrm>
              <a:off x="6674068" y="1420202"/>
              <a:ext cx="109727" cy="12192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8101558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 pitchFamily="-110" charset="0"/>
                <a:ea typeface="ＭＳ Ｐゴシック" pitchFamily="-110" charset="-128"/>
              </a:rPr>
              <a:t>Heplisav</a:t>
            </a:r>
            <a:r>
              <a:rPr lang="en-US" dirty="0">
                <a:latin typeface="Arial" pitchFamily="-110" charset="0"/>
                <a:ea typeface="ＭＳ Ｐゴシック" pitchFamily="-110" charset="-128"/>
              </a:rPr>
              <a:t>-B versus Engerix-B in Adults with CKD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HBV-17 DM Subgroup Analysis: Results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rial" pitchFamily="-106" charset="0"/>
              </a:rPr>
              <a:t>Source: Janssen JM, et al. Vaccine. 2015;3:833-7.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8636730"/>
              </p:ext>
            </p:extLst>
          </p:nvPr>
        </p:nvGraphicFramePr>
        <p:xfrm>
          <a:off x="921600" y="971555"/>
          <a:ext cx="7336800" cy="3339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D670E98-0F46-C442-B6DB-BDA986C2C7A0}"/>
              </a:ext>
            </a:extLst>
          </p:cNvPr>
          <p:cNvCxnSpPr>
            <a:cxnSpLocks/>
          </p:cNvCxnSpPr>
          <p:nvPr/>
        </p:nvCxnSpPr>
        <p:spPr>
          <a:xfrm flipV="1">
            <a:off x="1928694" y="4336484"/>
            <a:ext cx="2834640" cy="155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42B1625-A3C8-B548-9876-5AB22354F0CC}"/>
              </a:ext>
            </a:extLst>
          </p:cNvPr>
          <p:cNvCxnSpPr/>
          <p:nvPr/>
        </p:nvCxnSpPr>
        <p:spPr>
          <a:xfrm flipV="1">
            <a:off x="1911121" y="4622942"/>
            <a:ext cx="2834640" cy="155"/>
          </a:xfrm>
          <a:prstGeom prst="line">
            <a:avLst/>
          </a:prstGeom>
          <a:ln w="22225">
            <a:solidFill>
              <a:srgbClr val="69963A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B0FD0BBD-05C5-5C4A-9796-1AF86F14F20A}"/>
              </a:ext>
            </a:extLst>
          </p:cNvPr>
          <p:cNvSpPr/>
          <p:nvPr/>
        </p:nvSpPr>
        <p:spPr>
          <a:xfrm>
            <a:off x="739843" y="4193609"/>
            <a:ext cx="6336792" cy="285749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rgbClr val="0063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Heplisav-B</a:t>
            </a:r>
          </a:p>
        </p:txBody>
      </p:sp>
      <p:sp>
        <p:nvSpPr>
          <p:cNvPr id="27" name="Diamond 26">
            <a:extLst>
              <a:ext uri="{FF2B5EF4-FFF2-40B4-BE49-F238E27FC236}">
                <a16:creationId xmlns:a16="http://schemas.microsoft.com/office/drawing/2014/main" id="{A355EA44-A615-454E-BFA8-C20D2944F740}"/>
              </a:ext>
            </a:extLst>
          </p:cNvPr>
          <p:cNvSpPr>
            <a:spLocks/>
          </p:cNvSpPr>
          <p:nvPr/>
        </p:nvSpPr>
        <p:spPr>
          <a:xfrm>
            <a:off x="2251054" y="4206338"/>
            <a:ext cx="236166" cy="260602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CA47CCE-1521-6E46-AE4B-B45255BB427D}"/>
              </a:ext>
            </a:extLst>
          </p:cNvPr>
          <p:cNvSpPr/>
          <p:nvPr/>
        </p:nvSpPr>
        <p:spPr>
          <a:xfrm>
            <a:off x="739843" y="4481231"/>
            <a:ext cx="6336792" cy="285749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rgbClr val="6996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Engerix-B</a:t>
            </a:r>
          </a:p>
        </p:txBody>
      </p:sp>
      <p:sp>
        <p:nvSpPr>
          <p:cNvPr id="29" name="Diamond 28">
            <a:extLst>
              <a:ext uri="{FF2B5EF4-FFF2-40B4-BE49-F238E27FC236}">
                <a16:creationId xmlns:a16="http://schemas.microsoft.com/office/drawing/2014/main" id="{4E8CB0E7-E7CA-3547-8766-BA1D5BD41FD3}"/>
              </a:ext>
            </a:extLst>
          </p:cNvPr>
          <p:cNvSpPr>
            <a:spLocks/>
          </p:cNvSpPr>
          <p:nvPr/>
        </p:nvSpPr>
        <p:spPr>
          <a:xfrm>
            <a:off x="2251054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0" name="Diamond 29">
            <a:extLst>
              <a:ext uri="{FF2B5EF4-FFF2-40B4-BE49-F238E27FC236}">
                <a16:creationId xmlns:a16="http://schemas.microsoft.com/office/drawing/2014/main" id="{B4E7640B-5505-984F-A1A2-7CD5812CF437}"/>
              </a:ext>
            </a:extLst>
          </p:cNvPr>
          <p:cNvSpPr>
            <a:spLocks/>
          </p:cNvSpPr>
          <p:nvPr/>
        </p:nvSpPr>
        <p:spPr>
          <a:xfrm>
            <a:off x="1780447" y="4206338"/>
            <a:ext cx="236166" cy="260602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" name="Diamond 30">
            <a:extLst>
              <a:ext uri="{FF2B5EF4-FFF2-40B4-BE49-F238E27FC236}">
                <a16:creationId xmlns:a16="http://schemas.microsoft.com/office/drawing/2014/main" id="{9CF384BC-A707-C841-B4B6-E81900786C98}"/>
              </a:ext>
            </a:extLst>
          </p:cNvPr>
          <p:cNvSpPr>
            <a:spLocks/>
          </p:cNvSpPr>
          <p:nvPr/>
        </p:nvSpPr>
        <p:spPr>
          <a:xfrm>
            <a:off x="1780447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2" name="Diamond 31">
            <a:extLst>
              <a:ext uri="{FF2B5EF4-FFF2-40B4-BE49-F238E27FC236}">
                <a16:creationId xmlns:a16="http://schemas.microsoft.com/office/drawing/2014/main" id="{EC995AD9-D961-0A40-A7D0-D27CE655DDAD}"/>
              </a:ext>
            </a:extLst>
          </p:cNvPr>
          <p:cNvSpPr>
            <a:spLocks/>
          </p:cNvSpPr>
          <p:nvPr/>
        </p:nvSpPr>
        <p:spPr>
          <a:xfrm>
            <a:off x="4598376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3" name="Diamond 32">
            <a:extLst>
              <a:ext uri="{FF2B5EF4-FFF2-40B4-BE49-F238E27FC236}">
                <a16:creationId xmlns:a16="http://schemas.microsoft.com/office/drawing/2014/main" id="{403624FD-2A3A-B646-A444-0104392DAAB4}"/>
              </a:ext>
            </a:extLst>
          </p:cNvPr>
          <p:cNvSpPr>
            <a:spLocks/>
          </p:cNvSpPr>
          <p:nvPr/>
        </p:nvSpPr>
        <p:spPr>
          <a:xfrm>
            <a:off x="2729287" y="4494584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4" name="Diamond 33">
            <a:extLst>
              <a:ext uri="{FF2B5EF4-FFF2-40B4-BE49-F238E27FC236}">
                <a16:creationId xmlns:a16="http://schemas.microsoft.com/office/drawing/2014/main" id="{1651367E-5989-DA46-B55D-11CD261EEB8A}"/>
              </a:ext>
            </a:extLst>
          </p:cNvPr>
          <p:cNvSpPr>
            <a:spLocks/>
          </p:cNvSpPr>
          <p:nvPr/>
        </p:nvSpPr>
        <p:spPr>
          <a:xfrm>
            <a:off x="4607500" y="4206338"/>
            <a:ext cx="236166" cy="260602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54F72B7-D41D-5E4B-9C35-6A3063093476}"/>
              </a:ext>
            </a:extLst>
          </p:cNvPr>
          <p:cNvGrpSpPr/>
          <p:nvPr/>
        </p:nvGrpSpPr>
        <p:grpSpPr>
          <a:xfrm>
            <a:off x="1906250" y="982026"/>
            <a:ext cx="1595273" cy="259040"/>
            <a:chOff x="6674068" y="1295408"/>
            <a:chExt cx="2127031" cy="34538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983F020-4670-B744-994C-ECAC4BB2A704}"/>
                </a:ext>
              </a:extLst>
            </p:cNvPr>
            <p:cNvSpPr/>
            <p:nvPr/>
          </p:nvSpPr>
          <p:spPr>
            <a:xfrm>
              <a:off x="6765595" y="1295408"/>
              <a:ext cx="2035504" cy="345386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Primary Endpoint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6C02E5A-6007-2149-BBC8-7F453AC5E3A7}"/>
                </a:ext>
              </a:extLst>
            </p:cNvPr>
            <p:cNvSpPr/>
            <p:nvPr/>
          </p:nvSpPr>
          <p:spPr>
            <a:xfrm>
              <a:off x="6674068" y="1420202"/>
              <a:ext cx="121920" cy="12192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5194730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 pitchFamily="-110" charset="0"/>
                <a:ea typeface="ＭＳ Ｐゴシック" pitchFamily="-110" charset="-128"/>
              </a:rPr>
              <a:t>Heplisav</a:t>
            </a:r>
            <a:r>
              <a:rPr lang="en-US" dirty="0">
                <a:latin typeface="Arial" pitchFamily="-110" charset="0"/>
                <a:ea typeface="ＭＳ Ｐゴシック" pitchFamily="-110" charset="-128"/>
              </a:rPr>
              <a:t>-B versus Engerix-B in Adults with CKD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HBV-17 DM Subgroup Analysis: Conclusions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Source: Janssen JM, et al. Vaccine. 2015;3:833-7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146458"/>
              </p:ext>
            </p:extLst>
          </p:nvPr>
        </p:nvGraphicFramePr>
        <p:xfrm>
          <a:off x="0" y="1996589"/>
          <a:ext cx="9144000" cy="150647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06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HBsAg-1018 induced significantly higher seroprotection than HBsAg-Eng in CKD patients with diabetes.”</a:t>
                      </a:r>
                      <a:endParaRPr lang="en-US" sz="2000" b="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0" marR="342900" marT="137160" marB="13716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63483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ED2B9-1FB0-184E-8DF2-B2501C681D1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4113" y="780653"/>
            <a:ext cx="6523217" cy="3566160"/>
          </a:xfrm>
          <a:prstGeom prst="rect">
            <a:avLst/>
          </a:prstGeom>
          <a:solidFill>
            <a:schemeClr val="tx1">
              <a:alpha val="50000"/>
            </a:schemeClr>
          </a:solidFill>
          <a:ln w="12700"/>
          <a:effectLst>
            <a:outerShdw blurRad="50800" dist="230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7160" tIns="137160" rIns="137160" bIns="137160" rtlCol="0" anchor="ctr"/>
          <a:lstStyle/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800" dirty="0"/>
              <a:t>This slide deck is from the University of Washington’s </a:t>
            </a:r>
            <a:r>
              <a:rPr lang="en-US" sz="1800" i="1" dirty="0"/>
              <a:t>Hepatitis B Online </a:t>
            </a:r>
            <a:r>
              <a:rPr lang="en-US" sz="1800" dirty="0"/>
              <a:t>and </a:t>
            </a:r>
            <a:r>
              <a:rPr lang="en-US" sz="1800" i="1" dirty="0"/>
              <a:t>Hepatitis C Online </a:t>
            </a:r>
            <a:r>
              <a:rPr lang="en-US" sz="1800" dirty="0"/>
              <a:t>projects. </a:t>
            </a:r>
            <a:br>
              <a:rPr lang="en-US" sz="1800" dirty="0"/>
            </a:br>
            <a:endParaRPr lang="en-US" sz="1500" dirty="0"/>
          </a:p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B Online</a:t>
            </a:r>
            <a:b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1500" dirty="0">
                <a:solidFill>
                  <a:srgbClr val="27A8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www.hepatitisB.uw.edu</a:t>
            </a:r>
            <a:endParaRPr lang="en-US" sz="1500" dirty="0">
              <a:solidFill>
                <a:srgbClr val="27A8FF"/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endParaRPr lang="en-US" sz="15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C Online</a:t>
            </a:r>
            <a:b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1500" dirty="0">
                <a:solidFill>
                  <a:srgbClr val="27A8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www.hepatitisC.uw.edu</a:t>
            </a:r>
            <a:endParaRPr lang="en-US" sz="1500" dirty="0">
              <a:solidFill>
                <a:srgbClr val="27A8FF"/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endParaRPr lang="en-US" sz="15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350" dirty="0">
                <a:solidFill>
                  <a:schemeClr val="bg1"/>
                </a:solidFill>
              </a:rPr>
              <a:t>This project is funded by the Centers for Disease Control and Prevention (CDC) Cooperative Agreement (CDC-RFA- PS21-2105)</a:t>
            </a:r>
          </a:p>
        </p:txBody>
      </p:sp>
    </p:spTree>
    <p:extLst>
      <p:ext uri="{BB962C8B-B14F-4D97-AF65-F5344CB8AC3E}">
        <p14:creationId xmlns:p14="http://schemas.microsoft.com/office/powerpoint/2010/main" val="13875456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38791</TotalTime>
  <Words>486</Words>
  <Application>Microsoft Macintosh PowerPoint</Application>
  <PresentationFormat>On-screen Show (16:9)</PresentationFormat>
  <Paragraphs>87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Geneva</vt:lpstr>
      <vt:lpstr>Lucida Grande</vt:lpstr>
      <vt:lpstr>Times New Roman</vt:lpstr>
      <vt:lpstr>AETC_Master_Template_061510</vt:lpstr>
      <vt:lpstr>Heplisav-B versus Engerix-B in Adults with Chronic Kidney Disease (CKD) HBV-17: Diabetes Mellitus Subgroup Analysis</vt:lpstr>
      <vt:lpstr>Heplisav-B versus Engerix-B in Adults with CKD HBV-17 DM Subgroup Analysis: Design</vt:lpstr>
      <vt:lpstr>Heplisav-B versus Engerix-B in Adults with CKD HBV-17 DM Subgroup Analysis: Design</vt:lpstr>
      <vt:lpstr>Heplisav-B versus Engerix-B in Adults with CKD HBV-17 DM Subgroup Analysis: Results</vt:lpstr>
      <vt:lpstr>Heplisav-B versus Engerix-B in Adults with CKD HBV-17 DM Subgroup Analysis: Results</vt:lpstr>
      <vt:lpstr>Heplisav-B versus Engerix-B in Adults with CKD HBV-17 DM Subgroup Analysis: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1386</cp:revision>
  <cp:lastPrinted>2019-10-21T18:40:24Z</cp:lastPrinted>
  <dcterms:created xsi:type="dcterms:W3CDTF">2010-11-28T05:36:22Z</dcterms:created>
  <dcterms:modified xsi:type="dcterms:W3CDTF">2022-02-16T15:05:07Z</dcterms:modified>
</cp:coreProperties>
</file>