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notesSlides/notesSlide24.xml" ContentType="application/vnd.openxmlformats-officedocument.presentationml.notesSl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282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3" r:id="rId11"/>
    <p:sldId id="294" r:id="rId12"/>
    <p:sldId id="295" r:id="rId13"/>
    <p:sldId id="296" r:id="rId14"/>
    <p:sldId id="297" r:id="rId15"/>
    <p:sldId id="299" r:id="rId16"/>
    <p:sldId id="300" r:id="rId17"/>
    <p:sldId id="1066" r:id="rId18"/>
    <p:sldId id="302" r:id="rId19"/>
    <p:sldId id="303" r:id="rId20"/>
    <p:sldId id="304" r:id="rId21"/>
    <p:sldId id="306" r:id="rId22"/>
    <p:sldId id="307" r:id="rId23"/>
    <p:sldId id="308" r:id="rId24"/>
    <p:sldId id="334" r:id="rId25"/>
    <p:sldId id="310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35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28" r:id="rId44"/>
    <p:sldId id="329" r:id="rId45"/>
    <p:sldId id="330" r:id="rId46"/>
    <p:sldId id="331" r:id="rId47"/>
    <p:sldId id="332" r:id="rId48"/>
    <p:sldId id="333" r:id="rId49"/>
    <p:sldId id="1065" r:id="rId50"/>
  </p:sldIdLst>
  <p:sldSz cx="9144000" cy="5143500" type="screen16x9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B3B"/>
    <a:srgbClr val="00597C"/>
    <a:srgbClr val="023147"/>
    <a:srgbClr val="82C8FA"/>
    <a:srgbClr val="65BEF9"/>
    <a:srgbClr val="81C3F9"/>
    <a:srgbClr val="00ADFA"/>
    <a:srgbClr val="0097DB"/>
    <a:srgbClr val="006693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6" autoAdjust="0"/>
    <p:restoredTop sz="96330" autoAdjust="0"/>
  </p:normalViewPr>
  <p:slideViewPr>
    <p:cSldViewPr snapToGrid="0" showGuides="1">
      <p:cViewPr varScale="1">
        <p:scale>
          <a:sx n="160" d="100"/>
          <a:sy n="160" d="100"/>
        </p:scale>
        <p:origin x="168" y="2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952"/>
    </p:cViewPr>
  </p:sorterViewPr>
  <p:notesViewPr>
    <p:cSldViewPr snapToGrid="0"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1475799897401"/>
          <c:w val="0.84253418990664397"/>
          <c:h val="0.7318980235285980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ln w="19050">
              <a:solidFill>
                <a:srgbClr val="0070C0"/>
              </a:solidFill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9BF-5D4C-B1CB-9FF6B48BF8A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E-3445-8EB3-CE5E98D35773}"/>
                </c:ext>
              </c:extLst>
            </c:dLbl>
            <c:dLbl>
              <c:idx val="1"/>
              <c:layout>
                <c:manualLayout>
                  <c:x val="-8.5440887413537545E-2"/>
                  <c:y val="-7.676710044648621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E-3445-8EB3-CE5E98D35773}"/>
                </c:ext>
              </c:extLst>
            </c:dLbl>
            <c:dLbl>
              <c:idx val="2"/>
              <c:layout>
                <c:manualLayout>
                  <c:x val="-7.5430875825569788E-2"/>
                  <c:y val="-2.0787554458160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E-3445-8EB3-CE5E98D35773}"/>
                </c:ext>
              </c:extLst>
            </c:dLbl>
            <c:dLbl>
              <c:idx val="3"/>
              <c:layout>
                <c:manualLayout>
                  <c:x val="-3.1051058393288974E-2"/>
                  <c:y val="4.8006409554386106E-2"/>
                </c:manualLayout>
              </c:layout>
              <c:spPr>
                <a:noFill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BF-5D4C-B1CB-9FF6B48BF8AA}"/>
                </c:ext>
              </c:extLst>
            </c:dLbl>
            <c:dLbl>
              <c:idx val="7"/>
              <c:layout>
                <c:manualLayout>
                  <c:x val="-7.2813381762877778E-3"/>
                  <c:y val="2.80348836539071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E-3445-8EB3-CE5E98D35773}"/>
                </c:ext>
              </c:extLst>
            </c:dLbl>
            <c:spPr>
              <a:noFill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0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</c:numCache>
            </c:numRef>
          </c:cat>
          <c:val>
            <c:numRef>
              <c:f>Sheet1!$B$2:$B$10</c:f>
              <c:numCache>
                <c:formatCode>0.0</c:formatCode>
                <c:ptCount val="9"/>
                <c:pt idx="1">
                  <c:v>23.6</c:v>
                </c:pt>
                <c:pt idx="2">
                  <c:v>88.5</c:v>
                </c:pt>
                <c:pt idx="3">
                  <c:v>95.1</c:v>
                </c:pt>
                <c:pt idx="6">
                  <c:v>98.3</c:v>
                </c:pt>
                <c:pt idx="7">
                  <c:v>97.9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>
              <a:solidFill>
                <a:srgbClr val="69963A"/>
              </a:solidFill>
            </a:ln>
            <a:effectLst/>
          </c:spPr>
          <c:marker>
            <c:symbol val="circle"/>
            <c:size val="6"/>
            <c:spPr>
              <a:solidFill>
                <a:srgbClr val="718E25">
                  <a:lumMod val="40000"/>
                  <a:lumOff val="60000"/>
                </a:srgbClr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gradFill flip="none" rotWithShape="1">
                  <a:gsLst>
                    <a:gs pos="0">
                      <a:srgbClr val="326496"/>
                    </a:gs>
                    <a:gs pos="87000">
                      <a:srgbClr val="718E25"/>
                    </a:gs>
                  </a:gsLst>
                  <a:lin ang="0" scaled="1"/>
                  <a:tileRect/>
                </a:gra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2D8-AD4C-AA27-7067E7986AD9}"/>
              </c:ext>
            </c:extLst>
          </c:dPt>
          <c:dPt>
            <c:idx val="7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9AE-3445-8EB3-CE5E98D35773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8-AD4C-AA27-7067E7986AD9}"/>
                </c:ext>
              </c:extLst>
            </c:dLbl>
            <c:dLbl>
              <c:idx val="1"/>
              <c:layout>
                <c:manualLayout>
                  <c:x val="-7.0028307051666988E-2"/>
                  <c:y val="-1.058913800248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D8-AD4C-AA27-7067E7986AD9}"/>
                </c:ext>
              </c:extLst>
            </c:dLbl>
            <c:dLbl>
              <c:idx val="2"/>
              <c:layout>
                <c:manualLayout>
                  <c:x val="-3.4534542700466513E-2"/>
                  <c:y val="-4.2102702733859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AE-3445-8EB3-CE5E98D35773}"/>
                </c:ext>
              </c:extLst>
            </c:dLbl>
            <c:dLbl>
              <c:idx val="3"/>
              <c:layout>
                <c:manualLayout>
                  <c:x val="-3.00300371308404E-2"/>
                  <c:y val="-4.7121291594376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AE-3445-8EB3-CE5E98D35773}"/>
                </c:ext>
              </c:extLst>
            </c:dLbl>
            <c:dLbl>
              <c:idx val="6"/>
              <c:layout>
                <c:manualLayout>
                  <c:x val="-2.8528535274298487E-2"/>
                  <c:y val="5.088702007596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AE-3445-8EB3-CE5E98D35773}"/>
                </c:ext>
              </c:extLst>
            </c:dLbl>
            <c:dLbl>
              <c:idx val="7"/>
              <c:layout>
                <c:manualLayout>
                  <c:x val="-1.0510512995794251E-2"/>
                  <c:y val="3.2767578721662742E-2"/>
                </c:manualLayout>
              </c:layout>
              <c:spPr>
                <a:noFill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9AE-3445-8EB3-CE5E98D35773}"/>
                </c:ext>
              </c:extLst>
            </c:dLbl>
            <c:spPr>
              <a:noFill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Sheet1!$A$2:$A$10</c:f>
              <c:numCache>
                <c:formatCode>0</c:formatCode>
                <c:ptCount val="9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</c:numCache>
            </c:numRef>
          </c:cat>
          <c:val>
            <c:numRef>
              <c:f>Sheet1!$C$2:$C$10</c:f>
              <c:numCache>
                <c:formatCode>0.0</c:formatCode>
                <c:ptCount val="9"/>
                <c:pt idx="1">
                  <c:v>3.95</c:v>
                </c:pt>
                <c:pt idx="2">
                  <c:v>26.4</c:v>
                </c:pt>
                <c:pt idx="3">
                  <c:v>22.9</c:v>
                </c:pt>
                <c:pt idx="6">
                  <c:v>32.4</c:v>
                </c:pt>
                <c:pt idx="7">
                  <c:v>81.099999999999994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27701304"/>
        <c:axId val="-2027695672"/>
      </c:lineChart>
      <c:catAx>
        <c:axId val="-2027701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0764823535515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-202769567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2769567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Anti-HBs ≥10 mIU/mL (%)</a:t>
                </a:r>
              </a:p>
            </c:rich>
          </c:tx>
          <c:layout>
            <c:manualLayout>
              <c:xMode val="edge"/>
              <c:yMode val="edge"/>
              <c:x val="7.6635708929963572E-3"/>
              <c:y val="0.2061536333296828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crossAx val="-2027701304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5544168307086614"/>
          <c:y val="2.0496742040162854E-2"/>
          <c:w val="0.31517087707786529"/>
          <c:h val="8.7547365569395505E-2"/>
        </c:manualLayout>
      </c:layout>
      <c:overlay val="0"/>
      <c:spPr>
        <a:noFill/>
      </c:sp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85407694587"/>
          <c:y val="0.106298982364047"/>
          <c:w val="0.877832195299319"/>
          <c:h val="0.81168429069568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3F81B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ACE-F947-ACBE-BE660B388A0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ACE-F947-ACBE-BE660B388A0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CE-F947-ACBE-BE660B388A0E}"/>
              </c:ext>
            </c:extLst>
          </c:dPt>
          <c:dLbls>
            <c:numFmt formatCode="#,##0.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Per-Protocol</c:v>
                </c:pt>
                <c:pt idx="1">
                  <c:v>Modified Intent-to-Treat 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85.8</c:v>
                </c:pt>
                <c:pt idx="1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CE-F947-ACBE-BE660B388A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85A96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930-7248-B4AA-B94D0A8C9952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930-7248-B4AA-B94D0A8C9952}"/>
              </c:ext>
            </c:extLst>
          </c:dPt>
          <c:dLbls>
            <c:numFmt formatCode="#,##0.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Per-Protocol</c:v>
                </c:pt>
                <c:pt idx="1">
                  <c:v>Modified Intent-to-Treat 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58.5</c:v>
                </c:pt>
                <c:pt idx="1">
                  <c:v>57.7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CE-F947-ACBE-BE660B388A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5376504"/>
        <c:axId val="-2075492488"/>
      </c:barChart>
      <c:catAx>
        <c:axId val="-207537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crossAx val="-20754924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5492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300"/>
                </a:pPr>
                <a:r>
                  <a:rPr lang="en-US" sz="1300" dirty="0"/>
                  <a:t>Seroprotective Response Rate (%)</a:t>
                </a:r>
              </a:p>
            </c:rich>
          </c:tx>
          <c:layout>
            <c:manualLayout>
              <c:xMode val="edge"/>
              <c:yMode val="edge"/>
              <c:x val="7.2274945224151167E-4"/>
              <c:y val="9.9626541298663995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  <a:effectLst/>
        </c:spPr>
        <c:crossAx val="-2075376504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r"/>
      <c:layout>
        <c:manualLayout>
          <c:xMode val="edge"/>
          <c:yMode val="edge"/>
          <c:x val="0.51642106044885905"/>
          <c:y val="0"/>
          <c:w val="0.48176658049934001"/>
          <c:h val="9.4292719988948698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89384274213501"/>
          <c:y val="7.9753355213986299E-2"/>
          <c:w val="0.80293353299763504"/>
          <c:h val="0.7922471163949079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85A96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Non-smoker </c:v>
                </c:pt>
                <c:pt idx="1">
                  <c:v>Smoker</c:v>
                </c:pt>
                <c:pt idx="2">
                  <c:v>Non-obese</c:v>
                </c:pt>
                <c:pt idx="3">
                  <c:v>Obese</c:v>
                </c:pt>
                <c:pt idx="4">
                  <c:v>Female</c:v>
                </c:pt>
                <c:pt idx="5">
                  <c:v>Male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60.2</c:v>
                </c:pt>
                <c:pt idx="1">
                  <c:v>47.1</c:v>
                </c:pt>
                <c:pt idx="2">
                  <c:v>71.8</c:v>
                </c:pt>
                <c:pt idx="3">
                  <c:v>52.7</c:v>
                </c:pt>
                <c:pt idx="4">
                  <c:v>59.6</c:v>
                </c:pt>
                <c:pt idx="5">
                  <c:v>57.5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3F81BF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Non-smoker </c:v>
                </c:pt>
                <c:pt idx="1">
                  <c:v>Smoker</c:v>
                </c:pt>
                <c:pt idx="2">
                  <c:v>Non-obese</c:v>
                </c:pt>
                <c:pt idx="3">
                  <c:v>Obese</c:v>
                </c:pt>
                <c:pt idx="4">
                  <c:v>Female</c:v>
                </c:pt>
                <c:pt idx="5">
                  <c:v>Male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86.7</c:v>
                </c:pt>
                <c:pt idx="1">
                  <c:v>81.599999999999994</c:v>
                </c:pt>
                <c:pt idx="2">
                  <c:v>92.7</c:v>
                </c:pt>
                <c:pt idx="3">
                  <c:v>82.8</c:v>
                </c:pt>
                <c:pt idx="4">
                  <c:v>89</c:v>
                </c:pt>
                <c:pt idx="5">
                  <c:v>83.9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072141768"/>
        <c:axId val="-2072118152"/>
      </c:barChart>
      <c:catAx>
        <c:axId val="-2072141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-20721181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1815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Seroprotection Rates (%)</a:t>
                </a:r>
              </a:p>
            </c:rich>
          </c:tx>
          <c:layout>
            <c:manualLayout>
              <c:xMode val="edge"/>
              <c:yMode val="edge"/>
              <c:x val="0.42040969251484678"/>
              <c:y val="0.9449347808796627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crossAx val="-2072141768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0443768335024595"/>
          <c:y val="1.404338662212678E-2"/>
          <c:w val="0.36439728230496399"/>
          <c:h val="5.446750974310028E-2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2687687687688"/>
          <c:y val="9.5478481856434594E-2"/>
          <c:w val="0.87554349625215699"/>
          <c:h val="0.7454045327667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3F81B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51-F646-8E32-587354116C9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51-F646-8E32-587354116C9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F51-F646-8E32-587354116C90}"/>
              </c:ext>
            </c:extLst>
          </c:dPt>
          <c:dLbls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60-70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99.7</c:v>
                </c:pt>
                <c:pt idx="1">
                  <c:v>99.6</c:v>
                </c:pt>
                <c:pt idx="2">
                  <c:v>97.2</c:v>
                </c:pt>
                <c:pt idx="3">
                  <c:v>95.3</c:v>
                </c:pt>
                <c:pt idx="4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1-F646-8E32-587354116C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85A96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" sourceLinked="0"/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18-29</c:v>
                </c:pt>
                <c:pt idx="1">
                  <c:v>30-39</c:v>
                </c:pt>
                <c:pt idx="2">
                  <c:v>40-49</c:v>
                </c:pt>
                <c:pt idx="3">
                  <c:v>50-59</c:v>
                </c:pt>
                <c:pt idx="4">
                  <c:v>60-70</c:v>
                </c:pt>
              </c:strCache>
            </c:strRef>
          </c:cat>
          <c:val>
            <c:numRef>
              <c:f>Sheet1!$C$2:$C$6</c:f>
              <c:numCache>
                <c:formatCode>0.0</c:formatCode>
                <c:ptCount val="5"/>
                <c:pt idx="0">
                  <c:v>92.9</c:v>
                </c:pt>
                <c:pt idx="1">
                  <c:v>86.7</c:v>
                </c:pt>
                <c:pt idx="2">
                  <c:v>74.3</c:v>
                </c:pt>
                <c:pt idx="3">
                  <c:v>72.5</c:v>
                </c:pt>
                <c:pt idx="4" formatCode="General">
                  <c:v>67.7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51-F646-8E32-587354116C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0"/>
        <c:axId val="-2078388392"/>
        <c:axId val="-2078349720"/>
      </c:barChart>
      <c:catAx>
        <c:axId val="-2078388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(Years)</a:t>
                </a:r>
              </a:p>
            </c:rich>
          </c:tx>
          <c:layout>
            <c:manualLayout>
              <c:xMode val="edge"/>
              <c:yMode val="edge"/>
              <c:x val="0.471501501501501"/>
              <c:y val="0.919805024371953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crossAx val="-2078349720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83497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 24/28 Seroprotective Rates (%)</a:t>
                </a:r>
              </a:p>
            </c:rich>
          </c:tx>
          <c:layout>
            <c:manualLayout>
              <c:xMode val="edge"/>
              <c:yMode val="edge"/>
              <c:x val="3.6810432479723802E-3"/>
              <c:y val="6.57688622255551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  <a:effectLst/>
        </c:spPr>
        <c:crossAx val="-2078388392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0058166557305337"/>
          <c:y val="1.7149939590884501E-2"/>
          <c:w val="0.38557113954505684"/>
          <c:h val="6.22078490188726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0.12197069116360454"/>
          <c:w val="0.86267825896762895"/>
          <c:h val="0.752631073554830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3F81BF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17B-4D44-85BD-9309A6DD0586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17B-4D44-85BD-9309A6DD05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17B-4D44-85BD-9309A6DD0586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BMI ≥30 kg/m²</c:v>
                </c:pt>
                <c:pt idx="1">
                  <c:v>Smokers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>
                  <c:v>95</c:v>
                </c:pt>
                <c:pt idx="1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7B-4D44-85BD-9309A6DD058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76A94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85A964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7A9B-964E-AA85-22C9B39BAB13}"/>
              </c:ext>
            </c:extLst>
          </c:dPt>
          <c:dPt>
            <c:idx val="1"/>
            <c:invertIfNegative val="0"/>
            <c:bubble3D val="0"/>
            <c:spPr>
              <a:solidFill>
                <a:srgbClr val="85A964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A9B-964E-AA85-22C9B39BAB13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  <a:ln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BMI ≥30 kg/m²</c:v>
                </c:pt>
                <c:pt idx="1">
                  <c:v>Smokers</c:v>
                </c:pt>
              </c:strCache>
            </c:strRef>
          </c:cat>
          <c:val>
            <c:numRef>
              <c:f>Sheet1!$C$2:$C$3</c:f>
              <c:numCache>
                <c:formatCode>0.0</c:formatCode>
                <c:ptCount val="2"/>
                <c:pt idx="0">
                  <c:v>68.3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7B-4D44-85BD-9309A6DD05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79021992"/>
        <c:axId val="-2079274920"/>
      </c:barChart>
      <c:catAx>
        <c:axId val="-2079021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9274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9274920"/>
        <c:scaling>
          <c:orientation val="minMax"/>
          <c:max val="1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Seroprotective Response Rate (%)</a:t>
                </a:r>
              </a:p>
            </c:rich>
          </c:tx>
          <c:layout>
            <c:manualLayout>
              <c:xMode val="edge"/>
              <c:yMode val="edge"/>
              <c:x val="5.56685622630504E-3"/>
              <c:y val="8.1144925578711793E-2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  <a:effectLst/>
        </c:spPr>
        <c:crossAx val="-2079021992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4973478771010697"/>
          <c:y val="0"/>
          <c:w val="0.45728661864221781"/>
          <c:h val="0.1074707125024006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9.214283885318994E-2"/>
          <c:w val="0.84253418990664397"/>
          <c:h val="0.7545132697001473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ln w="19050">
              <a:solidFill>
                <a:srgbClr val="0070C0"/>
              </a:solidFill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3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BC03-114B-BC5C-80921E4AD789}"/>
              </c:ext>
            </c:extLst>
          </c:dPt>
          <c:dLbls>
            <c:dLbl>
              <c:idx val="1"/>
              <c:layout>
                <c:manualLayout>
                  <c:x val="-6.1355056980056978E-2"/>
                  <c:y val="-2.76631006300432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E0-7D4E-9077-70142FCAA4A2}"/>
                </c:ext>
              </c:extLst>
            </c:dLbl>
            <c:dLbl>
              <c:idx val="2"/>
              <c:layout>
                <c:manualLayout>
                  <c:x val="-6.9407218889886478E-3"/>
                  <c:y val="3.6733202298678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292-874F-AF77-CD82C5EC26AD}"/>
                </c:ext>
              </c:extLst>
            </c:dLbl>
            <c:dLbl>
              <c:idx val="3"/>
              <c:layout>
                <c:manualLayout>
                  <c:x val="-2.3543549110578873E-2"/>
                  <c:y val="4.5078303773682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03-114B-BC5C-80921E4AD789}"/>
                </c:ext>
              </c:extLst>
            </c:dLbl>
            <c:dLbl>
              <c:idx val="11"/>
              <c:layout>
                <c:manualLayout>
                  <c:x val="-3.1051058393289081E-2"/>
                  <c:y val="4.507830377368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E0-7D4E-9077-70142FCAA4A2}"/>
                </c:ext>
              </c:extLst>
            </c:dLbl>
            <c:dLbl>
              <c:idx val="13"/>
              <c:layout>
                <c:manualLayout>
                  <c:x val="-3.4310736163896849E-2"/>
                  <c:y val="3.6733202298678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292-874F-AF77-CD82C5EC2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Sheet1!$A$2:$A$15</c:f>
              <c:numCache>
                <c:formatCode>0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Sheet1!$B$2:$B$15</c:f>
              <c:numCache>
                <c:formatCode>0.0</c:formatCode>
                <c:ptCount val="14"/>
                <c:pt idx="1">
                  <c:v>19.600000000000001</c:v>
                </c:pt>
                <c:pt idx="2">
                  <c:v>76.599999999999994</c:v>
                </c:pt>
                <c:pt idx="3">
                  <c:v>90</c:v>
                </c:pt>
                <c:pt idx="6">
                  <c:v>95.1</c:v>
                </c:pt>
                <c:pt idx="7">
                  <c:v>94.8</c:v>
                </c:pt>
                <c:pt idx="8">
                  <c:v>94.8</c:v>
                </c:pt>
                <c:pt idx="9">
                  <c:v>94.3</c:v>
                </c:pt>
                <c:pt idx="11">
                  <c:v>93.4</c:v>
                </c:pt>
                <c:pt idx="13">
                  <c:v>91.9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>
              <a:solidFill>
                <a:srgbClr val="69963A"/>
              </a:solidFill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A7C-864C-9313-774C0856EA71}"/>
              </c:ext>
            </c:extLst>
          </c:dPt>
          <c:dPt>
            <c:idx val="8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BC03-114B-BC5C-80921E4AD789}"/>
              </c:ext>
            </c:extLst>
          </c:dPt>
          <c:dLbls>
            <c:dLbl>
              <c:idx val="1"/>
              <c:layout>
                <c:manualLayout>
                  <c:x val="2.1323690554459467E-3"/>
                  <c:y val="1.3785489785304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E0-7D4E-9077-70142FCAA4A2}"/>
                </c:ext>
              </c:extLst>
            </c:dLbl>
            <c:dLbl>
              <c:idx val="2"/>
              <c:layout>
                <c:manualLayout>
                  <c:x val="-2.7961747880576954E-2"/>
                  <c:y val="4.8445625421491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E0-7D4E-9077-70142FCAA4A2}"/>
                </c:ext>
              </c:extLst>
            </c:dLbl>
            <c:dLbl>
              <c:idx val="7"/>
              <c:layout>
                <c:manualLayout>
                  <c:x val="-2.4458320439860404E-2"/>
                  <c:y val="5.2349616779323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E0-7D4E-9077-70142FCAA4A2}"/>
                </c:ext>
              </c:extLst>
            </c:dLbl>
            <c:dLbl>
              <c:idx val="8"/>
              <c:layout>
                <c:manualLayout>
                  <c:x val="-3.939940561024112E-2"/>
                  <c:y val="5.62294725166894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03-114B-BC5C-80921E4AD789}"/>
                </c:ext>
              </c:extLst>
            </c:dLbl>
            <c:dLbl>
              <c:idx val="9"/>
              <c:layout>
                <c:manualLayout>
                  <c:x val="-3.5469257163287027E-2"/>
                  <c:y val="4.25894138600849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E0-7D4E-9077-70142FCAA4A2}"/>
                </c:ext>
              </c:extLst>
            </c:dLbl>
            <c:dLbl>
              <c:idx val="11"/>
              <c:layout>
                <c:manualLayout>
                  <c:x val="-3.1051058393289081E-2"/>
                  <c:y val="3.62939864315728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E0-7D4E-9077-70142FCAA4A2}"/>
                </c:ext>
              </c:extLst>
            </c:dLbl>
            <c:dLbl>
              <c:idx val="13"/>
              <c:layout>
                <c:manualLayout>
                  <c:x val="-3.130773245081292E-2"/>
                  <c:y val="3.9661308079381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292-874F-AF77-CD82C5EC26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Sheet1!$A$2:$A$15</c:f>
              <c:numCache>
                <c:formatCode>0</c:formatCode>
                <c:ptCount val="14"/>
                <c:pt idx="0">
                  <c:v>0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16</c:v>
                </c:pt>
                <c:pt idx="5">
                  <c:v>20</c:v>
                </c:pt>
                <c:pt idx="6">
                  <c:v>24</c:v>
                </c:pt>
                <c:pt idx="7">
                  <c:v>28</c:v>
                </c:pt>
                <c:pt idx="8">
                  <c:v>32</c:v>
                </c:pt>
                <c:pt idx="9">
                  <c:v>36</c:v>
                </c:pt>
                <c:pt idx="10">
                  <c:v>40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</c:numCache>
            </c:numRef>
          </c:cat>
          <c:val>
            <c:numRef>
              <c:f>Sheet1!$C$2:$C$15</c:f>
              <c:numCache>
                <c:formatCode>0.0</c:formatCode>
                <c:ptCount val="14"/>
                <c:pt idx="1">
                  <c:v>4.5</c:v>
                </c:pt>
                <c:pt idx="2">
                  <c:v>20.3</c:v>
                </c:pt>
                <c:pt idx="3">
                  <c:v>17</c:v>
                </c:pt>
                <c:pt idx="6">
                  <c:v>21.4</c:v>
                </c:pt>
                <c:pt idx="7">
                  <c:v>72.8</c:v>
                </c:pt>
                <c:pt idx="8">
                  <c:v>70.5</c:v>
                </c:pt>
                <c:pt idx="9">
                  <c:v>65.599999999999994</c:v>
                </c:pt>
                <c:pt idx="11">
                  <c:v>59.8</c:v>
                </c:pt>
                <c:pt idx="13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99"/>
              <c:y val="0.9349960516683859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Anti-HBs ≥10 mIU/mL (%)</a:t>
                </a:r>
              </a:p>
            </c:rich>
          </c:tx>
          <c:layout>
            <c:manualLayout>
              <c:xMode val="edge"/>
              <c:yMode val="edge"/>
              <c:x val="7.0540214770984028E-4"/>
              <c:y val="0.1986124155054164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crossAx val="-2054491608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5491014683322371"/>
          <c:y val="0"/>
          <c:w val="0.41762888998465919"/>
          <c:h val="8.7547365569395505E-2"/>
        </c:manualLayout>
      </c:layout>
      <c:overlay val="0"/>
      <c:spPr>
        <a:noFill/>
      </c:sp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8.8405046947680296E-2"/>
          <c:w val="0.84253418990664397"/>
          <c:h val="0.723113706186488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ln w="19050">
              <a:solidFill>
                <a:srgbClr val="0070C0"/>
              </a:solidFill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14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331-0447-9682-14AAF111271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FE-8244-90B9-B37E58E26976}"/>
                </c:ext>
              </c:extLst>
            </c:dLbl>
            <c:dLbl>
              <c:idx val="2"/>
              <c:layout>
                <c:manualLayout>
                  <c:x val="-6.007394166984964E-2"/>
                  <c:y val="-3.1413581985123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1-0447-9682-14AAF111271B}"/>
                </c:ext>
              </c:extLst>
            </c:dLbl>
            <c:dLbl>
              <c:idx val="4"/>
              <c:layout>
                <c:manualLayout>
                  <c:x val="-5.5415424150989441E-2"/>
                  <c:y val="-6.01336138576729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58-4C5D-B4B7-5267867AB819}"/>
                </c:ext>
              </c:extLst>
            </c:dLbl>
            <c:dLbl>
              <c:idx val="14"/>
              <c:layout>
                <c:manualLayout>
                  <c:x val="-3.2552560249831101E-2"/>
                  <c:y val="-4.2149967433469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1-0447-9682-14AAF111271B}"/>
                </c:ext>
              </c:extLst>
            </c:dLbl>
            <c:dLbl>
              <c:idx val="26"/>
              <c:layout>
                <c:manualLayout>
                  <c:x val="-3.2722809279234405E-2"/>
                  <c:y val="-3.629375587206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31-0447-9682-14AAF1112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 formatCode="0">
                  <c:v>0</c:v>
                </c:pt>
                <c:pt idx="2" formatCode="0">
                  <c:v>4</c:v>
                </c:pt>
                <c:pt idx="4" formatCode="0">
                  <c:v>8</c:v>
                </c:pt>
                <c:pt idx="6" formatCode="0">
                  <c:v>12</c:v>
                </c:pt>
                <c:pt idx="8" formatCode="0">
                  <c:v>16</c:v>
                </c:pt>
                <c:pt idx="10" formatCode="0">
                  <c:v>20</c:v>
                </c:pt>
                <c:pt idx="12" formatCode="0">
                  <c:v>24</c:v>
                </c:pt>
                <c:pt idx="14" formatCode="0">
                  <c:v>28</c:v>
                </c:pt>
                <c:pt idx="16" formatCode="0">
                  <c:v>32</c:v>
                </c:pt>
                <c:pt idx="18" formatCode="0">
                  <c:v>36</c:v>
                </c:pt>
                <c:pt idx="20" formatCode="0">
                  <c:v>40</c:v>
                </c:pt>
                <c:pt idx="22" formatCode="0">
                  <c:v>44</c:v>
                </c:pt>
                <c:pt idx="24" formatCode="0">
                  <c:v>48</c:v>
                </c:pt>
                <c:pt idx="26" formatCode="0">
                  <c:v>52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2" formatCode="0.0">
                  <c:v>5.7</c:v>
                </c:pt>
                <c:pt idx="4" formatCode="0.0">
                  <c:v>48.1</c:v>
                </c:pt>
                <c:pt idx="6" formatCode="0.0">
                  <c:v>65.099999999999994</c:v>
                </c:pt>
                <c:pt idx="9" formatCode="0.0">
                  <c:v>73.7</c:v>
                </c:pt>
                <c:pt idx="12" formatCode="0.0">
                  <c:v>78.7</c:v>
                </c:pt>
                <c:pt idx="14" formatCode="0.0">
                  <c:v>89.9</c:v>
                </c:pt>
                <c:pt idx="18" formatCode="0.0">
                  <c:v>86.9</c:v>
                </c:pt>
                <c:pt idx="22" formatCode="0.0">
                  <c:v>83.9</c:v>
                </c:pt>
                <c:pt idx="26" formatCode="0.0">
                  <c:v>84.3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 </c:v>
                </c:pt>
              </c:strCache>
            </c:strRef>
          </c:tx>
          <c:spPr>
            <a:ln w="19050">
              <a:solidFill>
                <a:srgbClr val="5A8131"/>
              </a:solidFill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marker>
              <c:spPr>
                <a:solidFill>
                  <a:sysClr val="window" lastClr="FFFFFF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8A7C-864C-9313-774C0856EA71}"/>
              </c:ext>
            </c:extLst>
          </c:dPt>
          <c:dPt>
            <c:idx val="14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331-0447-9682-14AAF111271B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7C-864C-9313-774C0856EA71}"/>
                </c:ext>
              </c:extLst>
            </c:dLbl>
            <c:dLbl>
              <c:idx val="2"/>
              <c:layout>
                <c:manualLayout>
                  <c:x val="-5.1429394298880215E-4"/>
                  <c:y val="9.9410344052428164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31-0447-9682-14AAF111271B}"/>
                </c:ext>
              </c:extLst>
            </c:dLbl>
            <c:dLbl>
              <c:idx val="4"/>
              <c:layout>
                <c:manualLayout>
                  <c:x val="-2.0540545397494888E-2"/>
                  <c:y val="4.2150197992979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31-0447-9682-14AAF111271B}"/>
                </c:ext>
              </c:extLst>
            </c:dLbl>
            <c:dLbl>
              <c:idx val="6"/>
              <c:layout>
                <c:manualLayout>
                  <c:x val="-1.4534537971326807E-2"/>
                  <c:y val="4.21501979929794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31-0447-9682-14AAF111271B}"/>
                </c:ext>
              </c:extLst>
            </c:dLbl>
            <c:dLbl>
              <c:idx val="14"/>
              <c:layout>
                <c:manualLayout>
                  <c:x val="-2.3543549110578984E-2"/>
                  <c:y val="4.507830377368278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31-0447-9682-14AAF111271B}"/>
                </c:ext>
              </c:extLst>
            </c:dLbl>
            <c:dLbl>
              <c:idx val="26"/>
              <c:layout>
                <c:manualLayout>
                  <c:x val="-3.4224311135776203E-2"/>
                  <c:y val="3.629398643157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31-0447-9682-14AAF11127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 formatCode="0">
                  <c:v>0</c:v>
                </c:pt>
                <c:pt idx="2" formatCode="0">
                  <c:v>4</c:v>
                </c:pt>
                <c:pt idx="4" formatCode="0">
                  <c:v>8</c:v>
                </c:pt>
                <c:pt idx="6" formatCode="0">
                  <c:v>12</c:v>
                </c:pt>
                <c:pt idx="8" formatCode="0">
                  <c:v>16</c:v>
                </c:pt>
                <c:pt idx="10" formatCode="0">
                  <c:v>20</c:v>
                </c:pt>
                <c:pt idx="12" formatCode="0">
                  <c:v>24</c:v>
                </c:pt>
                <c:pt idx="14" formatCode="0">
                  <c:v>28</c:v>
                </c:pt>
                <c:pt idx="16" formatCode="0">
                  <c:v>32</c:v>
                </c:pt>
                <c:pt idx="18" formatCode="0">
                  <c:v>36</c:v>
                </c:pt>
                <c:pt idx="20" formatCode="0">
                  <c:v>40</c:v>
                </c:pt>
                <c:pt idx="22" formatCode="0">
                  <c:v>44</c:v>
                </c:pt>
                <c:pt idx="24" formatCode="0">
                  <c:v>48</c:v>
                </c:pt>
                <c:pt idx="26" formatCode="0">
                  <c:v>52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2" formatCode="0.0">
                  <c:v>6.2</c:v>
                </c:pt>
                <c:pt idx="4" formatCode="0.0">
                  <c:v>20.2</c:v>
                </c:pt>
                <c:pt idx="6" formatCode="0.0">
                  <c:v>50.8</c:v>
                </c:pt>
                <c:pt idx="9" formatCode="0.0">
                  <c:v>59.5</c:v>
                </c:pt>
                <c:pt idx="12" formatCode="0.0">
                  <c:v>62.2</c:v>
                </c:pt>
                <c:pt idx="14" formatCode="0.0">
                  <c:v>81.8</c:v>
                </c:pt>
                <c:pt idx="18" formatCode="0.0">
                  <c:v>80.3</c:v>
                </c:pt>
                <c:pt idx="22" formatCode="0.0">
                  <c:v>78.599999999999994</c:v>
                </c:pt>
                <c:pt idx="26">
                  <c:v>77.3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55"/>
              <c:y val="0.9027868880806497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Anti-HBs ≥10 mIU/mL (%)</a:t>
                </a:r>
              </a:p>
            </c:rich>
          </c:tx>
          <c:layout>
            <c:manualLayout>
              <c:xMode val="edge"/>
              <c:yMode val="edge"/>
              <c:x val="7.6635708929963598E-3"/>
              <c:y val="0.1388072003735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4491608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5928286307961506"/>
          <c:y val="0"/>
          <c:w val="0.41239309930008744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0.13386362273747809"/>
          <c:w val="0.84253418990664397"/>
          <c:h val="0.67765515320018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ln w="19050">
              <a:solidFill>
                <a:srgbClr val="0070C0"/>
              </a:solidFill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14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D5AD-9C41-96AA-A7F4EF68D9F2}"/>
              </c:ext>
            </c:extLst>
          </c:dPt>
          <c:dLbls>
            <c:dLbl>
              <c:idx val="2"/>
              <c:layout>
                <c:manualLayout>
                  <c:x val="-5.1064931240678672E-2"/>
                  <c:y val="-4.50780766785655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B8-0C49-A90C-796807AD6585}"/>
                </c:ext>
              </c:extLst>
            </c:dLbl>
            <c:dLbl>
              <c:idx val="12"/>
              <c:layout>
                <c:manualLayout>
                  <c:x val="-5.2072084384877253E-2"/>
                  <c:y val="-3.9221861652765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B8-0C49-A90C-796807AD6585}"/>
                </c:ext>
              </c:extLst>
            </c:dLbl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5AD-9C41-96AA-A7F4EF68D9F2}"/>
                </c:ext>
              </c:extLst>
            </c:dLbl>
            <c:dLbl>
              <c:idx val="26"/>
              <c:layout>
                <c:manualLayout>
                  <c:x val="-2.6716801853066102E-2"/>
                  <c:y val="-3.6293755872062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B8-0C49-A90C-796807AD6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 formatCode="0">
                  <c:v>0</c:v>
                </c:pt>
                <c:pt idx="2" formatCode="0">
                  <c:v>4</c:v>
                </c:pt>
                <c:pt idx="4" formatCode="0">
                  <c:v>8</c:v>
                </c:pt>
                <c:pt idx="6" formatCode="0">
                  <c:v>12</c:v>
                </c:pt>
                <c:pt idx="8" formatCode="0">
                  <c:v>16</c:v>
                </c:pt>
                <c:pt idx="10" formatCode="0">
                  <c:v>20</c:v>
                </c:pt>
                <c:pt idx="12" formatCode="0">
                  <c:v>24</c:v>
                </c:pt>
                <c:pt idx="14" formatCode="0">
                  <c:v>28</c:v>
                </c:pt>
                <c:pt idx="16" formatCode="0">
                  <c:v>32</c:v>
                </c:pt>
                <c:pt idx="18" formatCode="0">
                  <c:v>36</c:v>
                </c:pt>
                <c:pt idx="20" formatCode="0">
                  <c:v>40</c:v>
                </c:pt>
                <c:pt idx="22" formatCode="0">
                  <c:v>44</c:v>
                </c:pt>
                <c:pt idx="24" formatCode="0">
                  <c:v>48</c:v>
                </c:pt>
                <c:pt idx="26" formatCode="0">
                  <c:v>52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2" formatCode="0.0">
                  <c:v>3.6</c:v>
                </c:pt>
                <c:pt idx="4" formatCode="0.0">
                  <c:v>19.5</c:v>
                </c:pt>
                <c:pt idx="6" formatCode="0.0">
                  <c:v>27.3</c:v>
                </c:pt>
                <c:pt idx="9" formatCode="0.0">
                  <c:v>38.6</c:v>
                </c:pt>
                <c:pt idx="12" formatCode="0.0">
                  <c:v>45.1</c:v>
                </c:pt>
                <c:pt idx="14" formatCode="0.0">
                  <c:v>73.599999999999994</c:v>
                </c:pt>
                <c:pt idx="18" formatCode="0.0">
                  <c:v>68.900000000000006</c:v>
                </c:pt>
                <c:pt idx="22" formatCode="0.0">
                  <c:v>67.900000000000006</c:v>
                </c:pt>
                <c:pt idx="26" formatCode="0.0">
                  <c:v>66.8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ln w="19050">
              <a:solidFill>
                <a:srgbClr val="76A941"/>
              </a:solidFill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A7C-864C-9313-774C0856EA71}"/>
              </c:ext>
            </c:extLst>
          </c:dPt>
          <c:dPt>
            <c:idx val="14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0B8-0C49-A90C-796807AD6585}"/>
              </c:ext>
            </c:extLst>
          </c:dPt>
          <c:dLbls>
            <c:dLbl>
              <c:idx val="2"/>
              <c:layout>
                <c:manualLayout>
                  <c:x val="-3.0168756184334915E-3"/>
                  <c:y val="-1.77131200053135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B8-0C49-A90C-796807AD6585}"/>
                </c:ext>
              </c:extLst>
            </c:dLbl>
            <c:dLbl>
              <c:idx val="4"/>
              <c:layout>
                <c:manualLayout>
                  <c:x val="-6.5203013691569368E-3"/>
                  <c:y val="1.8725351747352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B8-0C49-A90C-796807AD6585}"/>
                </c:ext>
              </c:extLst>
            </c:dLbl>
            <c:dLbl>
              <c:idx val="6"/>
              <c:layout>
                <c:manualLayout>
                  <c:x val="-2.5045050967120893E-2"/>
                  <c:y val="4.507830377368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B8-0C49-A90C-796807AD6585}"/>
                </c:ext>
              </c:extLst>
            </c:dLbl>
            <c:dLbl>
              <c:idx val="9"/>
              <c:layout>
                <c:manualLayout>
                  <c:x val="-2.3543549110578817E-2"/>
                  <c:y val="4.507830377368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0B8-0C49-A90C-796807AD6585}"/>
                </c:ext>
              </c:extLst>
            </c:dLbl>
            <c:dLbl>
              <c:idx val="14"/>
              <c:layout>
                <c:manualLayout>
                  <c:x val="-1.3533614485921346E-2"/>
                  <c:y val="6.16709847904490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106116526938985E-2"/>
                      <c:h val="5.697125937147628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0B8-0C49-A90C-796807AD6585}"/>
                </c:ext>
              </c:extLst>
            </c:dLbl>
            <c:dLbl>
              <c:idx val="26"/>
              <c:layout>
                <c:manualLayout>
                  <c:x val="-2.6716801853066102E-2"/>
                  <c:y val="3.0437774870166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B8-0C49-A90C-796807AD65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 formatCode="0">
                  <c:v>0</c:v>
                </c:pt>
                <c:pt idx="2" formatCode="0">
                  <c:v>4</c:v>
                </c:pt>
                <c:pt idx="4" formatCode="0">
                  <c:v>8</c:v>
                </c:pt>
                <c:pt idx="6" formatCode="0">
                  <c:v>12</c:v>
                </c:pt>
                <c:pt idx="8" formatCode="0">
                  <c:v>16</c:v>
                </c:pt>
                <c:pt idx="10" formatCode="0">
                  <c:v>20</c:v>
                </c:pt>
                <c:pt idx="12" formatCode="0">
                  <c:v>24</c:v>
                </c:pt>
                <c:pt idx="14" formatCode="0">
                  <c:v>28</c:v>
                </c:pt>
                <c:pt idx="16" formatCode="0">
                  <c:v>32</c:v>
                </c:pt>
                <c:pt idx="18" formatCode="0">
                  <c:v>36</c:v>
                </c:pt>
                <c:pt idx="20" formatCode="0">
                  <c:v>40</c:v>
                </c:pt>
                <c:pt idx="22" formatCode="0">
                  <c:v>44</c:v>
                </c:pt>
                <c:pt idx="24" formatCode="0">
                  <c:v>48</c:v>
                </c:pt>
                <c:pt idx="26" formatCode="0">
                  <c:v>52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2" formatCode="0.0">
                  <c:v>2.7</c:v>
                </c:pt>
                <c:pt idx="4" formatCode="0.0">
                  <c:v>7</c:v>
                </c:pt>
                <c:pt idx="6" formatCode="0.0">
                  <c:v>22.2</c:v>
                </c:pt>
                <c:pt idx="9" formatCode="0.0">
                  <c:v>25.9</c:v>
                </c:pt>
                <c:pt idx="12" formatCode="0.0">
                  <c:v>28.5</c:v>
                </c:pt>
                <c:pt idx="14" formatCode="0.0">
                  <c:v>63.2</c:v>
                </c:pt>
                <c:pt idx="18" formatCode="0.0">
                  <c:v>59</c:v>
                </c:pt>
                <c:pt idx="22" formatCode="0.0">
                  <c:v>54.5</c:v>
                </c:pt>
                <c:pt idx="26">
                  <c:v>49.1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754487185095455"/>
              <c:y val="0.9027868880806497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Anti-HBs ≥100 mIU/mL (%)</a:t>
                </a:r>
              </a:p>
            </c:rich>
          </c:tx>
          <c:layout>
            <c:manualLayout>
              <c:xMode val="edge"/>
              <c:yMode val="edge"/>
              <c:x val="7.6635708929963598E-3"/>
              <c:y val="0.1388072003735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4491608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9619964422550631"/>
          <c:y val="2.6517453047851625E-2"/>
          <c:w val="0.37416967706622878"/>
          <c:h val="9.133547441632521E-2"/>
        </c:manualLayout>
      </c:layout>
      <c:overlay val="0"/>
      <c:spPr>
        <a:noFill/>
      </c:spPr>
      <c:txPr>
        <a:bodyPr/>
        <a:lstStyle/>
        <a:p>
          <a:pPr>
            <a:defRPr sz="1400" b="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122948883438301"/>
          <c:y val="8.8405046947680296E-2"/>
          <c:w val="0.84253418990664397"/>
          <c:h val="0.7231137061864880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ln w="19050">
              <a:solidFill>
                <a:srgbClr val="0070C0"/>
              </a:solidFill>
            </a:ln>
            <a:effectLst/>
          </c:spPr>
          <c:marker>
            <c:symbol val="circle"/>
            <c:size val="6"/>
            <c:spPr>
              <a:solidFill>
                <a:srgbClr val="00B0F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14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4D1-5049-82C8-795744BD04B3}"/>
              </c:ext>
            </c:extLst>
          </c:dPt>
          <c:dLbls>
            <c:dLbl>
              <c:idx val="2"/>
              <c:layout>
                <c:manualLayout>
                  <c:x val="-6.1575443408044821E-2"/>
                  <c:y val="-3.2389617320369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D1-5049-82C8-795744BD04B3}"/>
                </c:ext>
              </c:extLst>
            </c:dLbl>
            <c:dLbl>
              <c:idx val="4"/>
              <c:layout>
                <c:manualLayout>
                  <c:x val="-5.7417426468582985E-2"/>
                  <c:y val="-6.01336138576728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12-4697-99FC-226CD3E0BC0B}"/>
                </c:ext>
              </c:extLst>
            </c:dLbl>
            <c:dLbl>
              <c:idx val="14"/>
              <c:layout>
                <c:manualLayout>
                  <c:x val="-3.2552560249831101E-2"/>
                  <c:y val="-4.80061789948758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D1-5049-82C8-795744BD04B3}"/>
                </c:ext>
              </c:extLst>
            </c:dLbl>
            <c:dLbl>
              <c:idx val="26"/>
              <c:layout>
                <c:manualLayout>
                  <c:x val="-2.6716801853066102E-2"/>
                  <c:y val="-4.2149967433469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D1-5049-82C8-795744BD0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 formatCode="0">
                  <c:v>0</c:v>
                </c:pt>
                <c:pt idx="2" formatCode="0">
                  <c:v>4</c:v>
                </c:pt>
                <c:pt idx="4" formatCode="0">
                  <c:v>8</c:v>
                </c:pt>
                <c:pt idx="6" formatCode="0">
                  <c:v>12</c:v>
                </c:pt>
                <c:pt idx="8" formatCode="0">
                  <c:v>16</c:v>
                </c:pt>
                <c:pt idx="10" formatCode="0">
                  <c:v>20</c:v>
                </c:pt>
                <c:pt idx="12" formatCode="0">
                  <c:v>24</c:v>
                </c:pt>
                <c:pt idx="14" formatCode="0">
                  <c:v>28</c:v>
                </c:pt>
                <c:pt idx="16" formatCode="0">
                  <c:v>32</c:v>
                </c:pt>
                <c:pt idx="18" formatCode="0">
                  <c:v>36</c:v>
                </c:pt>
                <c:pt idx="20" formatCode="0">
                  <c:v>40</c:v>
                </c:pt>
                <c:pt idx="22" formatCode="0">
                  <c:v>44</c:v>
                </c:pt>
                <c:pt idx="24" formatCode="0">
                  <c:v>48</c:v>
                </c:pt>
                <c:pt idx="26" formatCode="0">
                  <c:v>52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2" formatCode="0.0">
                  <c:v>7.7</c:v>
                </c:pt>
                <c:pt idx="4" formatCode="0.0">
                  <c:v>41.8</c:v>
                </c:pt>
                <c:pt idx="6" formatCode="0.0">
                  <c:v>58.6</c:v>
                </c:pt>
                <c:pt idx="9" formatCode="0.0">
                  <c:v>68.599999999999994</c:v>
                </c:pt>
                <c:pt idx="12" formatCode="0.0">
                  <c:v>75.5</c:v>
                </c:pt>
                <c:pt idx="14" formatCode="0.0">
                  <c:v>89.5</c:v>
                </c:pt>
                <c:pt idx="18" formatCode="0.0">
                  <c:v>84.1</c:v>
                </c:pt>
                <c:pt idx="22" formatCode="0.0">
                  <c:v>80.3</c:v>
                </c:pt>
                <c:pt idx="26" formatCode="0.0">
                  <c:v>81.599999999999994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 </c:v>
                </c:pt>
              </c:strCache>
            </c:strRef>
          </c:tx>
          <c:spPr>
            <a:ln w="19050">
              <a:solidFill>
                <a:srgbClr val="69963A"/>
              </a:solidFill>
            </a:ln>
            <a:effectLst/>
          </c:spPr>
          <c:marker>
            <c:symbol val="circle"/>
            <c:size val="6"/>
            <c:spPr>
              <a:solidFill>
                <a:srgbClr val="92D050"/>
              </a:solidFill>
              <a:ln w="12700">
                <a:solidFill>
                  <a:srgbClr val="000000">
                    <a:lumMod val="50000"/>
                    <a:lumOff val="50000"/>
                  </a:srgbClr>
                </a:solidFill>
              </a:ln>
              <a:effectLst/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A7C-864C-9313-774C0856EA71}"/>
              </c:ext>
            </c:extLst>
          </c:dPt>
          <c:dPt>
            <c:idx val="14"/>
            <c:marker>
              <c:spPr>
                <a:solidFill>
                  <a:srgbClr val="FF0000"/>
                </a:solidFill>
                <a:ln w="12700">
                  <a:solidFill>
                    <a:srgbClr val="000000">
                      <a:lumMod val="50000"/>
                      <a:lumOff val="50000"/>
                    </a:srgb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24D1-5049-82C8-795744BD04B3}"/>
              </c:ext>
            </c:extLst>
          </c:dPt>
          <c:dLbls>
            <c:dLbl>
              <c:idx val="2"/>
              <c:layout>
                <c:manualLayout>
                  <c:x val="-9.5233831506125258E-3"/>
                  <c:y val="1.4821288698648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D1-5049-82C8-795744BD04B3}"/>
                </c:ext>
              </c:extLst>
            </c:dLbl>
            <c:dLbl>
              <c:idx val="4"/>
              <c:layout>
                <c:manualLayout>
                  <c:x val="-5.3653662111507114E-3"/>
                  <c:y val="2.4996341788822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12-4697-99FC-226CD3E0BC0B}"/>
                </c:ext>
              </c:extLst>
            </c:dLbl>
            <c:dLbl>
              <c:idx val="6"/>
              <c:layout>
                <c:manualLayout>
                  <c:x val="-2.3543549110578873E-2"/>
                  <c:y val="4.507830377368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D1-5049-82C8-795744BD04B3}"/>
                </c:ext>
              </c:extLst>
            </c:dLbl>
            <c:dLbl>
              <c:idx val="9"/>
              <c:layout>
                <c:manualLayout>
                  <c:x val="-4.1401407927834595E-2"/>
                  <c:y val="5.62294725166894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12-4697-99FC-226CD3E0BC0B}"/>
                </c:ext>
              </c:extLst>
            </c:dLbl>
            <c:dLbl>
              <c:idx val="14"/>
              <c:layout>
                <c:manualLayout>
                  <c:x val="-2.6546552823663024E-2"/>
                  <c:y val="5.97188326771993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D1-5049-82C8-795744BD04B3}"/>
                </c:ext>
              </c:extLst>
            </c:dLbl>
            <c:dLbl>
              <c:idx val="26"/>
              <c:layout>
                <c:manualLayout>
                  <c:x val="-2.6716801853066102E-2"/>
                  <c:y val="4.5078303773682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D1-5049-82C8-795744BD0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Sheet1!$A$2:$A$28</c:f>
              <c:numCache>
                <c:formatCode>General</c:formatCode>
                <c:ptCount val="27"/>
                <c:pt idx="0" formatCode="0">
                  <c:v>0</c:v>
                </c:pt>
                <c:pt idx="2" formatCode="0">
                  <c:v>4</c:v>
                </c:pt>
                <c:pt idx="4" formatCode="0">
                  <c:v>8</c:v>
                </c:pt>
                <c:pt idx="6" formatCode="0">
                  <c:v>12</c:v>
                </c:pt>
                <c:pt idx="8" formatCode="0">
                  <c:v>16</c:v>
                </c:pt>
                <c:pt idx="10" formatCode="0">
                  <c:v>20</c:v>
                </c:pt>
                <c:pt idx="12" formatCode="0">
                  <c:v>24</c:v>
                </c:pt>
                <c:pt idx="14" formatCode="0">
                  <c:v>28</c:v>
                </c:pt>
                <c:pt idx="16" formatCode="0">
                  <c:v>32</c:v>
                </c:pt>
                <c:pt idx="18" formatCode="0">
                  <c:v>36</c:v>
                </c:pt>
                <c:pt idx="20" formatCode="0">
                  <c:v>40</c:v>
                </c:pt>
                <c:pt idx="22" formatCode="0">
                  <c:v>44</c:v>
                </c:pt>
                <c:pt idx="24" formatCode="0">
                  <c:v>48</c:v>
                </c:pt>
                <c:pt idx="26" formatCode="0">
                  <c:v>52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2" formatCode="0.0">
                  <c:v>5.7</c:v>
                </c:pt>
                <c:pt idx="4" formatCode="0.0">
                  <c:v>16.399999999999999</c:v>
                </c:pt>
                <c:pt idx="6" formatCode="0.0">
                  <c:v>46.4</c:v>
                </c:pt>
                <c:pt idx="9" formatCode="0.0">
                  <c:v>52.3</c:v>
                </c:pt>
                <c:pt idx="12" formatCode="0.0">
                  <c:v>56.6</c:v>
                </c:pt>
                <c:pt idx="14" formatCode="0.0">
                  <c:v>76.7</c:v>
                </c:pt>
                <c:pt idx="18" formatCode="0.0">
                  <c:v>76.400000000000006</c:v>
                </c:pt>
                <c:pt idx="22" formatCode="0.0">
                  <c:v>75</c:v>
                </c:pt>
                <c:pt idx="26">
                  <c:v>73.3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054491608"/>
        <c:axId val="-2054588424"/>
      </c:lineChart>
      <c:catAx>
        <c:axId val="-2054491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Week</a:t>
                </a:r>
              </a:p>
            </c:rich>
          </c:tx>
          <c:layout>
            <c:manualLayout>
              <c:xMode val="edge"/>
              <c:yMode val="edge"/>
              <c:x val="0.51927584232908075"/>
              <c:y val="0.8876900189246248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458842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5458842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Anti-HBs ≥10 mIU/mL (%)</a:t>
                </a:r>
              </a:p>
            </c:rich>
          </c:tx>
          <c:layout>
            <c:manualLayout>
              <c:xMode val="edge"/>
              <c:yMode val="edge"/>
              <c:x val="7.6635708929963598E-3"/>
              <c:y val="0.13880720037350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b="0"/>
            </a:pPr>
            <a:endParaRPr lang="en-US"/>
          </a:p>
        </c:txPr>
        <c:crossAx val="-2054491608"/>
        <c:crosses val="autoZero"/>
        <c:crossBetween val="midCat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4803252099007747"/>
          <c:y val="0"/>
          <c:w val="0.32408665903391126"/>
          <c:h val="8.7547365569395505E-2"/>
        </c:manualLayout>
      </c:layout>
      <c:overlay val="0"/>
      <c:spPr>
        <a:noFill/>
      </c:spPr>
      <c:txPr>
        <a:bodyPr/>
        <a:lstStyle/>
        <a:p>
          <a:pPr>
            <a:defRPr b="0"/>
          </a:pPr>
          <a:endParaRPr lang="en-US"/>
        </a:p>
      </c:txPr>
    </c:legend>
    <c:plotVisOnly val="1"/>
    <c:dispBlanksAs val="span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 b="1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485407694587"/>
          <c:y val="0.106298982364047"/>
          <c:w val="0.877832195299319"/>
          <c:h val="0.769755491089929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5B7FA3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3F81B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82A0-B140-8FA7-E7874B77C300}"/>
              </c:ext>
            </c:extLst>
          </c:dPt>
          <c:dPt>
            <c:idx val="1"/>
            <c:invertIfNegative val="0"/>
            <c:bubble3D val="0"/>
            <c:spPr>
              <a:solidFill>
                <a:srgbClr val="3F81B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2A0-B140-8FA7-E7874B77C300}"/>
              </c:ext>
            </c:extLst>
          </c:dPt>
          <c:dPt>
            <c:idx val="2"/>
            <c:invertIfNegative val="0"/>
            <c:bubble3D val="0"/>
            <c:spPr>
              <a:solidFill>
                <a:srgbClr val="3F81BF"/>
              </a:solidFill>
              <a:ln w="1270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82A0-B140-8FA7-E7874B77C300}"/>
              </c:ext>
            </c:extLst>
          </c:dPt>
          <c:dLbls>
            <c:numFmt formatCode="#,##0.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Diabetes mellitus</c:v>
                </c:pt>
                <c:pt idx="1">
                  <c:v>Obese (BMI ≥30 kg/m²)</c:v>
                </c:pt>
                <c:pt idx="2">
                  <c:v>Smoker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90</c:v>
                </c:pt>
                <c:pt idx="1">
                  <c:v>94.7</c:v>
                </c:pt>
                <c:pt idx="2">
                  <c:v>95.9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0-B140-8FA7-E7874B77C3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85A96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.0" sourceLinked="0"/>
            <c:spPr>
              <a:solidFill>
                <a:srgbClr val="FFFFFF">
                  <a:alpha val="50000"/>
                </a:srgb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Diabetes mellitus</c:v>
                </c:pt>
                <c:pt idx="1">
                  <c:v>Obese (BMI ≥30 kg/m²)</c:v>
                </c:pt>
                <c:pt idx="2">
                  <c:v>Smoker</c:v>
                </c:pt>
              </c:strCache>
            </c:strRef>
          </c:cat>
          <c:val>
            <c:numRef>
              <c:f>Sheet1!$C$2:$C$4</c:f>
              <c:numCache>
                <c:formatCode>0</c:formatCode>
                <c:ptCount val="3"/>
                <c:pt idx="0">
                  <c:v>65</c:v>
                </c:pt>
                <c:pt idx="1">
                  <c:v>75.400000000000006</c:v>
                </c:pt>
                <c:pt idx="2">
                  <c:v>78.599999999999994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0-B140-8FA7-E7874B77C3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5"/>
        <c:axId val="-2075376504"/>
        <c:axId val="-2075492488"/>
      </c:barChart>
      <c:catAx>
        <c:axId val="-207537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  <a:effectLst/>
        </c:spPr>
        <c:crossAx val="-2075492488"/>
        <c:crosses val="autoZero"/>
        <c:auto val="1"/>
        <c:lblAlgn val="ctr"/>
        <c:lblOffset val="10"/>
        <c:tickLblSkip val="1"/>
        <c:tickMarkSkip val="1"/>
        <c:noMultiLvlLbl val="0"/>
      </c:catAx>
      <c:valAx>
        <c:axId val="-207549248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Seroprotective Response Rate (%)</a:t>
                </a:r>
              </a:p>
            </c:rich>
          </c:tx>
          <c:layout>
            <c:manualLayout>
              <c:xMode val="edge"/>
              <c:yMode val="edge"/>
              <c:x val="7.2277227722772276E-4"/>
              <c:y val="0.136720942693925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  <a:effectLst/>
        </c:spPr>
        <c:crossAx val="-2075376504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r"/>
      <c:layout>
        <c:manualLayout>
          <c:xMode val="edge"/>
          <c:yMode val="edge"/>
          <c:x val="0.58627805280528056"/>
          <c:y val="0"/>
          <c:w val="0.41190965346534653"/>
          <c:h val="9.4292719988948698E-2"/>
        </c:manualLayout>
      </c:layout>
      <c:overlay val="0"/>
      <c:spPr>
        <a:noFill/>
        <a:ln>
          <a:noFill/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21147994070099"/>
          <c:y val="9.5626410764681299E-2"/>
          <c:w val="0.88157322417531803"/>
          <c:h val="0.73669142196747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3F81BF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Ages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60-70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95.4</c:v>
                </c:pt>
                <c:pt idx="1">
                  <c:v>100</c:v>
                </c:pt>
                <c:pt idx="2">
                  <c:v>98.9</c:v>
                </c:pt>
                <c:pt idx="3">
                  <c:v>97.2</c:v>
                </c:pt>
                <c:pt idx="4">
                  <c:v>95.2</c:v>
                </c:pt>
                <c:pt idx="5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85A96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All Ages</c:v>
                </c:pt>
                <c:pt idx="1">
                  <c:v>18-29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60-70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81.3</c:v>
                </c:pt>
                <c:pt idx="1">
                  <c:v>93.9</c:v>
                </c:pt>
                <c:pt idx="2">
                  <c:v>92</c:v>
                </c:pt>
                <c:pt idx="3">
                  <c:v>84.2</c:v>
                </c:pt>
                <c:pt idx="4">
                  <c:v>79.7</c:v>
                </c:pt>
                <c:pt idx="5">
                  <c:v>72.599999999999994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5"/>
        <c:axId val="-2072170936"/>
        <c:axId val="-2072190920"/>
      </c:barChart>
      <c:catAx>
        <c:axId val="-2072170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Age Group (Years)</a:t>
                </a:r>
              </a:p>
            </c:rich>
          </c:tx>
          <c:layout>
            <c:manualLayout>
              <c:xMode val="edge"/>
              <c:yMode val="edge"/>
              <c:x val="0.42934623064466299"/>
              <c:y val="0.9181129478305569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-207219092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9092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Seroprotection Rates (%)</a:t>
                </a:r>
              </a:p>
            </c:rich>
          </c:tx>
          <c:layout>
            <c:manualLayout>
              <c:xMode val="edge"/>
              <c:yMode val="edge"/>
              <c:x val="1.4906250114533901E-3"/>
              <c:y val="0.18086367753283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crossAx val="-2072170936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3386708774931602"/>
          <c:y val="1.41711806970313E-3"/>
          <c:w val="0.46057037924276301"/>
          <c:h val="9.3639362511425697E-2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70039732895556"/>
          <c:y val="0.10685375456116766"/>
          <c:w val="0.82812692755128603"/>
          <c:h val="0.809811311695794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3F81BF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Sheet1!$A$8:$A$9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Sheet1!$B$8:$B$9</c:f>
              <c:numCache>
                <c:formatCode>0.0</c:formatCode>
                <c:ptCount val="2"/>
                <c:pt idx="0">
                  <c:v>94.5</c:v>
                </c:pt>
                <c:pt idx="1">
                  <c:v>96.4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85A96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9C66E7-5029-40DA-939F-E3BBD412AFEF}" type="VALUE">
                      <a:rPr lang="en-US" sz="12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77E-49E1-90B9-A8ACC2A6A3D2}"/>
                </c:ext>
              </c:extLst>
            </c:dLbl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Sheet1!$A$8:$A$9</c:f>
              <c:strCache>
                <c:ptCount val="2"/>
                <c:pt idx="0">
                  <c:v>Men</c:v>
                </c:pt>
                <c:pt idx="1">
                  <c:v>Women</c:v>
                </c:pt>
              </c:strCache>
            </c:strRef>
          </c:cat>
          <c:val>
            <c:numRef>
              <c:f>Sheet1!$C$8:$C$9</c:f>
              <c:numCache>
                <c:formatCode>0.0</c:formatCode>
                <c:ptCount val="2"/>
                <c:pt idx="0">
                  <c:v>78.8</c:v>
                </c:pt>
                <c:pt idx="1">
                  <c:v>83.8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5"/>
        <c:axId val="-2072141768"/>
        <c:axId val="-2072118152"/>
      </c:barChart>
      <c:catAx>
        <c:axId val="-2072141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72118152"/>
        <c:crosses val="autoZero"/>
        <c:auto val="1"/>
        <c:lblAlgn val="ctr"/>
        <c:lblOffset val="1"/>
        <c:noMultiLvlLbl val="0"/>
      </c:catAx>
      <c:valAx>
        <c:axId val="-20721181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Seroprotection Rates (%)</a:t>
                </a:r>
              </a:p>
            </c:rich>
          </c:tx>
          <c:layout>
            <c:manualLayout>
              <c:xMode val="edge"/>
              <c:yMode val="edge"/>
              <c:x val="1.1714800457101255E-2"/>
              <c:y val="0.1350676428474269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-2072141768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58247195926351902"/>
          <c:y val="4.8046966690139343E-3"/>
          <c:w val="0.38038672132275603"/>
          <c:h val="8.6309561914516789E-2"/>
        </c:manualLayout>
      </c:layout>
      <c:overlay val="0"/>
      <c:spPr>
        <a:noFill/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689384274213501"/>
          <c:y val="7.9753355213986299E-2"/>
          <c:w val="0.80293353299763504"/>
          <c:h val="0.7922471163949079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Engerix-B</c:v>
                </c:pt>
              </c:strCache>
            </c:strRef>
          </c:tx>
          <c:spPr>
            <a:solidFill>
              <a:srgbClr val="85A964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49C66E7-5029-40DA-939F-E3BBD412AFEF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77E-49E1-90B9-A8ACC2A6A3D2}"/>
                </c:ext>
              </c:extLst>
            </c:dLbl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Non-smoker </c:v>
                </c:pt>
                <c:pt idx="1">
                  <c:v>Smoker</c:v>
                </c:pt>
                <c:pt idx="2">
                  <c:v>Non-obese</c:v>
                </c:pt>
                <c:pt idx="3">
                  <c:v>Obese</c:v>
                </c:pt>
                <c:pt idx="4">
                  <c:v>No diabetes</c:v>
                </c:pt>
                <c:pt idx="5">
                  <c:v>Diabetes</c:v>
                </c:pt>
              </c:strCache>
            </c:strRef>
          </c:cat>
          <c:val>
            <c:numRef>
              <c:f>Sheet1!$C$2:$C$7</c:f>
              <c:numCache>
                <c:formatCode>0.0</c:formatCode>
                <c:ptCount val="6"/>
                <c:pt idx="0">
                  <c:v>82.4</c:v>
                </c:pt>
                <c:pt idx="1">
                  <c:v>78.599999999999994</c:v>
                </c:pt>
                <c:pt idx="2">
                  <c:v>86.6</c:v>
                </c:pt>
                <c:pt idx="3">
                  <c:v>75.400000000000006</c:v>
                </c:pt>
                <c:pt idx="4">
                  <c:v>83.9</c:v>
                </c:pt>
                <c:pt idx="5">
                  <c:v>65.099999999999994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D8-AD4C-AA27-7067E7986AD9}"/>
            </c:ext>
          </c:extLst>
        </c:ser>
        <c:ser>
          <c:idx val="0"/>
          <c:order val="1"/>
          <c:tx>
            <c:strRef>
              <c:f>Sheet1!$B$1</c:f>
              <c:strCache>
                <c:ptCount val="1"/>
                <c:pt idx="0">
                  <c:v>Heplisav-B</c:v>
                </c:pt>
              </c:strCache>
            </c:strRef>
          </c:tx>
          <c:spPr>
            <a:solidFill>
              <a:srgbClr val="3F81BF"/>
            </a:solidFill>
            <a:ln w="12700" cmpd="sng">
              <a:noFill/>
            </a:ln>
            <a:effectLst/>
            <a:scene3d>
              <a:camera prst="orthographicFront"/>
              <a:lightRig rig="threePt" dir="t"/>
            </a:scene3d>
            <a:sp3d>
              <a:bevelT w="38100" h="38100"/>
            </a:sp3d>
          </c:spPr>
          <c:invertIfNegative val="0"/>
          <c:dLbls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Non-smoker </c:v>
                </c:pt>
                <c:pt idx="1">
                  <c:v>Smoker</c:v>
                </c:pt>
                <c:pt idx="2">
                  <c:v>Non-obese</c:v>
                </c:pt>
                <c:pt idx="3">
                  <c:v>Obese</c:v>
                </c:pt>
                <c:pt idx="4">
                  <c:v>No diabetes</c:v>
                </c:pt>
                <c:pt idx="5">
                  <c:v>Diabetes</c:v>
                </c:pt>
              </c:strCache>
            </c:strRef>
          </c:cat>
          <c:val>
            <c:numRef>
              <c:f>Sheet1!$B$2:$B$7</c:f>
              <c:numCache>
                <c:formatCode>0.0</c:formatCode>
                <c:ptCount val="6"/>
                <c:pt idx="0">
                  <c:v>95.2</c:v>
                </c:pt>
                <c:pt idx="1">
                  <c:v>95.9</c:v>
                </c:pt>
                <c:pt idx="2">
                  <c:v>96.1</c:v>
                </c:pt>
                <c:pt idx="3">
                  <c:v>94.7</c:v>
                </c:pt>
                <c:pt idx="4">
                  <c:v>96.2</c:v>
                </c:pt>
                <c:pt idx="5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D8-AD4C-AA27-7067E7986A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-2072141768"/>
        <c:axId val="-2072118152"/>
      </c:barChart>
      <c:catAx>
        <c:axId val="-2072141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-20721181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72118152"/>
        <c:scaling>
          <c:orientation val="minMax"/>
          <c:max val="1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Seroprotection Rates (%)</a:t>
                </a:r>
              </a:p>
            </c:rich>
          </c:tx>
          <c:layout>
            <c:manualLayout>
              <c:xMode val="edge"/>
              <c:yMode val="edge"/>
              <c:x val="0.438427716923595"/>
              <c:y val="0.93483376113827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9525" cmpd="sng">
            <a:solidFill>
              <a:srgbClr val="000000"/>
            </a:solidFill>
          </a:ln>
        </c:spPr>
        <c:crossAx val="-2072141768"/>
        <c:crosses val="autoZero"/>
        <c:crossBetween val="between"/>
        <c:majorUnit val="20"/>
        <c:minorUnit val="20"/>
      </c:valAx>
      <c:spPr>
        <a:solidFill>
          <a:srgbClr val="E6EBF2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60744068741837098"/>
          <c:y val="1.4172039524720499E-3"/>
          <c:w val="0.36439728230496399"/>
          <c:h val="6.2043198044491599E-2"/>
        </c:manualLayout>
      </c:layout>
      <c:overlay val="0"/>
      <c:spPr>
        <a:noFill/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2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963" y="857250"/>
            <a:ext cx="6697662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7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950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2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540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58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651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9032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29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99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8531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13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68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79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303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264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78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702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7552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22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01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641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90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39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666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4197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188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68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57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06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5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hepatitisc.uw.edu/" TargetMode="External"/><Relationship Id="rId4" Type="http://schemas.openxmlformats.org/officeDocument/2006/relationships/hyperlink" Target="http://www.hepatitisb.uw.edu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B6677F-1858-DE4D-918F-390B099D5A36}"/>
              </a:ext>
            </a:extLst>
          </p:cNvPr>
          <p:cNvSpPr/>
          <p:nvPr userDrawn="1"/>
        </p:nvSpPr>
        <p:spPr>
          <a:xfrm>
            <a:off x="7527986" y="4735902"/>
            <a:ext cx="1616015" cy="4075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068" y="687728"/>
            <a:ext cx="9157371" cy="373761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FC99DA7-3035-E64C-B37A-2A7A1C4C7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8219" y="931641"/>
            <a:ext cx="8222726" cy="13716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3000"/>
              </a:lnSpc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3D4B8E2-0B87-8B4E-8201-E3A0FBA32F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2395531"/>
            <a:ext cx="8221886" cy="123444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35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200" i="1">
                <a:solidFill>
                  <a:schemeClr val="accent2"/>
                </a:solidFill>
                <a:latin typeface="Arial"/>
              </a:defRPr>
            </a:lvl3pPr>
            <a:lvl4pPr marL="471488" indent="0" algn="ctr">
              <a:buNone/>
              <a:defRPr/>
            </a:lvl4pPr>
            <a:lvl5pPr marL="602456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0" name="Date">
            <a:extLst>
              <a:ext uri="{FF2B5EF4-FFF2-40B4-BE49-F238E27FC236}">
                <a16:creationId xmlns:a16="http://schemas.microsoft.com/office/drawing/2014/main" id="{98BB3FF8-E520-1041-A21B-6D6685A654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3967450"/>
            <a:ext cx="8229600" cy="21945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200"/>
              </a:lnSpc>
              <a:buNone/>
              <a:defRPr sz="1050" b="0" baseline="0">
                <a:solidFill>
                  <a:srgbClr val="82C8FA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1BF979-4BE9-AC4C-9A0A-FE07FD099E1C}"/>
              </a:ext>
            </a:extLst>
          </p:cNvPr>
          <p:cNvCxnSpPr>
            <a:cxnSpLocks/>
          </p:cNvCxnSpPr>
          <p:nvPr userDrawn="1"/>
        </p:nvCxnSpPr>
        <p:spPr>
          <a:xfrm>
            <a:off x="-14989" y="685800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1548BCD-DDDC-274A-B38A-2F10CB608239}"/>
              </a:ext>
            </a:extLst>
          </p:cNvPr>
          <p:cNvCxnSpPr>
            <a:cxnSpLocks/>
          </p:cNvCxnSpPr>
          <p:nvPr userDrawn="1"/>
        </p:nvCxnSpPr>
        <p:spPr>
          <a:xfrm>
            <a:off x="1" y="4425338"/>
            <a:ext cx="9158733" cy="1191"/>
          </a:xfrm>
          <a:prstGeom prst="line">
            <a:avLst/>
          </a:prstGeom>
          <a:ln w="1905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2B6F5BE-23CE-8F46-A075-E64E404A097A}"/>
              </a:ext>
            </a:extLst>
          </p:cNvPr>
          <p:cNvCxnSpPr>
            <a:cxnSpLocks/>
          </p:cNvCxnSpPr>
          <p:nvPr userDrawn="1"/>
        </p:nvCxnSpPr>
        <p:spPr>
          <a:xfrm>
            <a:off x="-14989" y="4425338"/>
            <a:ext cx="9162862" cy="0"/>
          </a:xfrm>
          <a:prstGeom prst="line">
            <a:avLst/>
          </a:prstGeom>
          <a:ln w="1905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99AB3159-840E-894D-B052-EF5BC8E8EA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53" y="108796"/>
            <a:ext cx="3371781" cy="51321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83AB4CE-F66A-1743-83D9-654ED9556C90}"/>
              </a:ext>
            </a:extLst>
          </p:cNvPr>
          <p:cNvGrpSpPr/>
          <p:nvPr userDrawn="1"/>
        </p:nvGrpSpPr>
        <p:grpSpPr>
          <a:xfrm>
            <a:off x="462322" y="4572931"/>
            <a:ext cx="2280879" cy="450123"/>
            <a:chOff x="462322" y="4572931"/>
            <a:chExt cx="2280879" cy="45012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4F8D79-439B-2A41-BABD-91C34A626EC6}"/>
                </a:ext>
              </a:extLst>
            </p:cNvPr>
            <p:cNvSpPr txBox="1"/>
            <p:nvPr userDrawn="1"/>
          </p:nvSpPr>
          <p:spPr>
            <a:xfrm>
              <a:off x="462322" y="4572931"/>
              <a:ext cx="2280879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75" cap="small" spc="9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US" sz="1050" cap="small" spc="9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epatitis </a:t>
              </a:r>
              <a:r>
                <a:rPr lang="en-US" sz="1200" cap="small" spc="90" baseline="0" dirty="0">
                  <a:solidFill>
                    <a:srgbClr val="28507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1050" cap="small" spc="9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75" cap="small" spc="9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1050" cap="small" spc="90" baseline="0" dirty="0">
                  <a:latin typeface="Arial" panose="020B0604020202020204" pitchFamily="34" charset="0"/>
                  <a:cs typeface="Arial" panose="020B0604020202020204" pitchFamily="34" charset="0"/>
                </a:rPr>
                <a:t>nline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05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www.hepatitisB.uw.edu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50BFD7E-AE01-4041-926A-89924DAB89FF}"/>
                </a:ext>
              </a:extLst>
            </p:cNvPr>
            <p:cNvCxnSpPr/>
            <p:nvPr userDrawn="1"/>
          </p:nvCxnSpPr>
          <p:spPr>
            <a:xfrm>
              <a:off x="550191" y="4814931"/>
              <a:ext cx="1371600" cy="0"/>
            </a:xfrm>
            <a:prstGeom prst="line">
              <a:avLst/>
            </a:prstGeom>
            <a:ln w="952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386432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947F4-959E-EC46-99BB-053D310AF547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870B52-02BD-FF4F-98C3-242BF70847E9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F1F18CC-C61A-1846-B719-7DDABD5AF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67C5138-4C46-7548-ACCD-74E71879D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71" y="2139372"/>
            <a:ext cx="8989095" cy="85325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ctr">
              <a:defRPr sz="28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05573826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4">
            <a:extLst>
              <a:ext uri="{FF2B5EF4-FFF2-40B4-BE49-F238E27FC236}">
                <a16:creationId xmlns:a16="http://schemas.microsoft.com/office/drawing/2014/main" id="{1CE0A0BE-2AD0-C241-95E7-F37511685DCD}"/>
              </a:ext>
            </a:extLst>
          </p:cNvPr>
          <p:cNvSpPr txBox="1">
            <a:spLocks/>
          </p:cNvSpPr>
          <p:nvPr userDrawn="1"/>
        </p:nvSpPr>
        <p:spPr>
          <a:xfrm>
            <a:off x="1" y="2077916"/>
            <a:ext cx="9143999" cy="971550"/>
          </a:xfrm>
          <a:prstGeom prst="rect">
            <a:avLst/>
          </a:prstGeom>
          <a:solidFill>
            <a:srgbClr val="00597C">
              <a:alpha val="14902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097276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650AD8-2BEA-A142-BBFF-13F6C9211DB3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7FCE67C-9F6A-264E-8E4D-13ADBF11237C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DE4792-3C8A-7640-944F-5CF93E4532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0678036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Sol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1" y="1371600"/>
            <a:ext cx="9143999" cy="2400300"/>
          </a:xfrm>
          <a:prstGeom prst="rect">
            <a:avLst/>
          </a:prstGeom>
          <a:solidFill>
            <a:srgbClr val="00597C">
              <a:alpha val="10000"/>
            </a:srgbClr>
          </a:solidFill>
        </p:spPr>
        <p:txBody>
          <a:bodyPr tIns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105025"/>
            <a:ext cx="8686800" cy="95612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2800" b="0" cap="none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7BD60B-2759-9641-BF0C-FF1F7064E2BA}"/>
              </a:ext>
            </a:extLst>
          </p:cNvPr>
          <p:cNvCxnSpPr>
            <a:cxnSpLocks/>
          </p:cNvCxnSpPr>
          <p:nvPr userDrawn="1"/>
        </p:nvCxnSpPr>
        <p:spPr>
          <a:xfrm>
            <a:off x="-14989" y="13684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86FDB9-04A2-F949-A6D5-D3F17774AF22}"/>
              </a:ext>
            </a:extLst>
          </p:cNvPr>
          <p:cNvCxnSpPr>
            <a:cxnSpLocks/>
          </p:cNvCxnSpPr>
          <p:nvPr userDrawn="1"/>
        </p:nvCxnSpPr>
        <p:spPr>
          <a:xfrm>
            <a:off x="-14989" y="3780234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7928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987732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Imag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971551"/>
            <a:ext cx="9162288" cy="4192523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775DBB9-724C-B641-BDFB-D3DC4FE839E8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81BF17-3602-1B45-ADB4-1475787674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53928" y="6409069"/>
            <a:ext cx="1280160" cy="373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A59103-D1BE-064F-ACD3-A79A23F651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26328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9" y="4846320"/>
            <a:ext cx="7388319" cy="24003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05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27FB1-A545-5A44-954B-B15F6A127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00039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-Rectang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1594644"/>
            <a:ext cx="3657600" cy="791050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l">
              <a:defRPr sz="2400" b="0" cap="none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6" y="2571752"/>
            <a:ext cx="4572001" cy="1209674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>
            <a:off x="4588934" y="1371600"/>
            <a:ext cx="4572001" cy="1185863"/>
          </a:xfrm>
          <a:prstGeom prst="rect">
            <a:avLst/>
          </a:prstGeom>
          <a:solidFill>
            <a:srgbClr val="0070C0">
              <a:alpha val="14000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2686050"/>
            <a:ext cx="3962400" cy="914400"/>
          </a:xfrm>
          <a:prstGeom prst="rect">
            <a:avLst/>
          </a:prstGeom>
        </p:spPr>
        <p:txBody>
          <a:bodyPr/>
          <a:lstStyle>
            <a:lvl1pPr marL="91440" indent="-91440">
              <a:spcBef>
                <a:spcPts val="0"/>
              </a:spcBef>
              <a:buClr>
                <a:srgbClr val="0070C0"/>
              </a:buClr>
              <a:defRPr sz="1600">
                <a:solidFill>
                  <a:srgbClr val="003A7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137159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" y="1367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" y="3771901"/>
            <a:ext cx="9157371" cy="1371599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2" y="3780234"/>
            <a:ext cx="9158733" cy="1191"/>
          </a:xfrm>
          <a:prstGeom prst="line">
            <a:avLst/>
          </a:prstGeom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0BF7C01-F2BC-8541-998E-60D91F6404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1788918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losure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Disclosure Slide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91465" marR="0" indent="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None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2891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515493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BC27FB1-A545-5A44-954B-B15F6A127B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7128" y="4763150"/>
            <a:ext cx="1097280" cy="3200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08CF95D-DC61-3941-8A05-C2360291F6A3}"/>
              </a:ext>
            </a:extLst>
          </p:cNvPr>
          <p:cNvSpPr/>
          <p:nvPr userDrawn="1"/>
        </p:nvSpPr>
        <p:spPr>
          <a:xfrm>
            <a:off x="1304113" y="780653"/>
            <a:ext cx="6523217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/>
          <a:effectLst>
            <a:outerShdw blurRad="50800" dist="23000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800" dirty="0"/>
              <a:t>This slide deck is from the University of Washington’s </a:t>
            </a:r>
            <a:r>
              <a:rPr lang="en-US" sz="1800" i="1" dirty="0"/>
              <a:t>Hepatitis B Online </a:t>
            </a:r>
            <a:r>
              <a:rPr lang="en-US" sz="1800" dirty="0"/>
              <a:t>and </a:t>
            </a:r>
            <a:r>
              <a:rPr lang="en-US" sz="1800" i="1" dirty="0"/>
              <a:t>Hepatitis C Online </a:t>
            </a:r>
            <a:r>
              <a:rPr lang="en-US" sz="1800" dirty="0"/>
              <a:t>projects. </a:t>
            </a:r>
            <a:br>
              <a:rPr lang="en-US" sz="1800" dirty="0"/>
            </a:br>
            <a:endParaRPr lang="en-US" sz="1500" dirty="0"/>
          </a:p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B Online</a:t>
            </a:r>
            <a:b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500" dirty="0">
                <a:solidFill>
                  <a:srgbClr val="27A8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www.hepatitisB.uw.edu</a:t>
            </a:r>
            <a:endParaRPr lang="en-US" sz="1500" dirty="0">
              <a:solidFill>
                <a:srgbClr val="27A8FF"/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endParaRPr lang="en-US" sz="1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500" dirty="0">
                <a:solidFill>
                  <a:srgbClr val="27A8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www.hepatitisC.uw.edu</a:t>
            </a:r>
            <a:endParaRPr lang="en-US" sz="1500" dirty="0">
              <a:solidFill>
                <a:srgbClr val="27A8FF"/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endParaRPr lang="en-US" sz="1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350" dirty="0">
                <a:solidFill>
                  <a:schemeClr val="bg1"/>
                </a:solidFill>
              </a:rPr>
              <a:t>This project is funded by the Centers for Disease Control and Prevention (CDC) Cooperative Agreement (CDC-RFA- PS21-2105)</a:t>
            </a:r>
          </a:p>
        </p:txBody>
      </p:sp>
    </p:spTree>
    <p:extLst>
      <p:ext uri="{BB962C8B-B14F-4D97-AF65-F5344CB8AC3E}">
        <p14:creationId xmlns:p14="http://schemas.microsoft.com/office/powerpoint/2010/main" val="917771200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CC4D3E-D0A9-2E4C-9195-67601135B337}"/>
              </a:ext>
            </a:extLst>
          </p:cNvPr>
          <p:cNvSpPr/>
          <p:nvPr userDrawn="1"/>
        </p:nvSpPr>
        <p:spPr>
          <a:xfrm>
            <a:off x="7653868" y="4705350"/>
            <a:ext cx="1490133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5387835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Large-Font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7A762D-DB19-4B44-A1FD-A0A2633A87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4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8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623FC6F-E7CE-A541-95F7-C975302972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968E2B-998D-9E4B-9CA8-2DDF07D6C847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96428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Med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Medium-Font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300"/>
              </a:spcBef>
              <a:buClr>
                <a:srgbClr val="0070C0"/>
              </a:buClr>
              <a:buSzPct val="100000"/>
              <a:defRPr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4669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Same 20 F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Same-20-Font Text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63F68E-DC87-6D41-BCD2-51C0D4E7A384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1257458A-A398-AC44-9ACF-F3E0897C6FA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8515350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1168" indent="-173736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20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40080" indent="-137160">
              <a:lnSpc>
                <a:spcPct val="100000"/>
              </a:lnSpc>
              <a:spcBef>
                <a:spcPts val="400"/>
              </a:spcBef>
              <a:buClr>
                <a:srgbClr val="0070C0"/>
              </a:buClr>
              <a:buSzPct val="100000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First-level text</a:t>
            </a:r>
          </a:p>
          <a:p>
            <a:pPr lvl="1"/>
            <a:r>
              <a:rPr lang="en-US" dirty="0"/>
              <a:t>Second-level text</a:t>
            </a:r>
          </a:p>
          <a:p>
            <a:pPr lvl="2"/>
            <a:r>
              <a:rPr lang="en-US" dirty="0"/>
              <a:t>Third-level 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F2B4AE2-70E2-7A4A-9E65-3919D01E0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E7550-CDDC-BC4B-8D69-774A963402DA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0402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Text and Data/Image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9D8BF7C-594B-5F44-892D-5AD36E3A5B5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35604"/>
            <a:ext cx="4244975" cy="3600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05740" indent="-171450">
              <a:lnSpc>
                <a:spcPct val="100000"/>
              </a:lnSpc>
              <a:spcBef>
                <a:spcPts val="1200"/>
              </a:spcBef>
              <a:buClr>
                <a:srgbClr val="0070C0"/>
              </a:buClr>
              <a:buSzPct val="100000"/>
              <a:buFont typeface="Arial"/>
              <a:buChar char="•"/>
              <a:defRPr sz="18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62915" marR="0" indent="-171450" algn="l" defTabSz="6858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5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37F3867B-74CD-0743-B864-4CD21D2D5F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B39726-367F-D64A-9196-071531540DC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1972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3534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-Cred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Illustration/Credit: click to add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0B99B2-EBF7-BA42-83FC-8AD08B645963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67A6B9D-560F-CA41-A6F0-1C79BD3667B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B9605D-D584-B44E-B8E7-E2EC6AAA7D26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7774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-Gray-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Data Slide with Gray Title Bar: click to add title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invGray">
          <a:xfrm>
            <a:off x="-4917" y="980205"/>
            <a:ext cx="9162288" cy="377190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342900">
              <a:lnSpc>
                <a:spcPct val="85000"/>
              </a:lnSpc>
            </a:pPr>
            <a:endParaRPr lang="en-US" sz="15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5436345-40BB-5242-A91F-64B15D2D0A4B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323850" y="1000525"/>
            <a:ext cx="8503920" cy="3429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600" b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2CBBB-5045-8F42-85A1-BB5104437F5D}"/>
              </a:ext>
            </a:extLst>
          </p:cNvPr>
          <p:cNvCxnSpPr>
            <a:cxnSpLocks/>
          </p:cNvCxnSpPr>
          <p:nvPr userDrawn="1"/>
        </p:nvCxnSpPr>
        <p:spPr>
          <a:xfrm>
            <a:off x="-14989" y="97218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8C5AF5C-6EA9-6B49-A7AF-72E6D21531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258C9FC-3328-574A-A1BB-2F63ADF3D150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43444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y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57371" cy="960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71450"/>
            <a:ext cx="8515350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Study Slide: click to add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006B65E-6661-EE42-AFF2-CBC4C550F1B5}"/>
              </a:ext>
            </a:extLst>
          </p:cNvPr>
          <p:cNvCxnSpPr>
            <a:cxnSpLocks/>
          </p:cNvCxnSpPr>
          <p:nvPr userDrawn="1"/>
        </p:nvCxnSpPr>
        <p:spPr>
          <a:xfrm>
            <a:off x="-14989" y="962025"/>
            <a:ext cx="9162862" cy="0"/>
          </a:xfrm>
          <a:prstGeom prst="line">
            <a:avLst/>
          </a:prstGeom>
          <a:ln w="25400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F4BADDC-F26C-2141-B48C-9B8AA2179C2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23850" y="1184225"/>
            <a:ext cx="4720339" cy="34094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t" anchorCtr="0">
            <a:normAutofit/>
          </a:bodyPr>
          <a:lstStyle>
            <a:lvl1pPr marL="205740" marR="0" indent="-171450" algn="l" defTabSz="685800" rtl="0" eaLnBrk="1" fontAlgn="auto" latinLnBrk="0" hangingPunct="1">
              <a:lnSpc>
                <a:spcPts val="1800"/>
              </a:lnSpc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Char char="•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1475" marR="0" indent="-171450" algn="l" defTabSz="685800" rtl="0" eaLnBrk="1" fontAlgn="auto" latinLnBrk="0" hangingPunct="1">
              <a:lnSpc>
                <a:spcPts val="1800"/>
              </a:lnSpc>
              <a:spcBef>
                <a:spcPts val="6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Lucida Grande"/>
              <a:buChar char="-"/>
              <a:tabLst/>
              <a:defRPr sz="1600" baseline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0090" indent="-102870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SzPct val="70000"/>
              <a:defRPr sz="1500">
                <a:solidFill>
                  <a:srgbClr val="000000"/>
                </a:solidFill>
              </a:defRPr>
            </a:lvl3pPr>
            <a:lvl4pPr>
              <a:defRPr sz="1500"/>
            </a:lvl4pPr>
            <a:lvl5pPr>
              <a:defRPr sz="15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enter first level text</a:t>
            </a:r>
          </a:p>
          <a:p>
            <a:pPr lvl="1"/>
            <a:r>
              <a:rPr lang="en-US" dirty="0"/>
              <a:t>Line 2</a:t>
            </a:r>
          </a:p>
          <a:p>
            <a:pPr lvl="0"/>
            <a:endParaRPr lang="en-US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2A540FF-BD62-D94B-8E9E-07E81A4907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4846321"/>
            <a:ext cx="7357838" cy="24002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050" b="0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2786F12-9EDA-004C-BF21-FAB31A554914}"/>
              </a:ext>
            </a:extLst>
          </p:cNvPr>
          <p:cNvPicPr>
            <a:picLocks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50885" y="4786101"/>
            <a:ext cx="1097280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732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9" r:id="rId2"/>
    <p:sldLayoutId id="2147483709" r:id="rId3"/>
    <p:sldLayoutId id="2147483712" r:id="rId4"/>
    <p:sldLayoutId id="2147483700" r:id="rId5"/>
    <p:sldLayoutId id="2147483701" r:id="rId6"/>
    <p:sldLayoutId id="2147483713" r:id="rId7"/>
    <p:sldLayoutId id="2147483703" r:id="rId8"/>
    <p:sldLayoutId id="2147483710" r:id="rId9"/>
    <p:sldLayoutId id="2147483695" r:id="rId10"/>
    <p:sldLayoutId id="2147483697" r:id="rId11"/>
    <p:sldLayoutId id="2147483698" r:id="rId12"/>
    <p:sldLayoutId id="2147483704" r:id="rId13"/>
    <p:sldLayoutId id="2147483711" r:id="rId14"/>
    <p:sldLayoutId id="2147483705" r:id="rId15"/>
    <p:sldLayoutId id="2147483696" r:id="rId16"/>
    <p:sldLayoutId id="2147483715" r:id="rId17"/>
    <p:sldLayoutId id="2147483714" r:id="rId18"/>
    <p:sldLayoutId id="2147483707" r:id="rId19"/>
  </p:sldLayoutIdLst>
  <p:transition spd="slow"/>
  <p:hf sldNum="0"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patitisc.uw.edu/" TargetMode="External"/><Relationship Id="rId2" Type="http://schemas.openxmlformats.org/officeDocument/2006/relationships/hyperlink" Target="http://www.hepatitisb.uw.edu/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ts val="3600"/>
              </a:lnSpc>
            </a:pP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Hepatitis B Vaccines</a:t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Heplisav-B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FB4A-D31F-0B46-801E-4BF261C3C7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r>
              <a:rPr lang="en-US" dirty="0"/>
              <a:t>David H. Spach, MD</a:t>
            </a:r>
          </a:p>
          <a:p>
            <a:r>
              <a:rPr lang="en-US" dirty="0"/>
              <a:t>H. Nina Kim,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0" dirty="0">
                <a:cs typeface="Arial"/>
              </a:rPr>
              <a:t>Last Updated: </a:t>
            </a:r>
            <a:r>
              <a:rPr lang="en-US" dirty="0">
                <a:cs typeface="Arial"/>
              </a:rPr>
              <a:t>February 21, 2022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530636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Heplisav-B Vaccine versus Engerix-B Vaccine in Healthy Adults Aged 18-55 </a:t>
            </a:r>
            <a:r>
              <a:rPr lang="en-US" sz="1800" dirty="0">
                <a:latin typeface="Arial" pitchFamily="-106" charset="0"/>
              </a:rPr>
              <a:t>Years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HBV-10 Trial: </a:t>
            </a:r>
            <a:r>
              <a:rPr lang="en-US" sz="1800" dirty="0"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rPr>
              <a:t>Conclusions</a:t>
            </a:r>
            <a:endParaRPr lang="en-US" sz="1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Halperin SA, et al. Vaccine. 2012;30:2256-63.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0C167D-17BE-9449-8124-7425365A7DA5}"/>
              </a:ext>
            </a:extLst>
          </p:cNvPr>
          <p:cNvSpPr/>
          <p:nvPr/>
        </p:nvSpPr>
        <p:spPr>
          <a:xfrm>
            <a:off x="-45720" y="2058645"/>
            <a:ext cx="9235440" cy="14630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Ins="548640" bIns="274320" rtlCol="0" anchor="ctr"/>
          <a:lstStyle/>
          <a:p>
            <a:pPr>
              <a:lnSpc>
                <a:spcPts val="32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short, two-dose regimen of HBV-ISS induced a superior antibody response than a three-dose regimen of a licensed hepatitis B vaccine and was well tolerated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96812330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Heplisav-B vs Engerix-B in Healthy Adults, Aged 40-70 Years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HBV-16 Trial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1989908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F0B5-F7EF-B14C-BF64-80C564E9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itchFamily="-106" charset="0"/>
              </a:rPr>
              <a:t>Heplisav-B Vaccine versus Engerix-B Vaccine in Healthy Adults Aged 40-70 Years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HBV-16 Trial: Study Design</a:t>
            </a:r>
            <a:endParaRPr lang="en-US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F911-67B0-5341-BAFF-9B8AC25588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Design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Phase 3 randomized observer-blinded controlled trial to compare the safety and efficacy of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Heplisav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-B versus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B vaccines in healthy adults 40-70 years of age</a:t>
            </a: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Participants 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n = 2,4520</a:t>
            </a:r>
            <a:endParaRPr lang="en-US" sz="1400" b="1" dirty="0">
              <a:solidFill>
                <a:schemeClr val="tx1"/>
              </a:solidFill>
              <a:latin typeface="Arial" pitchFamily="-106" charset="0"/>
            </a:endParaRP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Ages: 40-70 years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Exclusions: HBV*, HIV, pregnancy or lactation, autoimmune or other clinically significant illness, immunosuppressed</a:t>
            </a: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Setting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Multiple centers in United States and Canada</a:t>
            </a:r>
            <a:endParaRPr lang="en-US" sz="14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600"/>
              </a:lnSpc>
              <a:spcBef>
                <a:spcPts val="10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Study End-Point</a:t>
            </a:r>
          </a:p>
          <a:p>
            <a:pPr lvl="1">
              <a:lnSpc>
                <a:spcPts val="1600"/>
              </a:lnSpc>
            </a:pP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Seroprotection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= anti-HBs level ≥10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mIU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/mL</a:t>
            </a:r>
            <a:endParaRPr lang="en-US" sz="1400" b="1" dirty="0">
              <a:solidFill>
                <a:schemeClr val="tx1"/>
              </a:solidFill>
              <a:latin typeface="Arial" pitchFamily="-106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6917F-415B-9F47-98B4-0C77CD262A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Heyward WL, et al. Vaccine. 2013;31:5300-5.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7BE392-DAEF-014A-9D85-D81C73181728}"/>
              </a:ext>
            </a:extLst>
          </p:cNvPr>
          <p:cNvSpPr/>
          <p:nvPr/>
        </p:nvSpPr>
        <p:spPr>
          <a:xfrm>
            <a:off x="351208" y="4360752"/>
            <a:ext cx="6346092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/>
            <a:r>
              <a:rPr lang="en-US" sz="10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positive test for HBsAg, anti-HBs, or anti-HB core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CD15B8-3895-1C47-A521-B2CADB9EC19C}"/>
              </a:ext>
            </a:extLst>
          </p:cNvPr>
          <p:cNvCxnSpPr>
            <a:cxnSpLocks/>
          </p:cNvCxnSpPr>
          <p:nvPr/>
        </p:nvCxnSpPr>
        <p:spPr>
          <a:xfrm>
            <a:off x="387942" y="4315380"/>
            <a:ext cx="8314994" cy="0"/>
          </a:xfrm>
          <a:prstGeom prst="line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18212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49ACD01D-B2B2-A745-B7FA-F7FCEC293955}"/>
              </a:ext>
            </a:extLst>
          </p:cNvPr>
          <p:cNvCxnSpPr>
            <a:cxnSpLocks/>
          </p:cNvCxnSpPr>
          <p:nvPr/>
        </p:nvCxnSpPr>
        <p:spPr>
          <a:xfrm>
            <a:off x="3503672" y="1764065"/>
            <a:ext cx="294894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5">
            <a:extLst>
              <a:ext uri="{FF2B5EF4-FFF2-40B4-BE49-F238E27FC236}">
                <a16:creationId xmlns:a16="http://schemas.microsoft.com/office/drawing/2014/main" id="{9A9D44C2-A721-604F-98E7-E06AE3D23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79" y="2305471"/>
            <a:ext cx="5346043" cy="636010"/>
          </a:xfrm>
          <a:prstGeom prst="rect">
            <a:avLst/>
          </a:prstGeom>
          <a:solidFill>
            <a:srgbClr val="0070C0">
              <a:alpha val="5000"/>
            </a:srgbClr>
          </a:solidFill>
          <a:ln w="12700" cmpd="sng">
            <a:solidFill>
              <a:srgbClr val="0070C0">
                <a:alpha val="99000"/>
              </a:srgbClr>
            </a:solidFill>
            <a:miter lim="800000"/>
            <a:headEnd/>
            <a:tailEnd/>
          </a:ln>
          <a:effectLst/>
        </p:spPr>
        <p:txBody>
          <a:bodyPr wrap="none" anchor="b"/>
          <a:lstStyle/>
          <a:p>
            <a:pPr algn="ctr"/>
            <a:r>
              <a:rPr lang="en-US" sz="1200" dirty="0">
                <a:latin typeface="Arial"/>
                <a:cs typeface="Arial"/>
              </a:rPr>
              <a:t>	Bridging vaccine lot: for safety analysis only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0EA1D5-A6C8-9640-9ADA-79413D06FB07}"/>
              </a:ext>
            </a:extLst>
          </p:cNvPr>
          <p:cNvCxnSpPr/>
          <p:nvPr/>
        </p:nvCxnSpPr>
        <p:spPr>
          <a:xfrm flipV="1">
            <a:off x="2900022" y="3454594"/>
            <a:ext cx="3566160" cy="155"/>
          </a:xfrm>
          <a:prstGeom prst="line">
            <a:avLst/>
          </a:prstGeom>
          <a:ln w="22225">
            <a:solidFill>
              <a:srgbClr val="69963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Vaccine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 Aged 40-70 Years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HBV-16 Trial: Design</a:t>
            </a:r>
            <a:endParaRPr lang="en-US" sz="1800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Heyward WL, et al. Vaccine. 2013;31:5300-5.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438337" y="1938404"/>
            <a:ext cx="1172406" cy="2057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1,441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424829" y="3637794"/>
            <a:ext cx="1185916" cy="2057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483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28655" y="4015683"/>
            <a:ext cx="6871716" cy="61722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Vaccine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b="1" dirty="0">
                <a:solidFill>
                  <a:srgbClr val="0070C0"/>
                </a:solidFill>
                <a:latin typeface="Arial" pitchFamily="22" charset="0"/>
              </a:rPr>
              <a:t>Heplisav-B</a:t>
            </a:r>
            <a:r>
              <a:rPr lang="en-US" sz="1050" dirty="0">
                <a:solidFill>
                  <a:srgbClr val="0070C0"/>
                </a:solidFill>
                <a:latin typeface="Arial" pitchFamily="22" charset="0"/>
              </a:rPr>
              <a:t>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0.5 mL dose of 3 mg 1018 adjuvant with 20 mcg recombinant HBsAg at weeks 0 and 4</a:t>
            </a:r>
          </a:p>
          <a:p>
            <a:pPr defTabSz="701279">
              <a:lnSpc>
                <a:spcPts val="1350"/>
              </a:lnSpc>
              <a:spcBef>
                <a:spcPts val="150"/>
              </a:spcBef>
            </a:pPr>
            <a:r>
              <a:rPr lang="en-US" sz="1050" b="1" dirty="0">
                <a:solidFill>
                  <a:srgbClr val="69963A"/>
                </a:solidFill>
                <a:latin typeface="Arial"/>
                <a:cs typeface="Arial"/>
              </a:rPr>
              <a:t>Engerix-B</a:t>
            </a:r>
            <a:r>
              <a:rPr lang="en-US" sz="105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1 mL dose of 20 mcg recombinant HBsAg with aluminum adjuvant at weeks 0, 4, and 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31830" y="985596"/>
            <a:ext cx="6872737" cy="400023"/>
            <a:chOff x="366942" y="1362488"/>
            <a:chExt cx="9163649" cy="533364"/>
          </a:xfrm>
        </p:grpSpPr>
        <p:sp>
          <p:nvSpPr>
            <p:cNvPr id="38" name="Rectangle 37"/>
            <p:cNvSpPr/>
            <p:nvPr/>
          </p:nvSpPr>
          <p:spPr>
            <a:xfrm>
              <a:off x="36830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5A8131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366942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5A8131"/>
                </a:solidFill>
                <a:latin typeface="Arial"/>
                <a:cs typeface="Arial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941383F-832C-AF42-8368-E22D06B506BE}"/>
                </a:ext>
              </a:extLst>
            </p:cNvPr>
            <p:cNvSpPr/>
            <p:nvPr/>
          </p:nvSpPr>
          <p:spPr>
            <a:xfrm>
              <a:off x="87738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5A8131"/>
                  </a:solidFill>
                  <a:latin typeface="Arial"/>
                  <a:cs typeface="Arial"/>
                </a:rPr>
                <a:t>32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74EEADA-5CE2-6B4B-87C4-038B5A9FB625}"/>
                </a:ext>
              </a:extLst>
            </p:cNvPr>
            <p:cNvCxnSpPr/>
            <p:nvPr/>
          </p:nvCxnSpPr>
          <p:spPr>
            <a:xfrm flipV="1">
              <a:off x="90636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AACB79-C6BE-2C49-B150-D975C5A7371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046467" y="1767583"/>
            <a:ext cx="362061" cy="0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iamond 32">
            <a:extLst>
              <a:ext uri="{FF2B5EF4-FFF2-40B4-BE49-F238E27FC236}">
                <a16:creationId xmlns:a16="http://schemas.microsoft.com/office/drawing/2014/main" id="{0E7061E7-3CF6-3A46-BB8E-3B4410F27D56}"/>
              </a:ext>
            </a:extLst>
          </p:cNvPr>
          <p:cNvSpPr>
            <a:spLocks/>
          </p:cNvSpPr>
          <p:nvPr/>
        </p:nvSpPr>
        <p:spPr>
          <a:xfrm>
            <a:off x="3287705" y="1596133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C58825F4-F3A9-294F-B8AF-B58F7F67387F}"/>
              </a:ext>
            </a:extLst>
          </p:cNvPr>
          <p:cNvSpPr>
            <a:spLocks/>
          </p:cNvSpPr>
          <p:nvPr/>
        </p:nvSpPr>
        <p:spPr>
          <a:xfrm>
            <a:off x="3287705" y="3278940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1F96E34D-3BD1-254F-A5E9-C0389E03923B}"/>
              </a:ext>
            </a:extLst>
          </p:cNvPr>
          <p:cNvSpPr>
            <a:spLocks/>
          </p:cNvSpPr>
          <p:nvPr/>
        </p:nvSpPr>
        <p:spPr>
          <a:xfrm>
            <a:off x="2703567" y="1596133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3D218406-93E8-8E46-9395-4381E4A0B3AD}"/>
              </a:ext>
            </a:extLst>
          </p:cNvPr>
          <p:cNvSpPr>
            <a:spLocks/>
          </p:cNvSpPr>
          <p:nvPr/>
        </p:nvSpPr>
        <p:spPr>
          <a:xfrm>
            <a:off x="2703567" y="3278940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140E0850-407B-784D-AB96-E255A67BC22C}"/>
              </a:ext>
            </a:extLst>
          </p:cNvPr>
          <p:cNvSpPr>
            <a:spLocks/>
          </p:cNvSpPr>
          <p:nvPr/>
        </p:nvSpPr>
        <p:spPr>
          <a:xfrm>
            <a:off x="6244637" y="3278940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C8A95783-D9F5-C44C-A08A-54F06073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78" y="1588436"/>
            <a:ext cx="1093193" cy="342900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Heplisav-B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78" y="3275751"/>
            <a:ext cx="1093193" cy="342900"/>
          </a:xfrm>
          <a:prstGeom prst="rect">
            <a:avLst/>
          </a:prstGeom>
          <a:solidFill>
            <a:srgbClr val="69963A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Engerix-B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FA018D65-0CF9-3F4B-847E-96DD7E45CDFB}"/>
              </a:ext>
            </a:extLst>
          </p:cNvPr>
          <p:cNvSpPr>
            <a:spLocks/>
          </p:cNvSpPr>
          <p:nvPr/>
        </p:nvSpPr>
        <p:spPr>
          <a:xfrm>
            <a:off x="6244637" y="1596133"/>
            <a:ext cx="342900" cy="342900"/>
          </a:xfrm>
          <a:prstGeom prst="diamond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151FF5-629C-E04C-815B-12DC491FDE36}"/>
              </a:ext>
            </a:extLst>
          </p:cNvPr>
          <p:cNvSpPr/>
          <p:nvPr/>
        </p:nvSpPr>
        <p:spPr>
          <a:xfrm>
            <a:off x="5981911" y="2551542"/>
            <a:ext cx="863808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A3D84054-909E-FF4C-870C-A39A0AA7A67B}"/>
              </a:ext>
            </a:extLst>
          </p:cNvPr>
          <p:cNvCxnSpPr>
            <a:cxnSpLocks/>
          </p:cNvCxnSpPr>
          <p:nvPr/>
        </p:nvCxnSpPr>
        <p:spPr>
          <a:xfrm>
            <a:off x="3503672" y="2480162"/>
            <a:ext cx="294894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4B6CB23F-A0EF-3B43-BC4E-DBD0C4D186B0}"/>
              </a:ext>
            </a:extLst>
          </p:cNvPr>
          <p:cNvSpPr/>
          <p:nvPr/>
        </p:nvSpPr>
        <p:spPr>
          <a:xfrm>
            <a:off x="1438337" y="2671496"/>
            <a:ext cx="1172406" cy="20574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528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6E79C0-47DE-FA43-9D33-1E35429DCC44}"/>
              </a:ext>
            </a:extLst>
          </p:cNvPr>
          <p:cNvCxnSpPr>
            <a:cxnSpLocks/>
          </p:cNvCxnSpPr>
          <p:nvPr/>
        </p:nvCxnSpPr>
        <p:spPr>
          <a:xfrm>
            <a:off x="3022820" y="2480162"/>
            <a:ext cx="362061" cy="0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Diamond 60">
            <a:extLst>
              <a:ext uri="{FF2B5EF4-FFF2-40B4-BE49-F238E27FC236}">
                <a16:creationId xmlns:a16="http://schemas.microsoft.com/office/drawing/2014/main" id="{E7E32AA7-D94F-8342-9133-955B75749924}"/>
              </a:ext>
            </a:extLst>
          </p:cNvPr>
          <p:cNvSpPr>
            <a:spLocks/>
          </p:cNvSpPr>
          <p:nvPr/>
        </p:nvSpPr>
        <p:spPr>
          <a:xfrm>
            <a:off x="3287705" y="2308712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Diamond 61">
            <a:extLst>
              <a:ext uri="{FF2B5EF4-FFF2-40B4-BE49-F238E27FC236}">
                <a16:creationId xmlns:a16="http://schemas.microsoft.com/office/drawing/2014/main" id="{5C81E0E0-FADB-2249-B857-F67B68AB215A}"/>
              </a:ext>
            </a:extLst>
          </p:cNvPr>
          <p:cNvSpPr>
            <a:spLocks/>
          </p:cNvSpPr>
          <p:nvPr/>
        </p:nvSpPr>
        <p:spPr>
          <a:xfrm>
            <a:off x="2703567" y="2308712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5" name="Rectangle 5">
            <a:extLst>
              <a:ext uri="{FF2B5EF4-FFF2-40B4-BE49-F238E27FC236}">
                <a16:creationId xmlns:a16="http://schemas.microsoft.com/office/drawing/2014/main" id="{454DAE45-E335-564D-8F50-B81632708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1978" y="2305763"/>
            <a:ext cx="1093193" cy="342900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Heplisav-B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79355AE9-EA49-414F-A404-88DCFA2B969B}"/>
              </a:ext>
            </a:extLst>
          </p:cNvPr>
          <p:cNvSpPr>
            <a:spLocks/>
          </p:cNvSpPr>
          <p:nvPr/>
        </p:nvSpPr>
        <p:spPr>
          <a:xfrm>
            <a:off x="6244637" y="2308712"/>
            <a:ext cx="342900" cy="342900"/>
          </a:xfrm>
          <a:prstGeom prst="diamond">
            <a:avLst/>
          </a:prstGeom>
          <a:solidFill>
            <a:srgbClr val="7F7F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386BC17-FE53-7347-AAAB-58D3AE307F33}"/>
              </a:ext>
            </a:extLst>
          </p:cNvPr>
          <p:cNvSpPr/>
          <p:nvPr/>
        </p:nvSpPr>
        <p:spPr>
          <a:xfrm>
            <a:off x="5981911" y="1833671"/>
            <a:ext cx="863808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50149458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Vaccine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 Aged 40-70 Years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HBV-16 Trial: Results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Heyward WL, et al. Vaccine. 2013;31:5300-5.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461553"/>
              </p:ext>
            </p:extLst>
          </p:nvPr>
        </p:nvGraphicFramePr>
        <p:xfrm>
          <a:off x="914400" y="1002282"/>
          <a:ext cx="7300800" cy="3397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10350" y="4192657"/>
            <a:ext cx="6336792" cy="573371"/>
            <a:chOff x="739150" y="4124159"/>
            <a:chExt cx="6336792" cy="573371"/>
          </a:xfrm>
        </p:grpSpPr>
        <p:cxnSp>
          <p:nvCxnSpPr>
            <p:cNvPr id="17" name="Straight Connector 16"/>
            <p:cNvCxnSpPr>
              <a:cxnSpLocks/>
            </p:cNvCxnSpPr>
            <p:nvPr/>
          </p:nvCxnSpPr>
          <p:spPr>
            <a:xfrm flipV="1">
              <a:off x="2003264" y="4267034"/>
              <a:ext cx="322324" cy="155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28711" y="4553492"/>
              <a:ext cx="2834640" cy="155"/>
            </a:xfrm>
            <a:prstGeom prst="line">
              <a:avLst/>
            </a:prstGeom>
            <a:ln w="22225">
              <a:solidFill>
                <a:srgbClr val="69963A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739150" y="4124159"/>
              <a:ext cx="6336792" cy="285749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Heplisav-B</a:t>
              </a:r>
            </a:p>
          </p:txBody>
        </p:sp>
        <p:sp>
          <p:nvSpPr>
            <p:cNvPr id="8" name="Diamond 7"/>
            <p:cNvSpPr>
              <a:spLocks/>
            </p:cNvSpPr>
            <p:nvPr/>
          </p:nvSpPr>
          <p:spPr>
            <a:xfrm>
              <a:off x="2251053" y="4136888"/>
              <a:ext cx="236166" cy="260602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739150" y="4411781"/>
              <a:ext cx="6336792" cy="285749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>
                  <a:solidFill>
                    <a:srgbClr val="5A813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Engerix-B</a:t>
              </a:r>
            </a:p>
          </p:txBody>
        </p:sp>
        <p:sp>
          <p:nvSpPr>
            <p:cNvPr id="10" name="Diamond 9"/>
            <p:cNvSpPr>
              <a:spLocks/>
            </p:cNvSpPr>
            <p:nvPr/>
          </p:nvSpPr>
          <p:spPr>
            <a:xfrm>
              <a:off x="2251053" y="4425134"/>
              <a:ext cx="236166" cy="260602"/>
            </a:xfrm>
            <a:prstGeom prst="diamond">
              <a:avLst/>
            </a:prstGeom>
            <a:solidFill>
              <a:srgbClr val="6996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Diamond 10"/>
            <p:cNvSpPr>
              <a:spLocks/>
            </p:cNvSpPr>
            <p:nvPr/>
          </p:nvSpPr>
          <p:spPr>
            <a:xfrm>
              <a:off x="1789238" y="4136888"/>
              <a:ext cx="236166" cy="260602"/>
            </a:xfrm>
            <a:prstGeom prst="diamond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Diamond 11"/>
            <p:cNvSpPr>
              <a:spLocks/>
            </p:cNvSpPr>
            <p:nvPr/>
          </p:nvSpPr>
          <p:spPr>
            <a:xfrm>
              <a:off x="1789238" y="4425134"/>
              <a:ext cx="236166" cy="260602"/>
            </a:xfrm>
            <a:prstGeom prst="diamond">
              <a:avLst/>
            </a:prstGeom>
            <a:solidFill>
              <a:srgbClr val="69963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3" name="Diamond 12"/>
          <p:cNvSpPr>
            <a:spLocks/>
          </p:cNvSpPr>
          <p:nvPr/>
        </p:nvSpPr>
        <p:spPr>
          <a:xfrm>
            <a:off x="4591050" y="4491236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3654BF-3233-D540-8397-11021FC4C247}"/>
              </a:ext>
            </a:extLst>
          </p:cNvPr>
          <p:cNvGrpSpPr/>
          <p:nvPr/>
        </p:nvGrpSpPr>
        <p:grpSpPr>
          <a:xfrm>
            <a:off x="1899911" y="1020431"/>
            <a:ext cx="1574846" cy="259040"/>
            <a:chOff x="6674068" y="1302374"/>
            <a:chExt cx="2099795" cy="3453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AF49AE8-DBEC-3542-9933-19DC074EF96A}"/>
                </a:ext>
              </a:extLst>
            </p:cNvPr>
            <p:cNvSpPr/>
            <p:nvPr/>
          </p:nvSpPr>
          <p:spPr>
            <a:xfrm>
              <a:off x="6728932" y="1302374"/>
              <a:ext cx="2044931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ACBDE64-AC90-C24A-B59D-D2EAC06A5C4A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9324999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Vaccine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 Aged 40-70 Years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HBV-16 Trial: Adverse Reactions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Heyward WL, et al. Vaccine. 2013;31:5300-5.</a:t>
            </a:r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845E47BC-4E53-A345-89C4-FBD03064C2F2}"/>
              </a:ext>
            </a:extLst>
          </p:cNvPr>
          <p:cNvGraphicFramePr>
            <a:graphicFrameLocks/>
          </p:cNvGraphicFramePr>
          <p:nvPr/>
        </p:nvGraphicFramePr>
        <p:xfrm>
          <a:off x="913125" y="997329"/>
          <a:ext cx="7336800" cy="3765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0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437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Adverse Event,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Heplisav-B</a:t>
                      </a:r>
                      <a:br>
                        <a:rPr lang="en-US" sz="12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1,968)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AC">
                        <a:alpha val="9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Engerix-B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481)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03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 reaction (among n=1953)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Severe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666 (34)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(0.6)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(32)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(0.6)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03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Systemic reaction (among n=1953)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Total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Severe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586 (30)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 (2)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166 (35)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(4)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488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related adverse event (AE)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 (7)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(6)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04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related severe AE (grade 3 or above)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(0.2)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 AE leading to study discontinuation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(0.9)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(0.4)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41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(0.05)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(0.2)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380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322641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Vaccine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 Aged 40-70 Years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HBV-16 Trial: Conclusions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Heyward WL, et al. Vaccine. 2013;31:5300-5.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D37FF7-AECA-934A-939F-7456AA90859F}"/>
              </a:ext>
            </a:extLst>
          </p:cNvPr>
          <p:cNvSpPr/>
          <p:nvPr/>
        </p:nvSpPr>
        <p:spPr>
          <a:xfrm>
            <a:off x="-45720" y="1718438"/>
            <a:ext cx="923544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Ins="548640" bIns="274320" rtlCol="0" anchor="ctr"/>
          <a:lstStyle/>
          <a:p>
            <a:pPr>
              <a:lnSpc>
                <a:spcPts val="28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compared to the HBsAg-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three-dose regimen given at 0, 1, and 6 months, HBsAg-1018 demonstrated superior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only two doses at 0 and 1month. The safety profile of HBsAg-1018 was comparable to that of the licensed vaccine, HBsAg-Eng. HBsAg-1018 would provide a significant public health contribution toward the prevention of hepatitis B infection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2632482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-B versus Engerix-B in Adults with Chronic Kidney Disease (CKD)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HBV-17 Trial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11705484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6F0B5-F7EF-B14C-BF64-80C564E9F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25" dirty="0">
                <a:latin typeface="Arial" pitchFamily="-106" charset="0"/>
              </a:rPr>
              <a:t>Heplisav-B Vaccine versus Engerix-B Vaccine in Adults with CKD</a:t>
            </a:r>
            <a:br>
              <a:rPr lang="en-US" dirty="0">
                <a:latin typeface="Arial" pitchFamily="-106" charset="0"/>
              </a:rPr>
            </a:br>
            <a:r>
              <a:rPr lang="en-US" sz="2325" dirty="0">
                <a:latin typeface="Arial" pitchFamily="-106" charset="0"/>
              </a:rPr>
              <a:t>HBV-17 Trial: Design</a:t>
            </a:r>
            <a:endParaRPr lang="en-US" sz="2325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5930AA-05A5-4E43-9A5A-C10298133D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1500"/>
              </a:lnSpc>
            </a:pPr>
            <a:r>
              <a:rPr lang="en-US" sz="1400" b="1" dirty="0"/>
              <a:t>Design</a:t>
            </a:r>
          </a:p>
          <a:p>
            <a:pPr lvl="1">
              <a:lnSpc>
                <a:spcPts val="1500"/>
              </a:lnSpc>
              <a:spcBef>
                <a:spcPts val="2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Phase 3 randomized, observer-blinded, active controlled, trial to compare the safety and efficacy of 3 doses of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Heplisav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-B versus 4 double-doses of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B in adults with chronic kidney disease (CKD)</a:t>
            </a:r>
            <a:endParaRPr lang="en-US" sz="1400" dirty="0"/>
          </a:p>
          <a:p>
            <a:pPr>
              <a:lnSpc>
                <a:spcPts val="1500"/>
              </a:lnSpc>
              <a:spcBef>
                <a:spcPts val="800"/>
              </a:spcBef>
            </a:pPr>
            <a:r>
              <a:rPr lang="en-US" sz="1400" b="1" dirty="0"/>
              <a:t>Participants</a:t>
            </a:r>
            <a:r>
              <a:rPr lang="en-US" sz="1400" dirty="0"/>
              <a:t> 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(n = 521 randomized, 507 analyzed)</a:t>
            </a:r>
          </a:p>
          <a:p>
            <a:pPr lvl="1">
              <a:lnSpc>
                <a:spcPts val="1500"/>
              </a:lnSpc>
              <a:spcBef>
                <a:spcPts val="2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Ages: 18-75 years</a:t>
            </a:r>
          </a:p>
          <a:p>
            <a:pPr lvl="1">
              <a:lnSpc>
                <a:spcPts val="15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Chronic kidney disease: GFR ≤45 mL/min/1.73 m</a:t>
            </a:r>
            <a:r>
              <a:rPr lang="en-US" sz="1400" baseline="30000" dirty="0">
                <a:solidFill>
                  <a:schemeClr val="tx1"/>
                </a:solidFill>
                <a:latin typeface="Arial" pitchFamily="-106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+/- hemodialysis</a:t>
            </a:r>
          </a:p>
          <a:p>
            <a:pPr lvl="1">
              <a:lnSpc>
                <a:spcPts val="15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lvl="1">
              <a:lnSpc>
                <a:spcPts val="15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Exclusions: HBV*, HIV, HCV, pregnancy or lactation, autoimmune or other clinically significant illness, immunosuppressed</a:t>
            </a:r>
            <a:endParaRPr lang="en-US" sz="1400" dirty="0"/>
          </a:p>
          <a:p>
            <a:pPr>
              <a:lnSpc>
                <a:spcPts val="1500"/>
              </a:lnSpc>
              <a:spcBef>
                <a:spcPts val="8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Setting</a:t>
            </a:r>
          </a:p>
          <a:p>
            <a:pPr lvl="1">
              <a:lnSpc>
                <a:spcPts val="1500"/>
              </a:lnSpc>
              <a:spcBef>
                <a:spcPts val="2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Multiple centers in United States &amp; Canada</a:t>
            </a:r>
          </a:p>
          <a:p>
            <a:pPr>
              <a:lnSpc>
                <a:spcPts val="1500"/>
              </a:lnSpc>
              <a:spcBef>
                <a:spcPts val="8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Study End-Point</a:t>
            </a:r>
          </a:p>
          <a:p>
            <a:pPr lvl="1">
              <a:lnSpc>
                <a:spcPts val="1500"/>
              </a:lnSpc>
              <a:spcBef>
                <a:spcPts val="200"/>
              </a:spcBef>
            </a:pP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Seroprotection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= anti-HBs level ≥10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mIU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/mL</a:t>
            </a:r>
            <a:endParaRPr lang="en-US" sz="1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Janssen RS, et al. Vaccine. 2013;31:5306-13.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918FFB-2D3F-8440-A17C-E177BB6F543F}"/>
              </a:ext>
            </a:extLst>
          </p:cNvPr>
          <p:cNvSpPr/>
          <p:nvPr/>
        </p:nvSpPr>
        <p:spPr>
          <a:xfrm>
            <a:off x="391249" y="4470753"/>
            <a:ext cx="6346092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/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positive for HBsAg, anti-HBs, or anti-HB core 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CD9AE1-1976-B44D-88EC-8165452DC172}"/>
              </a:ext>
            </a:extLst>
          </p:cNvPr>
          <p:cNvCxnSpPr/>
          <p:nvPr/>
        </p:nvCxnSpPr>
        <p:spPr>
          <a:xfrm>
            <a:off x="458924" y="4451340"/>
            <a:ext cx="8229600" cy="0"/>
          </a:xfrm>
          <a:prstGeom prst="line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127701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25" dirty="0">
                <a:latin typeface="Arial" pitchFamily="-106" charset="0"/>
              </a:rPr>
              <a:t>Heplisav-B Vaccine versus Engerix-B Vaccine in Adults with CKD</a:t>
            </a:r>
            <a:br>
              <a:rPr lang="en-US" sz="1800" dirty="0">
                <a:latin typeface="Arial" pitchFamily="-106" charset="0"/>
              </a:rPr>
            </a:br>
            <a:r>
              <a:rPr lang="en-US" sz="2325" dirty="0">
                <a:latin typeface="Arial" pitchFamily="-106" charset="0"/>
              </a:rPr>
              <a:t>HBV-17 Trial: Design</a:t>
            </a:r>
            <a:endParaRPr lang="en-US" sz="2325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Janssen RS, et al. Vaccine. 2013;31:5306-13.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51506" y="1021873"/>
            <a:ext cx="6872737" cy="400023"/>
            <a:chOff x="-1359" y="1362488"/>
            <a:chExt cx="9163650" cy="533364"/>
          </a:xfrm>
        </p:grpSpPr>
        <p:sp>
          <p:nvSpPr>
            <p:cNvPr id="38" name="Rectangle 37"/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1359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C0D3795-F52B-D24C-BAA4-65BE5BE277DD}"/>
              </a:ext>
            </a:extLst>
          </p:cNvPr>
          <p:cNvCxnSpPr/>
          <p:nvPr/>
        </p:nvCxnSpPr>
        <p:spPr>
          <a:xfrm flipV="1">
            <a:off x="3142908" y="3099881"/>
            <a:ext cx="3566160" cy="155"/>
          </a:xfrm>
          <a:prstGeom prst="line">
            <a:avLst/>
          </a:prstGeom>
          <a:ln w="22225">
            <a:solidFill>
              <a:srgbClr val="69963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D3F5E67-3964-994B-BBE5-9676992813D9}"/>
              </a:ext>
            </a:extLst>
          </p:cNvPr>
          <p:cNvSpPr/>
          <p:nvPr/>
        </p:nvSpPr>
        <p:spPr>
          <a:xfrm>
            <a:off x="1581212" y="2190644"/>
            <a:ext cx="11724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247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09DDA7F2-7880-B74E-8EE2-4B2743DE1808}"/>
              </a:ext>
            </a:extLst>
          </p:cNvPr>
          <p:cNvSpPr/>
          <p:nvPr/>
        </p:nvSpPr>
        <p:spPr>
          <a:xfrm>
            <a:off x="1567704" y="3290966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260</a:t>
            </a:r>
          </a:p>
        </p:txBody>
      </p:sp>
      <p:sp>
        <p:nvSpPr>
          <p:cNvPr id="88" name="Rectangle 25">
            <a:extLst>
              <a:ext uri="{FF2B5EF4-FFF2-40B4-BE49-F238E27FC236}">
                <a16:creationId xmlns:a16="http://schemas.microsoft.com/office/drawing/2014/main" id="{B2E2581C-CF22-E94B-BC8D-C8A296907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5" y="3782142"/>
            <a:ext cx="6871716" cy="76799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200" b="1" dirty="0">
                <a:solidFill>
                  <a:srgbClr val="000000"/>
                </a:solidFill>
                <a:latin typeface="Arial" pitchFamily="22" charset="0"/>
              </a:rPr>
              <a:t>Vaccine Dosing</a:t>
            </a:r>
            <a:br>
              <a:rPr lang="en-US" sz="12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200" b="1" dirty="0">
                <a:solidFill>
                  <a:srgbClr val="0070C0"/>
                </a:solidFill>
                <a:latin typeface="Arial" pitchFamily="22" charset="0"/>
              </a:rPr>
              <a:t>Heplisav-B</a:t>
            </a:r>
            <a:r>
              <a:rPr lang="en-US" sz="120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0.5 mL dose (standard dose = 20 mcg) recombinant HBsAg at weeks 0, 4, and 24</a:t>
            </a:r>
          </a:p>
          <a:p>
            <a:pPr defTabSz="701279">
              <a:lnSpc>
                <a:spcPts val="1350"/>
              </a:lnSpc>
              <a:spcBef>
                <a:spcPts val="150"/>
              </a:spcBef>
            </a:pPr>
            <a:r>
              <a:rPr lang="en-US" sz="1200" b="1" dirty="0">
                <a:solidFill>
                  <a:srgbClr val="69963A"/>
                </a:solidFill>
                <a:latin typeface="Arial"/>
                <a:cs typeface="Arial"/>
              </a:rPr>
              <a:t>Engerix-B</a:t>
            </a:r>
            <a:r>
              <a:rPr lang="en-US" sz="1200" dirty="0">
                <a:solidFill>
                  <a:srgbClr val="000000"/>
                </a:solidFill>
                <a:latin typeface="Arial"/>
                <a:cs typeface="Arial"/>
              </a:rPr>
              <a:t>: 1 mL dose (double dose = 40 mcg) recombinant HBsAg at weeks 0, 4, 8, and 24</a:t>
            </a:r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0CC2359-9D92-0F45-AA16-CB4788CB4A6C}"/>
              </a:ext>
            </a:extLst>
          </p:cNvPr>
          <p:cNvCxnSpPr>
            <a:cxnSpLocks/>
            <a:stCxn id="113" idx="3"/>
          </p:cNvCxnSpPr>
          <p:nvPr/>
        </p:nvCxnSpPr>
        <p:spPr>
          <a:xfrm>
            <a:off x="3332216" y="2004058"/>
            <a:ext cx="3383280" cy="0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Diamond 110">
            <a:extLst>
              <a:ext uri="{FF2B5EF4-FFF2-40B4-BE49-F238E27FC236}">
                <a16:creationId xmlns:a16="http://schemas.microsoft.com/office/drawing/2014/main" id="{B13D09C9-DD43-2D41-8694-4463EF3B6740}"/>
              </a:ext>
            </a:extLst>
          </p:cNvPr>
          <p:cNvSpPr>
            <a:spLocks/>
          </p:cNvSpPr>
          <p:nvPr/>
        </p:nvSpPr>
        <p:spPr>
          <a:xfrm>
            <a:off x="3573455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2" name="Diamond 111">
            <a:extLst>
              <a:ext uri="{FF2B5EF4-FFF2-40B4-BE49-F238E27FC236}">
                <a16:creationId xmlns:a16="http://schemas.microsoft.com/office/drawing/2014/main" id="{2C13732B-71AD-1645-BFF6-985180A3C568}"/>
              </a:ext>
            </a:extLst>
          </p:cNvPr>
          <p:cNvSpPr>
            <a:spLocks/>
          </p:cNvSpPr>
          <p:nvPr/>
        </p:nvSpPr>
        <p:spPr>
          <a:xfrm>
            <a:off x="3573455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" name="Diamond 112">
            <a:extLst>
              <a:ext uri="{FF2B5EF4-FFF2-40B4-BE49-F238E27FC236}">
                <a16:creationId xmlns:a16="http://schemas.microsoft.com/office/drawing/2014/main" id="{8639288F-9792-4D4A-8813-072B0B5A509A}"/>
              </a:ext>
            </a:extLst>
          </p:cNvPr>
          <p:cNvSpPr>
            <a:spLocks/>
          </p:cNvSpPr>
          <p:nvPr/>
        </p:nvSpPr>
        <p:spPr>
          <a:xfrm>
            <a:off x="2989317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4" name="Diamond 113">
            <a:extLst>
              <a:ext uri="{FF2B5EF4-FFF2-40B4-BE49-F238E27FC236}">
                <a16:creationId xmlns:a16="http://schemas.microsoft.com/office/drawing/2014/main" id="{2AE37F2E-C0D7-2D4C-861A-1BFD11D22AAF}"/>
              </a:ext>
            </a:extLst>
          </p:cNvPr>
          <p:cNvSpPr>
            <a:spLocks/>
          </p:cNvSpPr>
          <p:nvPr/>
        </p:nvSpPr>
        <p:spPr>
          <a:xfrm>
            <a:off x="298931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1EC04818-8AAE-1E42-967E-4B59F7A5E9AB}"/>
              </a:ext>
            </a:extLst>
          </p:cNvPr>
          <p:cNvSpPr>
            <a:spLocks/>
          </p:cNvSpPr>
          <p:nvPr/>
        </p:nvSpPr>
        <p:spPr>
          <a:xfrm>
            <a:off x="653038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Rectangle 5">
            <a:extLst>
              <a:ext uri="{FF2B5EF4-FFF2-40B4-BE49-F238E27FC236}">
                <a16:creationId xmlns:a16="http://schemas.microsoft.com/office/drawing/2014/main" id="{B0EBD29E-B545-4E40-95B2-3242DE341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1832793"/>
            <a:ext cx="1165860" cy="342900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Heplisav-B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17" name="Rectangle 5">
            <a:extLst>
              <a:ext uri="{FF2B5EF4-FFF2-40B4-BE49-F238E27FC236}">
                <a16:creationId xmlns:a16="http://schemas.microsoft.com/office/drawing/2014/main" id="{D1A68733-087B-7A42-93CB-63CE8998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2928921"/>
            <a:ext cx="1165860" cy="342900"/>
          </a:xfrm>
          <a:prstGeom prst="rect">
            <a:avLst/>
          </a:prstGeom>
          <a:solidFill>
            <a:srgbClr val="69963A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Engerix-B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2" name="Diamond 121">
            <a:extLst>
              <a:ext uri="{FF2B5EF4-FFF2-40B4-BE49-F238E27FC236}">
                <a16:creationId xmlns:a16="http://schemas.microsoft.com/office/drawing/2014/main" id="{9C34330A-259A-324E-9CF2-9F9B90F44B97}"/>
              </a:ext>
            </a:extLst>
          </p:cNvPr>
          <p:cNvSpPr>
            <a:spLocks/>
          </p:cNvSpPr>
          <p:nvPr/>
        </p:nvSpPr>
        <p:spPr>
          <a:xfrm>
            <a:off x="4172948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8" name="Diamond 117">
            <a:extLst>
              <a:ext uri="{FF2B5EF4-FFF2-40B4-BE49-F238E27FC236}">
                <a16:creationId xmlns:a16="http://schemas.microsoft.com/office/drawing/2014/main" id="{91BAB693-9F49-C549-9DF7-DE9C63D2F9AE}"/>
              </a:ext>
            </a:extLst>
          </p:cNvPr>
          <p:cNvSpPr>
            <a:spLocks/>
          </p:cNvSpPr>
          <p:nvPr/>
        </p:nvSpPr>
        <p:spPr>
          <a:xfrm>
            <a:off x="6530387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9186762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Heplisav-B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1600"/>
              </a:lnSpc>
              <a:spcBef>
                <a:spcPts val="1050"/>
              </a:spcBef>
            </a:pPr>
            <a:r>
              <a:rPr lang="en-US" b="1" dirty="0"/>
              <a:t>Indication</a:t>
            </a:r>
          </a:p>
          <a:p>
            <a:pPr lvl="1">
              <a:lnSpc>
                <a:spcPts val="1600"/>
              </a:lnSpc>
              <a:spcBef>
                <a:spcPts val="600"/>
              </a:spcBef>
            </a:pPr>
            <a:r>
              <a:rPr lang="en-US" dirty="0"/>
              <a:t>For the prevention of HBV in adults ≥18 years of age</a:t>
            </a:r>
          </a:p>
          <a:p>
            <a:pPr>
              <a:lnSpc>
                <a:spcPts val="1600"/>
              </a:lnSpc>
              <a:spcBef>
                <a:spcPts val="2400"/>
              </a:spcBef>
            </a:pPr>
            <a:r>
              <a:rPr lang="en-US" b="1" dirty="0"/>
              <a:t>Heplisav-B Components (0.5 mL)</a:t>
            </a:r>
          </a:p>
          <a:p>
            <a:pPr lvl="1">
              <a:lnSpc>
                <a:spcPts val="1600"/>
              </a:lnSpc>
              <a:spcBef>
                <a:spcPts val="600"/>
              </a:spcBef>
            </a:pPr>
            <a:r>
              <a:rPr lang="en-US" dirty="0"/>
              <a:t>20 µg HBsAg</a:t>
            </a:r>
          </a:p>
          <a:p>
            <a:pPr lvl="1">
              <a:lnSpc>
                <a:spcPts val="1600"/>
              </a:lnSpc>
              <a:spcBef>
                <a:spcPts val="1050"/>
              </a:spcBef>
            </a:pPr>
            <a:r>
              <a:rPr lang="en-US" dirty="0"/>
              <a:t>3,000 µg CpG 1018 adjuvant </a:t>
            </a:r>
          </a:p>
          <a:p>
            <a:pPr>
              <a:lnSpc>
                <a:spcPts val="1600"/>
              </a:lnSpc>
              <a:spcBef>
                <a:spcPts val="2400"/>
              </a:spcBef>
            </a:pPr>
            <a:r>
              <a:rPr lang="en-US" b="1" dirty="0"/>
              <a:t>Dosing</a:t>
            </a:r>
            <a:r>
              <a:rPr lang="en-US" dirty="0"/>
              <a:t> </a:t>
            </a:r>
          </a:p>
          <a:p>
            <a:pPr lvl="1">
              <a:lnSpc>
                <a:spcPts val="1600"/>
              </a:lnSpc>
              <a:spcBef>
                <a:spcPts val="600"/>
              </a:spcBef>
            </a:pPr>
            <a:r>
              <a:rPr lang="en-US" dirty="0"/>
              <a:t>2 doses (0.5 mL with each dose), given 1 month apart</a:t>
            </a:r>
          </a:p>
          <a:p>
            <a:pPr>
              <a:lnSpc>
                <a:spcPts val="1600"/>
              </a:lnSpc>
              <a:spcBef>
                <a:spcPts val="2400"/>
              </a:spcBef>
            </a:pPr>
            <a:r>
              <a:rPr lang="en-US" b="1" dirty="0"/>
              <a:t>Serious Adverse Events</a:t>
            </a:r>
          </a:p>
          <a:p>
            <a:pPr lvl="1">
              <a:lnSpc>
                <a:spcPts val="1600"/>
              </a:lnSpc>
              <a:spcBef>
                <a:spcPts val="600"/>
              </a:spcBef>
            </a:pPr>
            <a:r>
              <a:rPr lang="en-US" dirty="0"/>
              <a:t>Reported in 1.5%</a:t>
            </a:r>
          </a:p>
          <a:p>
            <a:pPr>
              <a:lnSpc>
                <a:spcPts val="1600"/>
              </a:lnSpc>
              <a:spcBef>
                <a:spcPts val="1050"/>
              </a:spcBef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F841C0-F885-674C-A934-504BC660D5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4417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itchFamily="-106" charset="0"/>
              </a:rPr>
              <a:t>Heplisav-B Vaccine versus Engerix-B Vaccine in Adults with CKD</a:t>
            </a:r>
            <a:br>
              <a:rPr lang="en-US" sz="1800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HBV-17 Trial: Results (anti-HBs ≥10 mIU/mL)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Janssen RS, et al. Vaccine. 2013;31:5306-13.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5817527"/>
              </p:ext>
            </p:extLst>
          </p:nvPr>
        </p:nvGraphicFramePr>
        <p:xfrm>
          <a:off x="914400" y="971557"/>
          <a:ext cx="7315200" cy="3285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766220" y="4193609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Heplisav-B</a:t>
            </a:r>
          </a:p>
        </p:txBody>
      </p:sp>
      <p:sp>
        <p:nvSpPr>
          <p:cNvPr id="9" name="Rectangle 8"/>
          <p:cNvSpPr/>
          <p:nvPr/>
        </p:nvSpPr>
        <p:spPr>
          <a:xfrm>
            <a:off x="766220" y="4481231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699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Engerix-B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13CC5F7-F88F-D34C-8044-15C33352EFAA}"/>
              </a:ext>
            </a:extLst>
          </p:cNvPr>
          <p:cNvCxnSpPr>
            <a:cxnSpLocks/>
          </p:cNvCxnSpPr>
          <p:nvPr/>
        </p:nvCxnSpPr>
        <p:spPr>
          <a:xfrm flipV="1">
            <a:off x="1928694" y="4336484"/>
            <a:ext cx="2834640" cy="155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EDEDA4-6571-C043-9AE8-BF5E19971DE9}"/>
              </a:ext>
            </a:extLst>
          </p:cNvPr>
          <p:cNvCxnSpPr/>
          <p:nvPr/>
        </p:nvCxnSpPr>
        <p:spPr>
          <a:xfrm flipV="1">
            <a:off x="1911121" y="4622942"/>
            <a:ext cx="2834640" cy="155"/>
          </a:xfrm>
          <a:prstGeom prst="line">
            <a:avLst/>
          </a:prstGeom>
          <a:ln w="22225">
            <a:solidFill>
              <a:srgbClr val="69963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Diamond 25">
            <a:extLst>
              <a:ext uri="{FF2B5EF4-FFF2-40B4-BE49-F238E27FC236}">
                <a16:creationId xmlns:a16="http://schemas.microsoft.com/office/drawing/2014/main" id="{584B4A63-62CC-D947-9547-BD32F7CE6BD5}"/>
              </a:ext>
            </a:extLst>
          </p:cNvPr>
          <p:cNvSpPr>
            <a:spLocks/>
          </p:cNvSpPr>
          <p:nvPr/>
        </p:nvSpPr>
        <p:spPr>
          <a:xfrm>
            <a:off x="2233470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7F385EF6-06DB-5443-94FE-4ABF592AA6D2}"/>
              </a:ext>
            </a:extLst>
          </p:cNvPr>
          <p:cNvSpPr>
            <a:spLocks/>
          </p:cNvSpPr>
          <p:nvPr/>
        </p:nvSpPr>
        <p:spPr>
          <a:xfrm>
            <a:off x="2233470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7CCB1D05-9327-BA4D-9D65-5176F1B5B7EB}"/>
              </a:ext>
            </a:extLst>
          </p:cNvPr>
          <p:cNvSpPr>
            <a:spLocks/>
          </p:cNvSpPr>
          <p:nvPr/>
        </p:nvSpPr>
        <p:spPr>
          <a:xfrm>
            <a:off x="1762863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44C0CB65-7286-CC47-959C-6F7BDE670438}"/>
              </a:ext>
            </a:extLst>
          </p:cNvPr>
          <p:cNvSpPr>
            <a:spLocks/>
          </p:cNvSpPr>
          <p:nvPr/>
        </p:nvSpPr>
        <p:spPr>
          <a:xfrm>
            <a:off x="1762863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28364EDF-BB0E-B94D-A267-91336F1198E6}"/>
              </a:ext>
            </a:extLst>
          </p:cNvPr>
          <p:cNvSpPr>
            <a:spLocks/>
          </p:cNvSpPr>
          <p:nvPr/>
        </p:nvSpPr>
        <p:spPr>
          <a:xfrm>
            <a:off x="4598376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3B7267AE-DBCD-3E4A-9E3E-59A48C26FE66}"/>
              </a:ext>
            </a:extLst>
          </p:cNvPr>
          <p:cNvSpPr>
            <a:spLocks/>
          </p:cNvSpPr>
          <p:nvPr/>
        </p:nvSpPr>
        <p:spPr>
          <a:xfrm>
            <a:off x="2720495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51C6653F-F161-5F4B-A2FB-BA2BA472CDFE}"/>
              </a:ext>
            </a:extLst>
          </p:cNvPr>
          <p:cNvSpPr>
            <a:spLocks/>
          </p:cNvSpPr>
          <p:nvPr/>
        </p:nvSpPr>
        <p:spPr>
          <a:xfrm>
            <a:off x="4607500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72ED8E-8D97-1341-B164-531D768E666E}"/>
              </a:ext>
            </a:extLst>
          </p:cNvPr>
          <p:cNvGrpSpPr/>
          <p:nvPr/>
        </p:nvGrpSpPr>
        <p:grpSpPr>
          <a:xfrm>
            <a:off x="1906346" y="982026"/>
            <a:ext cx="1533135" cy="259040"/>
            <a:chOff x="6674068" y="1295408"/>
            <a:chExt cx="2044180" cy="3453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21A928F-1E71-1649-931F-C63C2ACEF94A}"/>
                </a:ext>
              </a:extLst>
            </p:cNvPr>
            <p:cNvSpPr/>
            <p:nvPr/>
          </p:nvSpPr>
          <p:spPr>
            <a:xfrm>
              <a:off x="6765593" y="1295408"/>
              <a:ext cx="1952655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348C151-D28A-5A41-A041-EA04E3FA9F1E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68248335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A854081-A0C8-9645-B3B8-C6D1D56AA747}"/>
              </a:ext>
            </a:extLst>
          </p:cNvPr>
          <p:cNvCxnSpPr>
            <a:cxnSpLocks/>
          </p:cNvCxnSpPr>
          <p:nvPr/>
        </p:nvCxnSpPr>
        <p:spPr>
          <a:xfrm flipV="1">
            <a:off x="1928694" y="4615313"/>
            <a:ext cx="2834640" cy="155"/>
          </a:xfrm>
          <a:prstGeom prst="line">
            <a:avLst/>
          </a:prstGeom>
          <a:ln w="22225">
            <a:solidFill>
              <a:srgbClr val="69963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itchFamily="-106" charset="0"/>
              </a:rPr>
              <a:t>Heplisav-B Vaccine versus Engerix-B Vaccine in Adults with CKD</a:t>
            </a:r>
            <a:br>
              <a:rPr lang="en-US" sz="1800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HBV-17 Trial: Results (anti-HBs ≥100 mIU/mL)</a:t>
            </a:r>
            <a:endParaRPr lang="en-US" sz="2325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Janssen RS, et al. Vaccine. 2013;31:5306-13.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3692286"/>
              </p:ext>
            </p:extLst>
          </p:nvPr>
        </p:nvGraphicFramePr>
        <p:xfrm>
          <a:off x="928800" y="971556"/>
          <a:ext cx="7308000" cy="3352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862982-5298-204F-94C8-7DDAC412D3D0}"/>
              </a:ext>
            </a:extLst>
          </p:cNvPr>
          <p:cNvCxnSpPr>
            <a:cxnSpLocks/>
          </p:cNvCxnSpPr>
          <p:nvPr/>
        </p:nvCxnSpPr>
        <p:spPr>
          <a:xfrm flipV="1">
            <a:off x="1928694" y="4336484"/>
            <a:ext cx="2834640" cy="155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5BB10FC-FAED-474E-9FE5-A4807B7FB177}"/>
              </a:ext>
            </a:extLst>
          </p:cNvPr>
          <p:cNvSpPr/>
          <p:nvPr/>
        </p:nvSpPr>
        <p:spPr>
          <a:xfrm>
            <a:off x="739843" y="4193609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Heplisav-B</a:t>
            </a:r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ED649AA0-EFAE-3642-A199-F5C920BE599C}"/>
              </a:ext>
            </a:extLst>
          </p:cNvPr>
          <p:cNvSpPr>
            <a:spLocks/>
          </p:cNvSpPr>
          <p:nvPr/>
        </p:nvSpPr>
        <p:spPr>
          <a:xfrm>
            <a:off x="2251054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DF6627-65DC-6D49-A4FF-8FD50C7B51A9}"/>
              </a:ext>
            </a:extLst>
          </p:cNvPr>
          <p:cNvSpPr/>
          <p:nvPr/>
        </p:nvSpPr>
        <p:spPr>
          <a:xfrm>
            <a:off x="739843" y="4481231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699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Engerix-B</a:t>
            </a:r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B9E96914-8A43-CC48-A724-C0BD01B68F06}"/>
              </a:ext>
            </a:extLst>
          </p:cNvPr>
          <p:cNvSpPr>
            <a:spLocks/>
          </p:cNvSpPr>
          <p:nvPr/>
        </p:nvSpPr>
        <p:spPr>
          <a:xfrm>
            <a:off x="2251054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FF67409A-7D2C-BD44-99DD-B94606815089}"/>
              </a:ext>
            </a:extLst>
          </p:cNvPr>
          <p:cNvSpPr>
            <a:spLocks/>
          </p:cNvSpPr>
          <p:nvPr/>
        </p:nvSpPr>
        <p:spPr>
          <a:xfrm>
            <a:off x="1780447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2B3770EB-0134-5740-A5D7-D1D7EF63CB35}"/>
              </a:ext>
            </a:extLst>
          </p:cNvPr>
          <p:cNvSpPr>
            <a:spLocks/>
          </p:cNvSpPr>
          <p:nvPr/>
        </p:nvSpPr>
        <p:spPr>
          <a:xfrm>
            <a:off x="1780447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F8421003-DCD1-5942-8573-E06CD6B59B97}"/>
              </a:ext>
            </a:extLst>
          </p:cNvPr>
          <p:cNvSpPr>
            <a:spLocks/>
          </p:cNvSpPr>
          <p:nvPr/>
        </p:nvSpPr>
        <p:spPr>
          <a:xfrm>
            <a:off x="4598376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7BC4A322-17C6-5D4F-BB7D-6918387E824B}"/>
              </a:ext>
            </a:extLst>
          </p:cNvPr>
          <p:cNvSpPr>
            <a:spLocks/>
          </p:cNvSpPr>
          <p:nvPr/>
        </p:nvSpPr>
        <p:spPr>
          <a:xfrm>
            <a:off x="2729287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319133DF-9DE3-BB40-A68E-8A1F807FAA89}"/>
              </a:ext>
            </a:extLst>
          </p:cNvPr>
          <p:cNvSpPr>
            <a:spLocks/>
          </p:cNvSpPr>
          <p:nvPr/>
        </p:nvSpPr>
        <p:spPr>
          <a:xfrm>
            <a:off x="4607500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4782501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itchFamily="-106" charset="0"/>
              </a:rPr>
              <a:t>Heplisav-B Vaccine versus Engerix-B Vaccine in Adults with CKD</a:t>
            </a:r>
            <a:br>
              <a:rPr lang="en-US" sz="1800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HBV-17 Trial: Conclusions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Janssen RS, et al. Vaccine. 2013;31:5306-13.</a:t>
            </a:r>
          </a:p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F36E707-D72C-CF4D-B8D8-86333BDF6670}"/>
              </a:ext>
            </a:extLst>
          </p:cNvPr>
          <p:cNvSpPr/>
          <p:nvPr/>
        </p:nvSpPr>
        <p:spPr>
          <a:xfrm>
            <a:off x="-45720" y="2149262"/>
            <a:ext cx="9235440" cy="146304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Ins="548640" bIns="274320" rtlCol="0" anchor="ctr"/>
          <a:lstStyle/>
          <a:p>
            <a:pPr>
              <a:lnSpc>
                <a:spcPts val="32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chronic kidney disease patients, 3 doses of HBsAg-1018 induced significantly higher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earlier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more durable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4 double doses of HBsAg-Eng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664130694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-B versus Engerix-B in Adults with Chronic Kidney Disease (CKD)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HBV-17: Diabetes Mellitus Subgroup Analysis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750516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2000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sz="2000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sz="2000" dirty="0">
                <a:latin typeface="Arial" pitchFamily="-110" charset="0"/>
                <a:ea typeface="ＭＳ Ｐゴシック" pitchFamily="-110" charset="-128"/>
              </a:rPr>
              <a:t>-B in Adults with CKD</a:t>
            </a:r>
            <a:br>
              <a:rPr lang="en-US" sz="20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000" dirty="0">
                <a:latin typeface="Arial" pitchFamily="-106" charset="0"/>
              </a:rPr>
              <a:t>HBV-17 DM Subgroup Analysis: Design</a:t>
            </a: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A1E26A-3FB2-5A4D-AF85-420A8A791A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Background</a:t>
            </a:r>
          </a:p>
          <a:p>
            <a:pPr marL="461963" lvl="1">
              <a:lnSpc>
                <a:spcPts val="1600"/>
              </a:lnSpc>
              <a:spcBef>
                <a:spcPts val="200"/>
              </a:spcBef>
              <a:tabLst>
                <a:tab pos="341313" algn="l"/>
              </a:tabLst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Phase 3 randomized, observer-blinded, active controlled, conducted in multiple centers in United States and Canada trial to compare the safety and efficacy of 3 doses of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Heplisav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-B versus 4 double-doses of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B in adults with chronic kidney disease (CKD)</a:t>
            </a:r>
            <a:endParaRPr lang="en-US" sz="14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Participants</a:t>
            </a:r>
          </a:p>
          <a:p>
            <a:pPr lvl="1">
              <a:lnSpc>
                <a:spcPts val="1600"/>
              </a:lnSpc>
              <a:spcBef>
                <a:spcPts val="2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n = 328 randomized (n = 326 analyzed in modified intent-to-treat (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mITT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) 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Ages: 18-75 years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Chronic kidney disease: GFR ≤45 mL/min/1.73 m</a:t>
            </a:r>
            <a:r>
              <a:rPr lang="en-US" sz="1400" baseline="30000" dirty="0">
                <a:solidFill>
                  <a:schemeClr val="tx1"/>
                </a:solidFill>
                <a:latin typeface="Arial" pitchFamily="-106" charset="0"/>
              </a:rPr>
              <a:t>2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+/- hemodialysis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Type 2 diabetes mellitus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lvl="1">
              <a:lnSpc>
                <a:spcPts val="1600"/>
              </a:lnSpc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Exclusions: HBV*, HIV, HCV, pregnancy or lactation, autoimmune or other clinically significant illness, immunosuppressed</a:t>
            </a: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Study End Point</a:t>
            </a:r>
          </a:p>
          <a:p>
            <a:pPr lvl="1">
              <a:lnSpc>
                <a:spcPts val="1600"/>
              </a:lnSpc>
              <a:spcBef>
                <a:spcPts val="200"/>
              </a:spcBef>
            </a:pP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Seroprotection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= anti-HBs antibody level ≥10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mIU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/mL</a:t>
            </a:r>
            <a:endParaRPr lang="en-US" sz="14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600"/>
              </a:lnSpc>
            </a:pPr>
            <a:endParaRPr lang="en-US" sz="1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latin typeface="Arial" pitchFamily="-106" charset="0"/>
              </a:rPr>
              <a:t>Source: Janssen JM, et al. Vaccine. 2015;3:833-7.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1D5C2-B48A-544D-A853-6E85B13723B9}"/>
              </a:ext>
            </a:extLst>
          </p:cNvPr>
          <p:cNvSpPr/>
          <p:nvPr/>
        </p:nvSpPr>
        <p:spPr>
          <a:xfrm>
            <a:off x="465845" y="4539551"/>
            <a:ext cx="6346092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/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positive for HBsAg, anti-HBs, or anti-HB core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3E5B90-3EF3-2741-8242-68C4F07784F1}"/>
              </a:ext>
            </a:extLst>
          </p:cNvPr>
          <p:cNvCxnSpPr/>
          <p:nvPr/>
        </p:nvCxnSpPr>
        <p:spPr>
          <a:xfrm>
            <a:off x="439464" y="4544304"/>
            <a:ext cx="7863840" cy="0"/>
          </a:xfrm>
          <a:prstGeom prst="line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320071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Engerix-B in Adults with CKD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HBV-17 DM Subgroup Analysis: Design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Janssen JM, et al. Vaccine. 2015;3:833-7.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43000" y="943041"/>
            <a:ext cx="6871719" cy="400023"/>
            <a:chOff x="0" y="1362488"/>
            <a:chExt cx="9162291" cy="533364"/>
          </a:xfrm>
        </p:grpSpPr>
        <p:sp>
          <p:nvSpPr>
            <p:cNvPr id="38" name="Rectangle 37"/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0C0D3795-F52B-D24C-BAA4-65BE5BE277DD}"/>
              </a:ext>
            </a:extLst>
          </p:cNvPr>
          <p:cNvCxnSpPr/>
          <p:nvPr/>
        </p:nvCxnSpPr>
        <p:spPr>
          <a:xfrm flipV="1">
            <a:off x="3176313" y="3099881"/>
            <a:ext cx="3566160" cy="155"/>
          </a:xfrm>
          <a:prstGeom prst="line">
            <a:avLst/>
          </a:prstGeom>
          <a:ln w="22225">
            <a:solidFill>
              <a:srgbClr val="6C9B3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>
            <a:extLst>
              <a:ext uri="{FF2B5EF4-FFF2-40B4-BE49-F238E27FC236}">
                <a16:creationId xmlns:a16="http://schemas.microsoft.com/office/drawing/2014/main" id="{7D3F5E67-3964-994B-BBE5-9676992813D9}"/>
              </a:ext>
            </a:extLst>
          </p:cNvPr>
          <p:cNvSpPr/>
          <p:nvPr/>
        </p:nvSpPr>
        <p:spPr>
          <a:xfrm>
            <a:off x="1470854" y="2230056"/>
            <a:ext cx="14081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subgroup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168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7B0B96B-E5F7-0D46-A01B-890C9573D757}"/>
              </a:ext>
            </a:extLst>
          </p:cNvPr>
          <p:cNvGrpSpPr/>
          <p:nvPr/>
        </p:nvGrpSpPr>
        <p:grpSpPr>
          <a:xfrm>
            <a:off x="1143001" y="1021866"/>
            <a:ext cx="6873873" cy="400023"/>
            <a:chOff x="0" y="1362488"/>
            <a:chExt cx="9165165" cy="5333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870EF2C-5615-EB45-AEA1-5E1F4130C9A5}"/>
                </a:ext>
              </a:extLst>
            </p:cNvPr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EC530BD-8AFD-BA4B-8BEB-7448BCFD77FA}"/>
                </a:ext>
              </a:extLst>
            </p:cNvPr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CEAD83-2C51-AE42-B32A-77CD492EC74E}"/>
                </a:ext>
              </a:extLst>
            </p:cNvPr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324CB4C-E8D2-C540-A30E-759C32F2E7DF}"/>
                </a:ext>
              </a:extLst>
            </p:cNvPr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636370BD-8B49-394F-9305-4D43A925615F}"/>
                </a:ext>
              </a:extLst>
            </p:cNvPr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C46D006-3A59-1B4C-A089-FD0E54F1474C}"/>
                </a:ext>
              </a:extLst>
            </p:cNvPr>
            <p:cNvCxnSpPr/>
            <p:nvPr/>
          </p:nvCxnSpPr>
          <p:spPr>
            <a:xfrm flipV="1">
              <a:off x="2874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49F2FC01-DFF4-CF4F-9F07-1884D9D7A4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7A83E111-3FCD-F24A-9600-0998704897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E4061FD-313C-E34A-8601-E5F9AB4F3097}"/>
                </a:ext>
              </a:extLst>
            </p:cNvPr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78A9669-27F3-0E4D-A98E-FD059DECCC66}"/>
                </a:ext>
              </a:extLst>
            </p:cNvPr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17AF984C-10D5-F945-9B0C-8C06D6C27D3E}"/>
                </a:ext>
              </a:extLst>
            </p:cNvPr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E19B600D-418A-F644-B334-49D356FFBF61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5533045-FB2D-AE49-A95A-0DDA783732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387592E-70A9-8F47-8816-884D1655F462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2A86621-8D2D-B249-B355-17F6D90C73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FBECC71-CD9F-214B-BB8C-2A7E37815B28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21F3EEA-B9D8-F84D-9FBE-C7F1095A82F4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4AB57FB-4948-B745-8E9D-7CDB8814459F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D6244D3-7C6F-584C-BEEE-A69C98B29626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A435308-2943-8848-A059-3795CB786F7F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0CC2359-9D92-0F45-AA16-CB4788CB4A6C}"/>
              </a:ext>
            </a:extLst>
          </p:cNvPr>
          <p:cNvCxnSpPr>
            <a:cxnSpLocks/>
          </p:cNvCxnSpPr>
          <p:nvPr/>
        </p:nvCxnSpPr>
        <p:spPr>
          <a:xfrm>
            <a:off x="3308568" y="1999328"/>
            <a:ext cx="3291840" cy="0"/>
          </a:xfrm>
          <a:prstGeom prst="line">
            <a:avLst/>
          </a:prstGeom>
          <a:ln w="222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Diamond 110">
            <a:extLst>
              <a:ext uri="{FF2B5EF4-FFF2-40B4-BE49-F238E27FC236}">
                <a16:creationId xmlns:a16="http://schemas.microsoft.com/office/drawing/2014/main" id="{B13D09C9-DD43-2D41-8694-4463EF3B6740}"/>
              </a:ext>
            </a:extLst>
          </p:cNvPr>
          <p:cNvSpPr>
            <a:spLocks/>
          </p:cNvSpPr>
          <p:nvPr/>
        </p:nvSpPr>
        <p:spPr>
          <a:xfrm>
            <a:off x="3573455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2" name="Diamond 111">
            <a:extLst>
              <a:ext uri="{FF2B5EF4-FFF2-40B4-BE49-F238E27FC236}">
                <a16:creationId xmlns:a16="http://schemas.microsoft.com/office/drawing/2014/main" id="{2C13732B-71AD-1645-BFF6-985180A3C568}"/>
              </a:ext>
            </a:extLst>
          </p:cNvPr>
          <p:cNvSpPr>
            <a:spLocks/>
          </p:cNvSpPr>
          <p:nvPr/>
        </p:nvSpPr>
        <p:spPr>
          <a:xfrm>
            <a:off x="3573455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3" name="Diamond 112">
            <a:extLst>
              <a:ext uri="{FF2B5EF4-FFF2-40B4-BE49-F238E27FC236}">
                <a16:creationId xmlns:a16="http://schemas.microsoft.com/office/drawing/2014/main" id="{8639288F-9792-4D4A-8813-072B0B5A509A}"/>
              </a:ext>
            </a:extLst>
          </p:cNvPr>
          <p:cNvSpPr>
            <a:spLocks/>
          </p:cNvSpPr>
          <p:nvPr/>
        </p:nvSpPr>
        <p:spPr>
          <a:xfrm>
            <a:off x="2989317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4" name="Diamond 113">
            <a:extLst>
              <a:ext uri="{FF2B5EF4-FFF2-40B4-BE49-F238E27FC236}">
                <a16:creationId xmlns:a16="http://schemas.microsoft.com/office/drawing/2014/main" id="{2AE37F2E-C0D7-2D4C-861A-1BFD11D22AAF}"/>
              </a:ext>
            </a:extLst>
          </p:cNvPr>
          <p:cNvSpPr>
            <a:spLocks/>
          </p:cNvSpPr>
          <p:nvPr/>
        </p:nvSpPr>
        <p:spPr>
          <a:xfrm>
            <a:off x="298931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5" name="Diamond 114">
            <a:extLst>
              <a:ext uri="{FF2B5EF4-FFF2-40B4-BE49-F238E27FC236}">
                <a16:creationId xmlns:a16="http://schemas.microsoft.com/office/drawing/2014/main" id="{1EC04818-8AAE-1E42-967E-4B59F7A5E9AB}"/>
              </a:ext>
            </a:extLst>
          </p:cNvPr>
          <p:cNvSpPr>
            <a:spLocks/>
          </p:cNvSpPr>
          <p:nvPr/>
        </p:nvSpPr>
        <p:spPr>
          <a:xfrm>
            <a:off x="653038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6" name="Rectangle 5">
            <a:extLst>
              <a:ext uri="{FF2B5EF4-FFF2-40B4-BE49-F238E27FC236}">
                <a16:creationId xmlns:a16="http://schemas.microsoft.com/office/drawing/2014/main" id="{B0EBD29E-B545-4E40-95B2-3242DE341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1832793"/>
            <a:ext cx="1165860" cy="342900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Heplisav-B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17" name="Rectangle 5">
            <a:extLst>
              <a:ext uri="{FF2B5EF4-FFF2-40B4-BE49-F238E27FC236}">
                <a16:creationId xmlns:a16="http://schemas.microsoft.com/office/drawing/2014/main" id="{D1A68733-087B-7A42-93CB-63CE8998A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2928921"/>
            <a:ext cx="1165860" cy="342900"/>
          </a:xfrm>
          <a:prstGeom prst="rect">
            <a:avLst/>
          </a:prstGeom>
          <a:solidFill>
            <a:srgbClr val="69963A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Engerix-B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122" name="Diamond 121">
            <a:extLst>
              <a:ext uri="{FF2B5EF4-FFF2-40B4-BE49-F238E27FC236}">
                <a16:creationId xmlns:a16="http://schemas.microsoft.com/office/drawing/2014/main" id="{9C34330A-259A-324E-9CF2-9F9B90F44B97}"/>
              </a:ext>
            </a:extLst>
          </p:cNvPr>
          <p:cNvSpPr>
            <a:spLocks/>
          </p:cNvSpPr>
          <p:nvPr/>
        </p:nvSpPr>
        <p:spPr>
          <a:xfrm>
            <a:off x="4172948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18" name="Diamond 117">
            <a:extLst>
              <a:ext uri="{FF2B5EF4-FFF2-40B4-BE49-F238E27FC236}">
                <a16:creationId xmlns:a16="http://schemas.microsoft.com/office/drawing/2014/main" id="{91BAB693-9F49-C549-9DF7-DE9C63D2F9AE}"/>
              </a:ext>
            </a:extLst>
          </p:cNvPr>
          <p:cNvSpPr>
            <a:spLocks/>
          </p:cNvSpPr>
          <p:nvPr/>
        </p:nvSpPr>
        <p:spPr>
          <a:xfrm>
            <a:off x="6530387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19A6627-EC5B-F042-B0AD-CC144C36F90C}"/>
              </a:ext>
            </a:extLst>
          </p:cNvPr>
          <p:cNvSpPr/>
          <p:nvPr/>
        </p:nvSpPr>
        <p:spPr>
          <a:xfrm>
            <a:off x="1470854" y="3313931"/>
            <a:ext cx="14081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Diabetes subgroup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160</a:t>
            </a:r>
          </a:p>
        </p:txBody>
      </p:sp>
      <p:sp>
        <p:nvSpPr>
          <p:cNvPr id="64" name="Rectangle 25">
            <a:extLst>
              <a:ext uri="{FF2B5EF4-FFF2-40B4-BE49-F238E27FC236}">
                <a16:creationId xmlns:a16="http://schemas.microsoft.com/office/drawing/2014/main" id="{CA337F44-CE94-544C-9CE5-58AC1009C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655" y="3864338"/>
            <a:ext cx="6871716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Vaccine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b="1" dirty="0">
                <a:solidFill>
                  <a:srgbClr val="0070C0"/>
                </a:solidFill>
                <a:latin typeface="Arial" pitchFamily="22" charset="0"/>
              </a:rPr>
              <a:t>Heplisav-B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0.5 mL dose (standard dose = 20 mcg) recombinant HBsAg at weeks 0, 4, and 24</a:t>
            </a:r>
          </a:p>
          <a:p>
            <a:pPr defTabSz="701279">
              <a:lnSpc>
                <a:spcPts val="1350"/>
              </a:lnSpc>
              <a:spcBef>
                <a:spcPts val="150"/>
              </a:spcBef>
            </a:pPr>
            <a:r>
              <a:rPr lang="en-US" sz="1050" b="1" dirty="0">
                <a:solidFill>
                  <a:srgbClr val="69963A"/>
                </a:solidFill>
                <a:latin typeface="Arial"/>
                <a:cs typeface="Arial"/>
              </a:rPr>
              <a:t>Engerix-B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: 1 mL dose (double dose = 40 mcg) recombinant HBsAg at weeks 0, 4, 8, and 24</a:t>
            </a:r>
          </a:p>
        </p:txBody>
      </p:sp>
    </p:spTree>
    <p:extLst>
      <p:ext uri="{BB962C8B-B14F-4D97-AF65-F5344CB8AC3E}">
        <p14:creationId xmlns:p14="http://schemas.microsoft.com/office/powerpoint/2010/main" val="123998378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Engerix-B in Adults with CKD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HBV-17 DM Subgroup Analysis: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6" charset="0"/>
              </a:rPr>
              <a:t>Source: Janssen JM, et al. Vaccine. 2015;3:833-7.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5783965"/>
              </p:ext>
            </p:extLst>
          </p:nvPr>
        </p:nvGraphicFramePr>
        <p:xfrm>
          <a:off x="928800" y="971556"/>
          <a:ext cx="7336800" cy="336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8966830-62A6-D84F-9FD3-F62D43771F36}"/>
              </a:ext>
            </a:extLst>
          </p:cNvPr>
          <p:cNvCxnSpPr>
            <a:cxnSpLocks/>
          </p:cNvCxnSpPr>
          <p:nvPr/>
        </p:nvCxnSpPr>
        <p:spPr>
          <a:xfrm flipV="1">
            <a:off x="1928694" y="4336484"/>
            <a:ext cx="2834640" cy="155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FD4B31A-BFD5-D842-8DCE-71F79CDB7070}"/>
              </a:ext>
            </a:extLst>
          </p:cNvPr>
          <p:cNvCxnSpPr/>
          <p:nvPr/>
        </p:nvCxnSpPr>
        <p:spPr>
          <a:xfrm flipV="1">
            <a:off x="1911121" y="4622942"/>
            <a:ext cx="2834640" cy="155"/>
          </a:xfrm>
          <a:prstGeom prst="line">
            <a:avLst/>
          </a:prstGeom>
          <a:ln w="22225">
            <a:solidFill>
              <a:srgbClr val="69963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03FB96F7-76D2-0E43-AED8-2FA233BE60B4}"/>
              </a:ext>
            </a:extLst>
          </p:cNvPr>
          <p:cNvSpPr/>
          <p:nvPr/>
        </p:nvSpPr>
        <p:spPr>
          <a:xfrm>
            <a:off x="739843" y="4193609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0063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Heplisav-B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078D7EE0-5927-6A4D-BED0-0A8641D037D7}"/>
              </a:ext>
            </a:extLst>
          </p:cNvPr>
          <p:cNvSpPr>
            <a:spLocks/>
          </p:cNvSpPr>
          <p:nvPr/>
        </p:nvSpPr>
        <p:spPr>
          <a:xfrm>
            <a:off x="2251054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BE2BD89-78E0-024C-9174-A0EDAC16F2BF}"/>
              </a:ext>
            </a:extLst>
          </p:cNvPr>
          <p:cNvSpPr/>
          <p:nvPr/>
        </p:nvSpPr>
        <p:spPr>
          <a:xfrm>
            <a:off x="739843" y="4481231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699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Engerix-B</a:t>
            </a: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4D13045E-7675-BB4A-BF09-D52C46EFB6EF}"/>
              </a:ext>
            </a:extLst>
          </p:cNvPr>
          <p:cNvSpPr>
            <a:spLocks/>
          </p:cNvSpPr>
          <p:nvPr/>
        </p:nvSpPr>
        <p:spPr>
          <a:xfrm>
            <a:off x="2251054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1262D32C-BBC3-0C40-AA00-A1EEF63A033F}"/>
              </a:ext>
            </a:extLst>
          </p:cNvPr>
          <p:cNvSpPr>
            <a:spLocks/>
          </p:cNvSpPr>
          <p:nvPr/>
        </p:nvSpPr>
        <p:spPr>
          <a:xfrm>
            <a:off x="1780447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07ED05D8-C60F-7C49-AB22-5BAEE09B87FA}"/>
              </a:ext>
            </a:extLst>
          </p:cNvPr>
          <p:cNvSpPr>
            <a:spLocks/>
          </p:cNvSpPr>
          <p:nvPr/>
        </p:nvSpPr>
        <p:spPr>
          <a:xfrm>
            <a:off x="1780447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446470FB-A912-E347-9CDA-EABECA336E04}"/>
              </a:ext>
            </a:extLst>
          </p:cNvPr>
          <p:cNvSpPr>
            <a:spLocks/>
          </p:cNvSpPr>
          <p:nvPr/>
        </p:nvSpPr>
        <p:spPr>
          <a:xfrm>
            <a:off x="4598376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834F71C9-6304-2244-9193-F6D2B119B71E}"/>
              </a:ext>
            </a:extLst>
          </p:cNvPr>
          <p:cNvSpPr>
            <a:spLocks/>
          </p:cNvSpPr>
          <p:nvPr/>
        </p:nvSpPr>
        <p:spPr>
          <a:xfrm>
            <a:off x="2729287" y="4494584"/>
            <a:ext cx="236166" cy="260602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D12F034B-CE98-A942-B6F4-8023CDEA6749}"/>
              </a:ext>
            </a:extLst>
          </p:cNvPr>
          <p:cNvSpPr>
            <a:spLocks/>
          </p:cNvSpPr>
          <p:nvPr/>
        </p:nvSpPr>
        <p:spPr>
          <a:xfrm>
            <a:off x="4607500" y="4206338"/>
            <a:ext cx="236166" cy="260602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A3FE44-E2BF-A54A-A991-0872A5882DEB}"/>
              </a:ext>
            </a:extLst>
          </p:cNvPr>
          <p:cNvGrpSpPr/>
          <p:nvPr/>
        </p:nvGrpSpPr>
        <p:grpSpPr>
          <a:xfrm>
            <a:off x="1928694" y="976791"/>
            <a:ext cx="1610978" cy="259040"/>
            <a:chOff x="6674068" y="1295408"/>
            <a:chExt cx="1996527" cy="3453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679F3C-F9AD-D44C-BB62-DEBC343C84D2}"/>
                </a:ext>
              </a:extLst>
            </p:cNvPr>
            <p:cNvSpPr/>
            <p:nvPr/>
          </p:nvSpPr>
          <p:spPr>
            <a:xfrm>
              <a:off x="6765595" y="1295408"/>
              <a:ext cx="1905000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305E9EA-DA46-2F41-BF59-420AB7953239}"/>
                </a:ext>
              </a:extLst>
            </p:cNvPr>
            <p:cNvSpPr/>
            <p:nvPr/>
          </p:nvSpPr>
          <p:spPr>
            <a:xfrm>
              <a:off x="6674068" y="1420202"/>
              <a:ext cx="109727" cy="12192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015583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Engerix-B in Adults with CKD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HBV-17 DM Subgroup Analysis: Conclusions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Janssen JM, et al. Vaccine. 2015;3:833-7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62343F-BDF5-DB47-931D-41226E6CBBD6}"/>
              </a:ext>
            </a:extLst>
          </p:cNvPr>
          <p:cNvSpPr/>
          <p:nvPr/>
        </p:nvSpPr>
        <p:spPr>
          <a:xfrm>
            <a:off x="-45720" y="2231642"/>
            <a:ext cx="9235440" cy="109728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Ins="548640" bIns="274320" rtlCol="0" anchor="ctr"/>
          <a:lstStyle/>
          <a:p>
            <a:pPr>
              <a:lnSpc>
                <a:spcPts val="32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HBsAg-1018 induced significantly higher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HBsAg-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CKD patients with diabetes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860634831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-B versus Engerix-B in Adults 18-70 Years of Age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HBV-23 Trial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0079200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2000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sz="2000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sz="2000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HBV-23 Trial: Study Design</a:t>
            </a: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FA1E26A-3FB2-5A4D-AF85-420A8A791A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lang="en-US" sz="1600" b="1" dirty="0">
                <a:solidFill>
                  <a:schemeClr val="tx1"/>
                </a:solidFill>
                <a:latin typeface="Arial" pitchFamily="-106" charset="0"/>
              </a:rPr>
              <a:t>Background</a:t>
            </a:r>
          </a:p>
          <a:p>
            <a:pPr marL="461963" lvl="1">
              <a:lnSpc>
                <a:spcPts val="1800"/>
              </a:lnSpc>
              <a:tabLst>
                <a:tab pos="341313" algn="l"/>
              </a:tabLst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Phase 3 observer-blinded active-controlled randomized trial to assess the immunogenicity of </a:t>
            </a:r>
            <a:r>
              <a:rPr lang="en-US" sz="1600" dirty="0" err="1">
                <a:solidFill>
                  <a:schemeClr val="tx1"/>
                </a:solidFill>
                <a:latin typeface="Arial" pitchFamily="-106" charset="0"/>
              </a:rPr>
              <a:t>Heplisav</a:t>
            </a: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-B (HBsAg-1018) vaccine versus </a:t>
            </a:r>
            <a:r>
              <a:rPr lang="en-US" sz="160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-B vaccine in adults 18-70 years of age, with or without diabetes. </a:t>
            </a:r>
            <a:endParaRPr lang="en-US" sz="16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8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tx1"/>
                </a:solidFill>
                <a:latin typeface="Arial" pitchFamily="-106" charset="0"/>
              </a:rPr>
              <a:t>Participants</a:t>
            </a:r>
          </a:p>
          <a:p>
            <a:pPr lvl="1"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n = 8,374 persons, including 961 with type 2 diabetes mellitus</a:t>
            </a:r>
          </a:p>
          <a:p>
            <a:pPr lvl="1"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Ages: 18-70 years</a:t>
            </a:r>
          </a:p>
          <a:p>
            <a:pPr lvl="1"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lvl="1">
              <a:lnSpc>
                <a:spcPts val="18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Exclusions: HBV, HIV, pregnancy or lactation, chronic steroid use, autoimmune condition</a:t>
            </a:r>
          </a:p>
          <a:p>
            <a:pPr>
              <a:lnSpc>
                <a:spcPts val="1800"/>
              </a:lnSpc>
              <a:spcBef>
                <a:spcPts val="1000"/>
              </a:spcBef>
            </a:pPr>
            <a:r>
              <a:rPr lang="en-US" sz="1600" b="1" dirty="0">
                <a:solidFill>
                  <a:schemeClr val="tx1"/>
                </a:solidFill>
                <a:latin typeface="Arial" pitchFamily="-106" charset="0"/>
              </a:rPr>
              <a:t>Study End Point</a:t>
            </a:r>
          </a:p>
          <a:p>
            <a:pPr lvl="1">
              <a:lnSpc>
                <a:spcPts val="1800"/>
              </a:lnSpc>
            </a:pPr>
            <a:r>
              <a:rPr lang="en-US" sz="1600" dirty="0" err="1">
                <a:solidFill>
                  <a:schemeClr val="tx1"/>
                </a:solidFill>
                <a:latin typeface="Arial" pitchFamily="-106" charset="0"/>
              </a:rPr>
              <a:t>Seroprotection</a:t>
            </a: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 = anti-HBs antibody level ≥10 </a:t>
            </a:r>
            <a:r>
              <a:rPr lang="en-US" sz="1600" dirty="0" err="1">
                <a:solidFill>
                  <a:schemeClr val="tx1"/>
                </a:solidFill>
                <a:latin typeface="Arial" pitchFamily="-106" charset="0"/>
              </a:rPr>
              <a:t>mIU</a:t>
            </a: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/mL</a:t>
            </a:r>
            <a:endParaRPr lang="en-US" sz="16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800"/>
              </a:lnSpc>
            </a:pP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Jackson S, et al. Vaccine. 2018;36:668-674.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D1D5C2-B48A-544D-A853-6E85B13723B9}"/>
              </a:ext>
            </a:extLst>
          </p:cNvPr>
          <p:cNvSpPr/>
          <p:nvPr/>
        </p:nvSpPr>
        <p:spPr>
          <a:xfrm>
            <a:off x="465845" y="4504383"/>
            <a:ext cx="6346092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/>
            <a:r>
              <a:rPr lang="en-US" sz="110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positive for HBsAg, anti-HBs, or anti-HB core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3E5B90-3EF3-2741-8242-68C4F07784F1}"/>
              </a:ext>
            </a:extLst>
          </p:cNvPr>
          <p:cNvCxnSpPr/>
          <p:nvPr/>
        </p:nvCxnSpPr>
        <p:spPr>
          <a:xfrm>
            <a:off x="439464" y="4466858"/>
            <a:ext cx="7863840" cy="0"/>
          </a:xfrm>
          <a:prstGeom prst="line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53350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D5D6D7F6-196F-324F-8D3A-B541F17A3D53}"/>
              </a:ext>
            </a:extLst>
          </p:cNvPr>
          <p:cNvSpPr/>
          <p:nvPr/>
        </p:nvSpPr>
        <p:spPr>
          <a:xfrm>
            <a:off x="2822202" y="2469020"/>
            <a:ext cx="4987178" cy="1330955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Heplisav</a:t>
            </a:r>
            <a:r>
              <a:rPr lang="en-US" sz="2400" dirty="0"/>
              <a:t>-B Vaccine: Standard Dosing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DE948-BE1A-7345-925C-0B51BAC7C1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7711" y="1573144"/>
            <a:ext cx="1611205" cy="3109683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mpd="sng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Heplisav-B</a:t>
            </a:r>
            <a:endParaRPr lang="en-US" sz="1350" dirty="0">
              <a:latin typeface="Arial"/>
              <a:cs typeface="Arial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B0EA1D5-A6C8-9640-9ADA-79413D06FB07}"/>
              </a:ext>
            </a:extLst>
          </p:cNvPr>
          <p:cNvCxnSpPr/>
          <p:nvPr/>
        </p:nvCxnSpPr>
        <p:spPr>
          <a:xfrm flipV="1">
            <a:off x="3090738" y="3249375"/>
            <a:ext cx="685800" cy="155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Diamond 56">
            <a:extLst>
              <a:ext uri="{FF2B5EF4-FFF2-40B4-BE49-F238E27FC236}">
                <a16:creationId xmlns:a16="http://schemas.microsoft.com/office/drawing/2014/main" id="{C58825F4-F3A9-294F-B8AF-B58F7F67387F}"/>
              </a:ext>
            </a:extLst>
          </p:cNvPr>
          <p:cNvSpPr>
            <a:spLocks/>
          </p:cNvSpPr>
          <p:nvPr/>
        </p:nvSpPr>
        <p:spPr>
          <a:xfrm>
            <a:off x="3629703" y="3073720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58" name="Diamond 57">
            <a:extLst>
              <a:ext uri="{FF2B5EF4-FFF2-40B4-BE49-F238E27FC236}">
                <a16:creationId xmlns:a16="http://schemas.microsoft.com/office/drawing/2014/main" id="{3D218406-93E8-8E46-9395-4381E4A0B3AD}"/>
              </a:ext>
            </a:extLst>
          </p:cNvPr>
          <p:cNvSpPr>
            <a:spLocks/>
          </p:cNvSpPr>
          <p:nvPr/>
        </p:nvSpPr>
        <p:spPr>
          <a:xfrm>
            <a:off x="2916317" y="3073720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C4CF40-119E-F240-8228-82721E64236A}"/>
              </a:ext>
            </a:extLst>
          </p:cNvPr>
          <p:cNvSpPr/>
          <p:nvPr/>
        </p:nvSpPr>
        <p:spPr>
          <a:xfrm>
            <a:off x="1147711" y="1046489"/>
            <a:ext cx="6871718" cy="342900"/>
          </a:xfrm>
          <a:prstGeom prst="rect">
            <a:avLst/>
          </a:prstGeom>
          <a:solidFill>
            <a:srgbClr val="E0E0E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1F2499-157D-7247-839C-543B599B6B5F}"/>
              </a:ext>
            </a:extLst>
          </p:cNvPr>
          <p:cNvSpPr/>
          <p:nvPr/>
        </p:nvSpPr>
        <p:spPr>
          <a:xfrm>
            <a:off x="1367248" y="1100967"/>
            <a:ext cx="684065" cy="29947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FB561A3-B8CE-F142-852B-33854BE9BCCF}"/>
              </a:ext>
            </a:extLst>
          </p:cNvPr>
          <p:cNvSpPr/>
          <p:nvPr/>
        </p:nvSpPr>
        <p:spPr>
          <a:xfrm>
            <a:off x="2862211" y="1027961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63B3611-B4F8-3C46-8B33-595E8A2132FA}"/>
              </a:ext>
            </a:extLst>
          </p:cNvPr>
          <p:cNvSpPr/>
          <p:nvPr/>
        </p:nvSpPr>
        <p:spPr>
          <a:xfrm>
            <a:off x="7259299" y="1021866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56A7902-7D92-4945-A1E0-F0E255A2A934}"/>
              </a:ext>
            </a:extLst>
          </p:cNvPr>
          <p:cNvSpPr/>
          <p:nvPr/>
        </p:nvSpPr>
        <p:spPr>
          <a:xfrm>
            <a:off x="4327907" y="1027961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8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8D0498E-B896-414A-9F33-69CC985A16FF}"/>
              </a:ext>
            </a:extLst>
          </p:cNvPr>
          <p:cNvCxnSpPr/>
          <p:nvPr/>
        </p:nvCxnSpPr>
        <p:spPr>
          <a:xfrm flipV="1">
            <a:off x="1147711" y="1387638"/>
            <a:ext cx="6871718" cy="8604"/>
          </a:xfrm>
          <a:prstGeom prst="line">
            <a:avLst/>
          </a:prstGeom>
          <a:ln w="95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601974-B91F-EA46-ADA4-B1D9214F7F1A}"/>
              </a:ext>
            </a:extLst>
          </p:cNvPr>
          <p:cNvCxnSpPr>
            <a:cxnSpLocks/>
          </p:cNvCxnSpPr>
          <p:nvPr/>
        </p:nvCxnSpPr>
        <p:spPr>
          <a:xfrm flipV="1">
            <a:off x="3067019" y="1328203"/>
            <a:ext cx="0" cy="657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0866DA6-CF9D-894F-8FAB-93C793178DA5}"/>
              </a:ext>
            </a:extLst>
          </p:cNvPr>
          <p:cNvCxnSpPr>
            <a:cxnSpLocks/>
          </p:cNvCxnSpPr>
          <p:nvPr/>
        </p:nvCxnSpPr>
        <p:spPr>
          <a:xfrm flipV="1">
            <a:off x="4530866" y="13325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DB67AEF-5475-B848-A528-5C56762B280A}"/>
              </a:ext>
            </a:extLst>
          </p:cNvPr>
          <p:cNvCxnSpPr/>
          <p:nvPr/>
        </p:nvCxnSpPr>
        <p:spPr>
          <a:xfrm flipV="1">
            <a:off x="7458558" y="1328203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6D6D5CA-0963-A84A-9AC6-4809102203E5}"/>
              </a:ext>
            </a:extLst>
          </p:cNvPr>
          <p:cNvSpPr/>
          <p:nvPr/>
        </p:nvSpPr>
        <p:spPr>
          <a:xfrm>
            <a:off x="5793604" y="1035561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16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E3D2DBD-DF43-3740-A058-84B346608589}"/>
              </a:ext>
            </a:extLst>
          </p:cNvPr>
          <p:cNvCxnSpPr/>
          <p:nvPr/>
        </p:nvCxnSpPr>
        <p:spPr>
          <a:xfrm flipV="1">
            <a:off x="5994713" y="1328203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995606E0-105D-EE47-BA5C-E8C2E48012E7}"/>
              </a:ext>
            </a:extLst>
          </p:cNvPr>
          <p:cNvSpPr/>
          <p:nvPr/>
        </p:nvSpPr>
        <p:spPr>
          <a:xfrm>
            <a:off x="3799292" y="1027961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6CA6BEA-1306-7F46-AEDF-1EE9E334F1AE}"/>
              </a:ext>
            </a:extLst>
          </p:cNvPr>
          <p:cNvCxnSpPr>
            <a:cxnSpLocks/>
          </p:cNvCxnSpPr>
          <p:nvPr/>
        </p:nvCxnSpPr>
        <p:spPr>
          <a:xfrm flipV="1">
            <a:off x="3798942" y="13325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EAC28BF-3C96-BF49-9669-50973C95E9D8}"/>
              </a:ext>
            </a:extLst>
          </p:cNvPr>
          <p:cNvSpPr/>
          <p:nvPr/>
        </p:nvSpPr>
        <p:spPr>
          <a:xfrm>
            <a:off x="3595059" y="1027961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4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80533C-08AD-964E-862C-D9638447092F}"/>
              </a:ext>
            </a:extLst>
          </p:cNvPr>
          <p:cNvCxnSpPr>
            <a:cxnSpLocks/>
          </p:cNvCxnSpPr>
          <p:nvPr/>
        </p:nvCxnSpPr>
        <p:spPr>
          <a:xfrm flipV="1">
            <a:off x="5262789" y="1332505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C874AC02-AB18-BE4F-A988-B790F1C5B058}"/>
              </a:ext>
            </a:extLst>
          </p:cNvPr>
          <p:cNvSpPr/>
          <p:nvPr/>
        </p:nvSpPr>
        <p:spPr>
          <a:xfrm>
            <a:off x="5060756" y="1027961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12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0912D6E-5322-D64A-9B4F-D3EC8710EC96}"/>
              </a:ext>
            </a:extLst>
          </p:cNvPr>
          <p:cNvSpPr/>
          <p:nvPr/>
        </p:nvSpPr>
        <p:spPr>
          <a:xfrm>
            <a:off x="6526452" y="1027961"/>
            <a:ext cx="409194" cy="38632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20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63CD95-7A30-534F-BC5E-34EC7AC9016F}"/>
              </a:ext>
            </a:extLst>
          </p:cNvPr>
          <p:cNvCxnSpPr/>
          <p:nvPr/>
        </p:nvCxnSpPr>
        <p:spPr>
          <a:xfrm flipV="1">
            <a:off x="6726636" y="1328203"/>
            <a:ext cx="0" cy="6142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C877E51F-E32E-1A4F-AB98-F359F6CCC910}"/>
              </a:ext>
            </a:extLst>
          </p:cNvPr>
          <p:cNvSpPr/>
          <p:nvPr/>
        </p:nvSpPr>
        <p:spPr>
          <a:xfrm>
            <a:off x="2853463" y="2517486"/>
            <a:ext cx="4800600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rgbClr val="264E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Recommended Standard Dosing Schedule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713D683-CE38-2845-99DC-775C3D86429F}"/>
              </a:ext>
            </a:extLst>
          </p:cNvPr>
          <p:cNvSpPr/>
          <p:nvPr/>
        </p:nvSpPr>
        <p:spPr>
          <a:xfrm>
            <a:off x="2971800" y="4059848"/>
            <a:ext cx="4800600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Administer 2 doses (0.5 mL each) 1 month apart</a:t>
            </a:r>
          </a:p>
        </p:txBody>
      </p:sp>
    </p:spTree>
    <p:extLst>
      <p:ext uri="{BB962C8B-B14F-4D97-AF65-F5344CB8AC3E}">
        <p14:creationId xmlns:p14="http://schemas.microsoft.com/office/powerpoint/2010/main" val="3499768853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0AF44D2-7D82-D344-AC4E-46E19ECD0F98}"/>
              </a:ext>
            </a:extLst>
          </p:cNvPr>
          <p:cNvCxnSpPr>
            <a:cxnSpLocks/>
          </p:cNvCxnSpPr>
          <p:nvPr/>
        </p:nvCxnSpPr>
        <p:spPr>
          <a:xfrm>
            <a:off x="3789422" y="2004058"/>
            <a:ext cx="294894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0EA1D5-A6C8-9640-9ADA-79413D06FB07}"/>
              </a:ext>
            </a:extLst>
          </p:cNvPr>
          <p:cNvCxnSpPr/>
          <p:nvPr/>
        </p:nvCxnSpPr>
        <p:spPr>
          <a:xfrm flipV="1">
            <a:off x="3185772" y="3099881"/>
            <a:ext cx="3566160" cy="155"/>
          </a:xfrm>
          <a:prstGeom prst="line">
            <a:avLst/>
          </a:prstGeom>
          <a:ln w="22225">
            <a:solidFill>
              <a:srgbClr val="6C9B3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HBV-23 Trial: Study Design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Jackson S, et al. Vaccine. 2018:36:668-74. </a:t>
            </a:r>
            <a:endParaRPr lang="en-US" dirty="0">
              <a:latin typeface="Arial" pitchFamily="31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581212" y="2190644"/>
            <a:ext cx="11724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5,592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67704" y="3290966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2,782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28655" y="3826502"/>
            <a:ext cx="6871716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Vaccine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b="1" dirty="0">
                <a:solidFill>
                  <a:srgbClr val="0070C0"/>
                </a:solidFill>
                <a:latin typeface="Arial" pitchFamily="22" charset="0"/>
              </a:rPr>
              <a:t>Heplisav-B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0.5 mL dose of 3 mg 1018 adjuvant with 20 mcg recombinant HBsAg at weeks 0 and 4, followed by administration of saline placebo at week 24</a:t>
            </a:r>
          </a:p>
          <a:p>
            <a:pPr defTabSz="701279">
              <a:lnSpc>
                <a:spcPts val="1350"/>
              </a:lnSpc>
              <a:spcBef>
                <a:spcPts val="150"/>
              </a:spcBef>
            </a:pPr>
            <a:r>
              <a:rPr lang="en-US" sz="1050" b="1" dirty="0">
                <a:solidFill>
                  <a:srgbClr val="69963A"/>
                </a:solidFill>
                <a:latin typeface="Arial"/>
                <a:cs typeface="Arial"/>
              </a:rPr>
              <a:t>Engerix-B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: 1 mL dose of 20 mcg recombinant HBsAg with aluminum adjuvant at weeks 0, 4, and 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41981" y="1021866"/>
            <a:ext cx="6872738" cy="400023"/>
            <a:chOff x="-1360" y="1362488"/>
            <a:chExt cx="9163651" cy="533364"/>
          </a:xfrm>
        </p:grpSpPr>
        <p:sp>
          <p:nvSpPr>
            <p:cNvPr id="38" name="Rectangle 37"/>
            <p:cNvSpPr/>
            <p:nvPr/>
          </p:nvSpPr>
          <p:spPr>
            <a:xfrm>
              <a:off x="0" y="1395319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1360" y="1850184"/>
              <a:ext cx="9162292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AACB79-C6BE-2C49-B150-D975C5A7371E}"/>
              </a:ext>
            </a:extLst>
          </p:cNvPr>
          <p:cNvCxnSpPr>
            <a:cxnSpLocks/>
            <a:stCxn id="44" idx="3"/>
          </p:cNvCxnSpPr>
          <p:nvPr/>
        </p:nvCxnSpPr>
        <p:spPr>
          <a:xfrm>
            <a:off x="3332217" y="2004058"/>
            <a:ext cx="362061" cy="0"/>
          </a:xfrm>
          <a:prstGeom prst="line">
            <a:avLst/>
          </a:prstGeom>
          <a:ln w="22225"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iamond 32">
            <a:extLst>
              <a:ext uri="{FF2B5EF4-FFF2-40B4-BE49-F238E27FC236}">
                <a16:creationId xmlns:a16="http://schemas.microsoft.com/office/drawing/2014/main" id="{0E7061E7-3CF6-3A46-BB8E-3B4410F27D56}"/>
              </a:ext>
            </a:extLst>
          </p:cNvPr>
          <p:cNvSpPr>
            <a:spLocks/>
          </p:cNvSpPr>
          <p:nvPr/>
        </p:nvSpPr>
        <p:spPr>
          <a:xfrm>
            <a:off x="3573455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C58825F4-F3A9-294F-B8AF-B58F7F67387F}"/>
              </a:ext>
            </a:extLst>
          </p:cNvPr>
          <p:cNvSpPr>
            <a:spLocks/>
          </p:cNvSpPr>
          <p:nvPr/>
        </p:nvSpPr>
        <p:spPr>
          <a:xfrm>
            <a:off x="3573455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1F96E34D-3BD1-254F-A5E9-C0389E03923B}"/>
              </a:ext>
            </a:extLst>
          </p:cNvPr>
          <p:cNvSpPr>
            <a:spLocks/>
          </p:cNvSpPr>
          <p:nvPr/>
        </p:nvSpPr>
        <p:spPr>
          <a:xfrm>
            <a:off x="2989317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3D218406-93E8-8E46-9395-4381E4A0B3AD}"/>
              </a:ext>
            </a:extLst>
          </p:cNvPr>
          <p:cNvSpPr>
            <a:spLocks/>
          </p:cNvSpPr>
          <p:nvPr/>
        </p:nvSpPr>
        <p:spPr>
          <a:xfrm>
            <a:off x="298931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140E0850-407B-784D-AB96-E255A67BC22C}"/>
              </a:ext>
            </a:extLst>
          </p:cNvPr>
          <p:cNvSpPr>
            <a:spLocks/>
          </p:cNvSpPr>
          <p:nvPr/>
        </p:nvSpPr>
        <p:spPr>
          <a:xfrm>
            <a:off x="653038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C8A95783-D9F5-C44C-A08A-54F06073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1832793"/>
            <a:ext cx="1165860" cy="342900"/>
          </a:xfrm>
          <a:prstGeom prst="rect">
            <a:avLst/>
          </a:prstGeom>
          <a:solidFill>
            <a:srgbClr val="0070C0">
              <a:alpha val="19876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Heplisav-B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2928921"/>
            <a:ext cx="1165860" cy="342900"/>
          </a:xfrm>
          <a:prstGeom prst="rect">
            <a:avLst/>
          </a:prstGeom>
          <a:solidFill>
            <a:srgbClr val="69963A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400" b="1" dirty="0">
                <a:latin typeface="Arial"/>
                <a:cs typeface="Arial"/>
              </a:rPr>
              <a:t>Engerix-B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FA018D65-0CF9-3F4B-847E-96DD7E45CDFB}"/>
              </a:ext>
            </a:extLst>
          </p:cNvPr>
          <p:cNvSpPr>
            <a:spLocks/>
          </p:cNvSpPr>
          <p:nvPr/>
        </p:nvSpPr>
        <p:spPr>
          <a:xfrm>
            <a:off x="6530387" y="1832608"/>
            <a:ext cx="342900" cy="342900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151FF5-629C-E04C-815B-12DC491FDE36}"/>
              </a:ext>
            </a:extLst>
          </p:cNvPr>
          <p:cNvSpPr/>
          <p:nvPr/>
        </p:nvSpPr>
        <p:spPr>
          <a:xfrm>
            <a:off x="6111350" y="2151213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</p:spTree>
    <p:extLst>
      <p:ext uri="{BB962C8B-B14F-4D97-AF65-F5344CB8AC3E}">
        <p14:creationId xmlns:p14="http://schemas.microsoft.com/office/powerpoint/2010/main" val="3367341762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HBV-23 Trial: Baseline Characteristics</a:t>
            </a:r>
            <a:endParaRPr lang="en-US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Jackson S, et al. Vaccine. 2018:36:668-74.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5782132-6A16-E74F-A7E8-60CF83506F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754779"/>
              </p:ext>
            </p:extLst>
          </p:nvPr>
        </p:nvGraphicFramePr>
        <p:xfrm>
          <a:off x="353593" y="1019582"/>
          <a:ext cx="8458200" cy="3755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8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T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Heplisav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</a:t>
                      </a:r>
                      <a:br>
                        <a:rPr lang="en-US" sz="13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3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5,592)</a:t>
                      </a:r>
                      <a:endParaRPr lang="en-US" sz="13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5EA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</a:t>
                      </a:r>
                      <a:r>
                        <a:rPr lang="en-US" sz="13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3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2,782)</a:t>
                      </a:r>
                      <a:endParaRPr lang="en-US" sz="13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7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(SD), years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 (11.7)</a:t>
                      </a:r>
                    </a:p>
                  </a:txBody>
                  <a:tcPr marT="27432" marB="27432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 (11.7)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7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no. (%)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2845 (51)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1391 (50)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981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no. (%)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American Indian/Alaskan Native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3972 (71)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1462 (26)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(1)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(1)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 (72)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697 (25)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(1.4)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(1)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(0.6)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 (BMI), mean (SD), kg/m</a:t>
                      </a:r>
                      <a:r>
                        <a:rPr lang="en-US" sz="13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(7.5)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(7.6)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3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BMI ≧30 kg/m</a:t>
                      </a:r>
                      <a:r>
                        <a:rPr lang="en-US" sz="13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3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lang="en-US" sz="13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7432" marB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2728 (49)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1286 (46)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98098611"/>
                  </a:ext>
                </a:extLst>
              </a:tr>
              <a:tr h="30487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Smoker, n (%)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1844 (33)</a:t>
                      </a:r>
                    </a:p>
                  </a:txBody>
                  <a:tcPr marT="27432" marB="2743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909 (33)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7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type 2, n (%)</a:t>
                      </a:r>
                    </a:p>
                  </a:txBody>
                  <a:tcPr marT="27432" marB="27432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 (13.6)</a:t>
                      </a:r>
                    </a:p>
                  </a:txBody>
                  <a:tcPr marT="27432" marB="27432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3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(13.7)</a:t>
                      </a:r>
                    </a:p>
                  </a:txBody>
                  <a:tcPr marT="27432" marB="27432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340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585011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HBV-23 Trial: Results, by Key Subgroups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Jackson S, et al. Vaccine. 2018:36:668-74.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9200C1A-00D6-1942-88FB-14AE7E3B953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9058250"/>
              </p:ext>
            </p:extLst>
          </p:nvPr>
        </p:nvGraphicFramePr>
        <p:xfrm>
          <a:off x="457426" y="1080263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754824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HBV-23 Trial: Results, by Age Group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Jackson S, et al. Vaccine. 2018:36:668-74.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807817"/>
              </p:ext>
            </p:extLst>
          </p:nvPr>
        </p:nvGraphicFramePr>
        <p:xfrm>
          <a:off x="461174" y="1028700"/>
          <a:ext cx="8229600" cy="3737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2267822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HBV-23 Trial: Results, by Gender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Jackson S, et al. Vaccine. 2018:36:668-74.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431720"/>
              </p:ext>
            </p:extLst>
          </p:nvPr>
        </p:nvGraphicFramePr>
        <p:xfrm>
          <a:off x="453697" y="1025833"/>
          <a:ext cx="8229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42241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HBV-23 Trial: Results, by Comorbidities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Jackson S, et al. Vaccine. 2018:36:668-74.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4404983"/>
              </p:ext>
            </p:extLst>
          </p:nvPr>
        </p:nvGraphicFramePr>
        <p:xfrm>
          <a:off x="543958" y="994029"/>
          <a:ext cx="8065609" cy="38522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36048F-50BA-3647-8C76-1335FAED2389}"/>
              </a:ext>
            </a:extLst>
          </p:cNvPr>
          <p:cNvCxnSpPr>
            <a:cxnSpLocks/>
          </p:cNvCxnSpPr>
          <p:nvPr/>
        </p:nvCxnSpPr>
        <p:spPr>
          <a:xfrm flipV="1">
            <a:off x="1873981" y="2321432"/>
            <a:ext cx="6492240" cy="0"/>
          </a:xfrm>
          <a:prstGeom prst="line">
            <a:avLst/>
          </a:prstGeom>
          <a:ln w="6350" cmpd="sng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DEDE14-B1DC-564F-8CE6-B607E70EC2D1}"/>
              </a:ext>
            </a:extLst>
          </p:cNvPr>
          <p:cNvCxnSpPr>
            <a:cxnSpLocks/>
          </p:cNvCxnSpPr>
          <p:nvPr/>
        </p:nvCxnSpPr>
        <p:spPr>
          <a:xfrm flipV="1">
            <a:off x="1873981" y="3332650"/>
            <a:ext cx="6492240" cy="0"/>
          </a:xfrm>
          <a:prstGeom prst="line">
            <a:avLst/>
          </a:prstGeom>
          <a:ln w="6350" cmpd="sng">
            <a:solidFill>
              <a:srgbClr val="C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88015"/>
      </p:ext>
    </p:extLst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2000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sz="2000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sz="2000" dirty="0">
                <a:latin typeface="Arial" pitchFamily="-110" charset="0"/>
                <a:ea typeface="ＭＳ Ｐゴシック" pitchFamily="-110" charset="-128"/>
              </a:rPr>
              <a:t>-B in Adults 18-70 Years of Age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HBV-23 Trial: Conclusions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Jackson S, et al. Vaccine. 2018:36:668-74.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A2C394-5392-234D-8B32-4E944F33956B}"/>
              </a:ext>
            </a:extLst>
          </p:cNvPr>
          <p:cNvSpPr/>
          <p:nvPr/>
        </p:nvSpPr>
        <p:spPr>
          <a:xfrm>
            <a:off x="-45720" y="1646750"/>
            <a:ext cx="923544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Ins="548640" bIns="274320" rtlCol="0" anchor="ctr"/>
          <a:lstStyle/>
          <a:p>
            <a:pPr>
              <a:lnSpc>
                <a:spcPts val="28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doses of HBsAg-1018, administered over 4 weeks, induced significantly higher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 than three doses of HBsAg-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given over 24 weeks, in adults with factors known to reduce the immune response to hepatitis B vaccines as well as in those without those factors. With fewer doses in a shorter time, and greater immunogenicity, HBsAg-1018 has the potential to significantly improve protection against hepatitis B in adults at risk for hepatitis B infection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696825485"/>
      </p:ext>
    </p:extLst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-B versus </a:t>
            </a:r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Engerix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-B in Adults 60-70 Years of Age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HBV-23 (Diabetes Mellitus Subgroup Analysis)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34193267"/>
      </p:ext>
    </p:extLst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dirty="0">
                <a:latin typeface="Arial" pitchFamily="-106" charset="0"/>
              </a:rPr>
              <a:t>Heplisav-B Vaccine versus Engerix-B Vaccine in Adults 60-70 Years of Age</a:t>
            </a:r>
            <a:br>
              <a:rPr lang="en-US" sz="2000" dirty="0">
                <a:latin typeface="Arial" pitchFamily="-106" charset="0"/>
              </a:rPr>
            </a:br>
            <a:r>
              <a:rPr lang="en-US" sz="2000" dirty="0">
                <a:latin typeface="Arial" pitchFamily="-106" charset="0"/>
              </a:rPr>
              <a:t>HBV-23 DM Subgroup Analysis: Study Design</a:t>
            </a:r>
            <a:endParaRPr lang="en-US" sz="20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434B1CF-5E70-684A-8C21-932EE77EF5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500" b="1" dirty="0">
                <a:solidFill>
                  <a:schemeClr val="tx1"/>
                </a:solidFill>
                <a:latin typeface="Arial" pitchFamily="-106" charset="0"/>
              </a:rPr>
              <a:t>Background</a:t>
            </a:r>
          </a:p>
          <a:p>
            <a:pPr lvl="1">
              <a:spcBef>
                <a:spcPts val="200"/>
              </a:spcBef>
            </a:pPr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To assess the immunogenicity of </a:t>
            </a:r>
            <a:r>
              <a:rPr lang="en-US" sz="1500" dirty="0" err="1">
                <a:solidFill>
                  <a:schemeClr val="tx1"/>
                </a:solidFill>
                <a:latin typeface="Arial" pitchFamily="-106" charset="0"/>
              </a:rPr>
              <a:t>Heplisav</a:t>
            </a:r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-B (HBsAg-1018) vaccine versus alum-adjuvanted </a:t>
            </a:r>
            <a:r>
              <a:rPr lang="en-US" sz="150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-B vaccine in adults 60-70 years of age with type 2 diabetes mellitus in a pre-specified subgroup analysis of HBV-23</a:t>
            </a:r>
            <a:endParaRPr lang="en-US" sz="1500" b="1" dirty="0">
              <a:solidFill>
                <a:schemeClr val="tx1"/>
              </a:solidFill>
              <a:latin typeface="Arial" pitchFamily="-106" charset="0"/>
            </a:endParaRPr>
          </a:p>
          <a:p>
            <a:r>
              <a:rPr lang="en-US" sz="1500" b="1" dirty="0">
                <a:solidFill>
                  <a:schemeClr val="tx1"/>
                </a:solidFill>
                <a:latin typeface="Arial" pitchFamily="-106" charset="0"/>
              </a:rPr>
              <a:t>Participants</a:t>
            </a:r>
          </a:p>
          <a:p>
            <a:pPr lvl="1">
              <a:spcBef>
                <a:spcPts val="200"/>
              </a:spcBef>
            </a:pPr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n = 480 persons with type 2 diabetes mellitus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Ages: 60-70 years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HBV vaccine naïve </a:t>
            </a:r>
          </a:p>
          <a:p>
            <a:pPr lvl="1"/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Exclusions: HBV*, HIV, pregnancy (or lactation), chronic steroid use, autoimmune condition</a:t>
            </a:r>
            <a:endParaRPr lang="en-US" sz="1500" b="1" dirty="0">
              <a:solidFill>
                <a:schemeClr val="tx1"/>
              </a:solidFill>
              <a:latin typeface="Arial" pitchFamily="-106" charset="0"/>
            </a:endParaRPr>
          </a:p>
          <a:p>
            <a:r>
              <a:rPr lang="en-US" sz="1500" b="1" dirty="0">
                <a:solidFill>
                  <a:schemeClr val="tx1"/>
                </a:solidFill>
                <a:latin typeface="Arial" pitchFamily="-106" charset="0"/>
              </a:rPr>
              <a:t>Study Primary End-Point</a:t>
            </a:r>
          </a:p>
          <a:p>
            <a:pPr lvl="1">
              <a:spcBef>
                <a:spcPts val="200"/>
              </a:spcBef>
            </a:pPr>
            <a:r>
              <a:rPr lang="en-US" sz="1500" dirty="0" err="1">
                <a:solidFill>
                  <a:schemeClr val="tx1"/>
                </a:solidFill>
                <a:latin typeface="Arial" pitchFamily="-106" charset="0"/>
              </a:rPr>
              <a:t>Seroprotection</a:t>
            </a:r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 = anti-HBs antibody level ≥10 </a:t>
            </a:r>
            <a:r>
              <a:rPr lang="en-US" sz="1500" dirty="0" err="1">
                <a:solidFill>
                  <a:schemeClr val="tx1"/>
                </a:solidFill>
                <a:latin typeface="Arial" pitchFamily="-106" charset="0"/>
              </a:rPr>
              <a:t>mIU</a:t>
            </a:r>
            <a:r>
              <a:rPr lang="en-US" sz="1500" dirty="0">
                <a:solidFill>
                  <a:schemeClr val="tx1"/>
                </a:solidFill>
                <a:latin typeface="Arial" pitchFamily="-106" charset="0"/>
              </a:rPr>
              <a:t>/mL</a:t>
            </a:r>
          </a:p>
          <a:p>
            <a:endParaRPr lang="en-US" sz="15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Hyer RN, Janssen RS. Vaccine. 2019:37:5854-61.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1B09B6-A8C5-5B49-BA45-B03909B22098}"/>
              </a:ext>
            </a:extLst>
          </p:cNvPr>
          <p:cNvSpPr/>
          <p:nvPr/>
        </p:nvSpPr>
        <p:spPr>
          <a:xfrm>
            <a:off x="393911" y="4338600"/>
            <a:ext cx="6346092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/>
            <a:r>
              <a:rPr lang="en-US" sz="10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positive for HBsAg, anti-HBs, or anti-HB core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3FA0DF2-8E90-4B45-95F3-0003F8246F4B}"/>
              </a:ext>
            </a:extLst>
          </p:cNvPr>
          <p:cNvCxnSpPr>
            <a:cxnSpLocks/>
          </p:cNvCxnSpPr>
          <p:nvPr/>
        </p:nvCxnSpPr>
        <p:spPr>
          <a:xfrm>
            <a:off x="429080" y="4326523"/>
            <a:ext cx="8410120" cy="0"/>
          </a:xfrm>
          <a:prstGeom prst="line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421183"/>
      </p:ext>
    </p:extLst>
  </p:cSld>
  <p:clrMapOvr>
    <a:masterClrMapping/>
  </p:clrMapOvr>
  <p:transition spd="slow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Vaccine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Adults 60-70 Years of Age</a:t>
            </a:r>
            <a:br>
              <a:rPr lang="en-US" sz="1800" dirty="0">
                <a:latin typeface="Arial" pitchFamily="-106" charset="0"/>
              </a:rPr>
            </a:br>
            <a:r>
              <a:rPr lang="en-US" dirty="0">
                <a:latin typeface="Arial" pitchFamily="-106" charset="0"/>
              </a:rPr>
              <a:t>HBV-23 DM Subgroup Analysis: Results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Hyer RN, Janssen RS. Vaccine. 2019:37:5854-61.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C8611C06-F53F-9B49-947C-9547F2DE9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676452"/>
              </p:ext>
            </p:extLst>
          </p:nvPr>
        </p:nvGraphicFramePr>
        <p:xfrm>
          <a:off x="847788" y="1028701"/>
          <a:ext cx="7466400" cy="366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F91F7C9-7A91-824B-B0B3-789D13F5A0C0}"/>
              </a:ext>
            </a:extLst>
          </p:cNvPr>
          <p:cNvSpPr/>
          <p:nvPr/>
        </p:nvSpPr>
        <p:spPr>
          <a:xfrm>
            <a:off x="2989118" y="1488680"/>
            <a:ext cx="731520" cy="22860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 &lt;0.001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79A1497-BA42-AA40-875F-41BBEE67AE2B}"/>
              </a:ext>
            </a:extLst>
          </p:cNvPr>
          <p:cNvSpPr/>
          <p:nvPr/>
        </p:nvSpPr>
        <p:spPr>
          <a:xfrm>
            <a:off x="6252897" y="1488680"/>
            <a:ext cx="731520" cy="228600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 &lt;0.001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F46893-9D3A-AA4E-80BC-0DA417E1A3CB}"/>
              </a:ext>
            </a:extLst>
          </p:cNvPr>
          <p:cNvSpPr txBox="1"/>
          <p:nvPr/>
        </p:nvSpPr>
        <p:spPr>
          <a:xfrm>
            <a:off x="4274821" y="1000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1763433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267C9FA-9BF8-8D47-885E-C2C2EE318039}"/>
              </a:ext>
            </a:extLst>
          </p:cNvPr>
          <p:cNvSpPr txBox="1">
            <a:spLocks/>
          </p:cNvSpPr>
          <p:nvPr/>
        </p:nvSpPr>
        <p:spPr>
          <a:xfrm>
            <a:off x="324584" y="1028700"/>
            <a:ext cx="8509318" cy="3373483"/>
          </a:xfrm>
          <a:prstGeom prst="rect">
            <a:avLst/>
          </a:prstGeom>
          <a:solidFill>
            <a:schemeClr val="tx1">
              <a:alpha val="18000"/>
            </a:schemeClr>
          </a:solidFill>
          <a:ln>
            <a:solidFill>
              <a:schemeClr val="bg1"/>
            </a:solidFill>
          </a:ln>
          <a:effectLst/>
        </p:spPr>
        <p:txBody>
          <a:bodyPr tIns="13716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192024">
              <a:lnSpc>
                <a:spcPts val="2550"/>
              </a:lnSpc>
              <a:spcBef>
                <a:spcPts val="900"/>
              </a:spcBef>
              <a:buClr>
                <a:srgbClr val="00B0F0"/>
              </a:buClr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HBV-10: Heplisav-B vs Engerix-B in Healthy Adults 18-55 Years of Age</a:t>
            </a:r>
          </a:p>
          <a:p>
            <a:pPr marL="283464" indent="-192024">
              <a:lnSpc>
                <a:spcPts val="2550"/>
              </a:lnSpc>
              <a:spcBef>
                <a:spcPts val="900"/>
              </a:spcBef>
              <a:buClr>
                <a:srgbClr val="00B0F0"/>
              </a:buClr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HBV-16: Heplisav-B vs Engerix-B in Healthy Adults 40-70 Years of Age</a:t>
            </a:r>
          </a:p>
          <a:p>
            <a:pPr marL="283464" indent="-192024">
              <a:lnSpc>
                <a:spcPts val="2550"/>
              </a:lnSpc>
              <a:spcBef>
                <a:spcPts val="900"/>
              </a:spcBef>
              <a:buClr>
                <a:srgbClr val="00B0F0"/>
              </a:buClr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HBV-17: Heplisav-B vs Engerix-B in CKD</a:t>
            </a:r>
          </a:p>
          <a:p>
            <a:pPr marL="283464" indent="-192024">
              <a:lnSpc>
                <a:spcPts val="2550"/>
              </a:lnSpc>
              <a:spcBef>
                <a:spcPts val="900"/>
              </a:spcBef>
              <a:buClr>
                <a:srgbClr val="00B0F0"/>
              </a:buClr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HBV-17 (subgroup): Heplisav-B vs Engerix-B in CKD and DM</a:t>
            </a:r>
          </a:p>
          <a:p>
            <a:pPr marL="283464" indent="-192024">
              <a:lnSpc>
                <a:spcPts val="2550"/>
              </a:lnSpc>
              <a:spcBef>
                <a:spcPts val="900"/>
              </a:spcBef>
              <a:buClr>
                <a:srgbClr val="00B0F0"/>
              </a:buClr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 23: Heplisav-B vs Engerix-B in Adults 18-70 Years of Age</a:t>
            </a:r>
          </a:p>
          <a:p>
            <a:pPr marL="283464" indent="-192024">
              <a:lnSpc>
                <a:spcPts val="2550"/>
              </a:lnSpc>
              <a:spcBef>
                <a:spcPts val="900"/>
              </a:spcBef>
              <a:buClr>
                <a:srgbClr val="00B0F0"/>
              </a:buClr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 23 (subgroup): Heplisav-B vs Engerix-B in Adults 18-70 Years of Age, DM</a:t>
            </a:r>
          </a:p>
          <a:p>
            <a:pPr marL="283464" indent="-192024">
              <a:lnSpc>
                <a:spcPts val="2550"/>
              </a:lnSpc>
              <a:spcBef>
                <a:spcPts val="900"/>
              </a:spcBef>
              <a:buClr>
                <a:srgbClr val="00B0F0"/>
              </a:buClr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 10 &amp; 16: Heplisav-B vs Engerix-B, Ages 18-70 Years of Age, DM, Obese</a:t>
            </a:r>
          </a:p>
          <a:p>
            <a:pPr marL="192024" indent="-192024">
              <a:lnSpc>
                <a:spcPts val="2550"/>
              </a:lnSpc>
              <a:spcBef>
                <a:spcPts val="900"/>
              </a:spcBef>
              <a:buClr>
                <a:schemeClr val="accent2">
                  <a:lumMod val="20000"/>
                  <a:lumOff val="80000"/>
                </a:schemeClr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ts val="2550"/>
              </a:lnSpc>
              <a:spcBef>
                <a:spcPts val="900"/>
              </a:spcBef>
              <a:buClr>
                <a:schemeClr val="accent2">
                  <a:lumMod val="20000"/>
                  <a:lumOff val="80000"/>
                </a:schemeClr>
              </a:buClr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405255-D009-A140-A8D9-6E8F797AEBFD}"/>
              </a:ext>
            </a:extLst>
          </p:cNvPr>
          <p:cNvSpPr txBox="1">
            <a:spLocks/>
          </p:cNvSpPr>
          <p:nvPr/>
        </p:nvSpPr>
        <p:spPr>
          <a:xfrm>
            <a:off x="324584" y="346166"/>
            <a:ext cx="8509318" cy="682534"/>
          </a:xfrm>
          <a:prstGeom prst="rect">
            <a:avLst/>
          </a:prstGeom>
          <a:solidFill>
            <a:srgbClr val="0070C0">
              <a:alpha val="60000"/>
            </a:srgbClr>
          </a:solidFill>
          <a:ln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91440"/>
            <a:r>
              <a:rPr lang="en-US" sz="1800" b="1" dirty="0" err="1"/>
              <a:t>Heplisav</a:t>
            </a:r>
            <a:r>
              <a:rPr lang="en-US" sz="1800" b="1" dirty="0"/>
              <a:t>-B Vaccine: Summary of Key Phase 3 Studies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7668A3-0813-C641-8C7D-9AE7AED0F18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03570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Vaccine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Adults 60-70 Years of Age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HBV-23 DM Subgroup Analysis: Subpopulations</a:t>
            </a:r>
            <a:endParaRPr lang="en-US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Hyer RN, Janssen RS. Vaccine. 2019:37:5854-61. </a:t>
            </a:r>
            <a:endParaRPr lang="en-US" dirty="0">
              <a:latin typeface="Arial" pitchFamily="31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36000" y="994029"/>
            <a:ext cx="7300800" cy="3852292"/>
            <a:chOff x="1428753" y="994029"/>
            <a:chExt cx="6343648" cy="3771900"/>
          </a:xfrm>
        </p:grpSpPr>
        <p:graphicFrame>
          <p:nvGraphicFramePr>
            <p:cNvPr id="15" name="Chart 14"/>
            <p:cNvGraphicFramePr>
              <a:graphicFrameLocks/>
            </p:cNvGraphicFramePr>
            <p:nvPr/>
          </p:nvGraphicFramePr>
          <p:xfrm>
            <a:off x="1428753" y="994029"/>
            <a:ext cx="6343648" cy="37719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4" name="Straight Connector 3"/>
            <p:cNvCxnSpPr/>
            <p:nvPr/>
          </p:nvCxnSpPr>
          <p:spPr>
            <a:xfrm flipV="1">
              <a:off x="2486028" y="2283712"/>
              <a:ext cx="5086179" cy="7050"/>
            </a:xfrm>
            <a:prstGeom prst="line">
              <a:avLst/>
            </a:prstGeom>
            <a:ln w="6350" cmpd="sng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5203A76-52AF-EE4A-9790-94DB11DD7DB9}"/>
                </a:ext>
              </a:extLst>
            </p:cNvPr>
            <p:cNvCxnSpPr/>
            <p:nvPr/>
          </p:nvCxnSpPr>
          <p:spPr>
            <a:xfrm flipV="1">
              <a:off x="2486028" y="3290702"/>
              <a:ext cx="5086179" cy="7050"/>
            </a:xfrm>
            <a:prstGeom prst="line">
              <a:avLst/>
            </a:prstGeom>
            <a:ln w="6350" cmpd="sng">
              <a:solidFill>
                <a:srgbClr val="C00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1117688"/>
      </p:ext>
    </p:extLst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Vaccine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Adults 60-70 Years of Age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HBV-23 DM Subgroup Analysis: Conclusions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Hyer RN, Janssen RS. Vaccine. 2019:37:5854-61.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24B393-7247-1040-8CEA-E14206BD8821}"/>
              </a:ext>
            </a:extLst>
          </p:cNvPr>
          <p:cNvSpPr/>
          <p:nvPr/>
        </p:nvSpPr>
        <p:spPr>
          <a:xfrm>
            <a:off x="-45720" y="2053408"/>
            <a:ext cx="9235440" cy="164592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Ins="548640" bIns="274320" rtlCol="0" anchor="ctr"/>
          <a:lstStyle/>
          <a:p>
            <a:pPr>
              <a:lnSpc>
                <a:spcPts val="32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doses of HBsAg/CpG 1018 provides a higher level of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HBV than does a 3-dose vaccine (HBsAg/alum) with a similar safety profile in patients aged 60-70 years with type 2 diabetes mellitus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181959415"/>
      </p:ext>
    </p:extLst>
  </p:cSld>
  <p:clrMapOvr>
    <a:masterClrMapping/>
  </p:clrMapOvr>
  <p:transition spd="slow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5464E-5074-3847-9958-ECB707E59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HBV-10 and HBV-16 (Combined Analysis)</a:t>
            </a:r>
            <a:br>
              <a:rPr lang="en-US" sz="2025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Immunogenicity of Heplisav-B in Healthy Adults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75915628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Adults—Combined Analysis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and HBV-16: Study Design</a:t>
            </a:r>
            <a:endParaRPr lang="en-US" sz="18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7C0BDE1-7BDA-E147-BE88-8EC52EFE905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1700"/>
              </a:lnSpc>
            </a:pPr>
            <a:r>
              <a:rPr lang="en-US" sz="1600" b="1" dirty="0">
                <a:latin typeface="Arial" pitchFamily="-106" charset="0"/>
              </a:rPr>
              <a:t>Background</a:t>
            </a:r>
          </a:p>
          <a:p>
            <a:pPr lvl="1">
              <a:lnSpc>
                <a:spcPts val="1700"/>
              </a:lnSpc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Combined post-hoc analysis of two phase 3 randomized controlled trials of </a:t>
            </a:r>
            <a:r>
              <a:rPr lang="en-US" sz="1600" dirty="0" err="1">
                <a:solidFill>
                  <a:schemeClr val="tx1"/>
                </a:solidFill>
                <a:latin typeface="Arial" pitchFamily="-106" charset="0"/>
              </a:rPr>
              <a:t>Heplisav</a:t>
            </a: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-B versus </a:t>
            </a:r>
            <a:r>
              <a:rPr lang="en-US" sz="160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-B to explore immunogenicity or seroprotective responses stratified by patient characteristics</a:t>
            </a:r>
            <a:endParaRPr lang="en-US" sz="1600" b="1" dirty="0">
              <a:latin typeface="Arial" pitchFamily="-106" charset="0"/>
            </a:endParaRPr>
          </a:p>
          <a:p>
            <a:pPr>
              <a:lnSpc>
                <a:spcPts val="1700"/>
              </a:lnSpc>
              <a:spcBef>
                <a:spcPts val="800"/>
              </a:spcBef>
            </a:pPr>
            <a:r>
              <a:rPr lang="en-US" sz="1600" b="1" dirty="0">
                <a:solidFill>
                  <a:schemeClr val="tx1"/>
                </a:solidFill>
                <a:latin typeface="Arial" pitchFamily="-106" charset="0"/>
              </a:rPr>
              <a:t>Participants</a:t>
            </a:r>
          </a:p>
          <a:p>
            <a:pPr lvl="1">
              <a:lnSpc>
                <a:spcPts val="1700"/>
              </a:lnSpc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Trial HBV-10; n = 2,415 participants, aged 18-55 years</a:t>
            </a:r>
            <a:r>
              <a:rPr lang="en-US" sz="1600" baseline="30000" dirty="0">
                <a:solidFill>
                  <a:schemeClr val="tx1"/>
                </a:solidFill>
                <a:latin typeface="Arial" pitchFamily="-106" charset="0"/>
              </a:rPr>
              <a:t>1</a:t>
            </a:r>
          </a:p>
          <a:p>
            <a:pPr lvl="1">
              <a:lnSpc>
                <a:spcPts val="17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Trial HBV-16; n = 2,452 participants, aged 40-70 years</a:t>
            </a:r>
            <a:r>
              <a:rPr lang="en-US" sz="1600" baseline="30000" dirty="0">
                <a:solidFill>
                  <a:schemeClr val="tx1"/>
                </a:solidFill>
                <a:latin typeface="Arial" pitchFamily="-106" charset="0"/>
              </a:rPr>
              <a:t>2</a:t>
            </a:r>
          </a:p>
          <a:p>
            <a:pPr lvl="1">
              <a:lnSpc>
                <a:spcPts val="17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HBV infection and vaccine naïve </a:t>
            </a:r>
          </a:p>
          <a:p>
            <a:pPr lvl="1">
              <a:lnSpc>
                <a:spcPts val="1700"/>
              </a:lnSpc>
            </a:pP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Exclusions: HBV, HIV, pregnancy or lactation, autoimmune or other clinically significant illness, immunosuppressed</a:t>
            </a:r>
            <a:endParaRPr lang="en-US" sz="16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700"/>
              </a:lnSpc>
              <a:spcBef>
                <a:spcPts val="800"/>
              </a:spcBef>
            </a:pPr>
            <a:r>
              <a:rPr lang="en-US" sz="1600" b="1" dirty="0">
                <a:solidFill>
                  <a:schemeClr val="tx1"/>
                </a:solidFill>
                <a:latin typeface="Arial" pitchFamily="-106" charset="0"/>
              </a:rPr>
              <a:t>Study End-Point</a:t>
            </a:r>
          </a:p>
          <a:p>
            <a:pPr lvl="1">
              <a:lnSpc>
                <a:spcPts val="1700"/>
              </a:lnSpc>
              <a:spcBef>
                <a:spcPts val="200"/>
              </a:spcBef>
            </a:pPr>
            <a:r>
              <a:rPr lang="en-US" sz="1600" dirty="0" err="1">
                <a:solidFill>
                  <a:schemeClr val="tx1"/>
                </a:solidFill>
                <a:latin typeface="Arial" pitchFamily="-106" charset="0"/>
              </a:rPr>
              <a:t>Seroprotection</a:t>
            </a:r>
            <a:r>
              <a:rPr lang="en-US" sz="1600" dirty="0">
                <a:solidFill>
                  <a:schemeClr val="tx1"/>
                </a:solidFill>
                <a:latin typeface="Arial" pitchFamily="-106" charset="0"/>
              </a:rPr>
              <a:t> = anti-HBs level ≥10 IU/L</a:t>
            </a:r>
          </a:p>
          <a:p>
            <a:pPr lvl="1">
              <a:lnSpc>
                <a:spcPts val="1700"/>
              </a:lnSpc>
            </a:pPr>
            <a:r>
              <a:rPr lang="en-US" sz="1600" dirty="0">
                <a:solidFill>
                  <a:schemeClr val="tx1"/>
                </a:solidFill>
              </a:rPr>
              <a:t>Peak </a:t>
            </a:r>
            <a:r>
              <a:rPr lang="en-US" sz="1600" dirty="0" err="1">
                <a:solidFill>
                  <a:schemeClr val="tx1"/>
                </a:solidFill>
              </a:rPr>
              <a:t>seroprotection</a:t>
            </a:r>
            <a:r>
              <a:rPr lang="en-US" sz="1600" dirty="0">
                <a:solidFill>
                  <a:schemeClr val="tx1"/>
                </a:solidFill>
              </a:rPr>
              <a:t> analysis: </a:t>
            </a:r>
            <a:r>
              <a:rPr lang="en-US" sz="1600" dirty="0" err="1">
                <a:solidFill>
                  <a:schemeClr val="tx1"/>
                </a:solidFill>
              </a:rPr>
              <a:t>Heplisav</a:t>
            </a:r>
            <a:r>
              <a:rPr lang="en-US" sz="1600" dirty="0">
                <a:solidFill>
                  <a:schemeClr val="tx1"/>
                </a:solidFill>
              </a:rPr>
              <a:t>-B (week 24); </a:t>
            </a:r>
            <a:r>
              <a:rPr lang="en-US" sz="1600" dirty="0" err="1">
                <a:solidFill>
                  <a:schemeClr val="tx1"/>
                </a:solidFill>
              </a:rPr>
              <a:t>Engerix</a:t>
            </a:r>
            <a:r>
              <a:rPr lang="en-US" sz="1600" dirty="0">
                <a:solidFill>
                  <a:schemeClr val="tx1"/>
                </a:solidFill>
              </a:rPr>
              <a:t>-B (week 28)</a:t>
            </a:r>
            <a:endParaRPr lang="en-US" sz="1600" dirty="0"/>
          </a:p>
          <a:p>
            <a:pPr>
              <a:lnSpc>
                <a:spcPts val="1700"/>
              </a:lnSpc>
            </a:pP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baseline="30000" dirty="0"/>
              <a:t>1</a:t>
            </a:r>
            <a:r>
              <a:rPr lang="en-US" dirty="0"/>
              <a:t>Halperin SA, et. al. Vaccine. 2012;30:2256-63.  </a:t>
            </a:r>
            <a:r>
              <a:rPr lang="en-US" baseline="30000" dirty="0"/>
              <a:t>2</a:t>
            </a:r>
            <a:r>
              <a:rPr lang="en-US" dirty="0"/>
              <a:t>Heyward et. al. Vaccine. 2013;31:5300-05.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29E4E-407C-0C46-A34E-849B16CF1F67}"/>
              </a:ext>
            </a:extLst>
          </p:cNvPr>
          <p:cNvSpPr/>
          <p:nvPr/>
        </p:nvSpPr>
        <p:spPr>
          <a:xfrm>
            <a:off x="528288" y="4506727"/>
            <a:ext cx="6346092" cy="2743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/>
            <a:r>
              <a:rPr lang="en-US" sz="10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positive for HBsAg, anti-HBs, or anti-HB core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5612B3D-7FDA-7048-AA27-02FFD481CDE7}"/>
              </a:ext>
            </a:extLst>
          </p:cNvPr>
          <p:cNvCxnSpPr/>
          <p:nvPr/>
        </p:nvCxnSpPr>
        <p:spPr>
          <a:xfrm>
            <a:off x="469976" y="4494693"/>
            <a:ext cx="8229600" cy="0"/>
          </a:xfrm>
          <a:prstGeom prst="line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530077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Adults—Combined Analysis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and HBV-16: Study Design</a:t>
            </a:r>
            <a:endParaRPr lang="en-US" sz="1800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Janssen JM, et. al. Vaccine. 2015;33:3614-8.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B0EA1D5-A6C8-9640-9ADA-79413D06FB07}"/>
              </a:ext>
            </a:extLst>
          </p:cNvPr>
          <p:cNvCxnSpPr/>
          <p:nvPr/>
        </p:nvCxnSpPr>
        <p:spPr>
          <a:xfrm flipV="1">
            <a:off x="3185772" y="3099881"/>
            <a:ext cx="3566160" cy="155"/>
          </a:xfrm>
          <a:prstGeom prst="line">
            <a:avLst/>
          </a:prstGeom>
          <a:ln w="22225">
            <a:solidFill>
              <a:srgbClr val="6C9B3B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581212" y="2190644"/>
            <a:ext cx="11724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3,736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567704" y="3290966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1,079</a:t>
            </a: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1128655" y="3826502"/>
            <a:ext cx="6886064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itchFamily="22" charset="0"/>
              </a:rPr>
              <a:t>Vaccine Dosing</a:t>
            </a:r>
            <a:br>
              <a:rPr lang="en-US" sz="105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050" b="1" dirty="0">
                <a:solidFill>
                  <a:srgbClr val="2D4896"/>
                </a:solidFill>
                <a:latin typeface="Arial" pitchFamily="22" charset="0"/>
              </a:rPr>
              <a:t>Heplisav-B</a:t>
            </a:r>
            <a:r>
              <a:rPr lang="en-US" sz="1050" dirty="0">
                <a:solidFill>
                  <a:srgbClr val="000000"/>
                </a:solidFill>
                <a:latin typeface="Arial" pitchFamily="22" charset="0"/>
              </a:rPr>
              <a:t>: 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0.5 mL dose of 3 mg 1018 adjuvant with 20 mcg recombinant HBsAg at weeks 0 and 4, followed by administration of saline placebo at week 24</a:t>
            </a:r>
          </a:p>
          <a:p>
            <a:pPr defTabSz="701279">
              <a:lnSpc>
                <a:spcPts val="1350"/>
              </a:lnSpc>
              <a:spcBef>
                <a:spcPts val="150"/>
              </a:spcBef>
            </a:pPr>
            <a:r>
              <a:rPr lang="en-US" sz="1050" b="1" dirty="0">
                <a:solidFill>
                  <a:srgbClr val="7A7D2B"/>
                </a:solidFill>
                <a:latin typeface="Arial"/>
                <a:cs typeface="Arial"/>
              </a:rPr>
              <a:t>Engerix-B</a:t>
            </a:r>
            <a:r>
              <a:rPr lang="en-US" sz="1050" dirty="0">
                <a:solidFill>
                  <a:srgbClr val="000000"/>
                </a:solidFill>
                <a:latin typeface="Arial"/>
                <a:cs typeface="Arial"/>
              </a:rPr>
              <a:t>: 1 mL dose of 20 mcg recombinant HBsAg with aluminum adjuvant at weeks 0, 4, and 24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43001" y="1021866"/>
            <a:ext cx="6873873" cy="400023"/>
            <a:chOff x="0" y="1362488"/>
            <a:chExt cx="9165165" cy="533364"/>
          </a:xfrm>
        </p:grpSpPr>
        <p:sp>
          <p:nvSpPr>
            <p:cNvPr id="48" name="Rectangle 47"/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flipV="1">
              <a:off x="2874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4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/>
                  <a:cs typeface="Arial"/>
                </a:rPr>
                <a:t>28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02AACB79-C6BE-2C49-B150-D975C5A7371E}"/>
              </a:ext>
            </a:extLst>
          </p:cNvPr>
          <p:cNvCxnSpPr>
            <a:cxnSpLocks/>
          </p:cNvCxnSpPr>
          <p:nvPr/>
        </p:nvCxnSpPr>
        <p:spPr>
          <a:xfrm>
            <a:off x="3271413" y="2004058"/>
            <a:ext cx="362061" cy="0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Diamond 80">
            <a:extLst>
              <a:ext uri="{FF2B5EF4-FFF2-40B4-BE49-F238E27FC236}">
                <a16:creationId xmlns:a16="http://schemas.microsoft.com/office/drawing/2014/main" id="{0E7061E7-3CF6-3A46-BB8E-3B4410F27D56}"/>
              </a:ext>
            </a:extLst>
          </p:cNvPr>
          <p:cNvSpPr>
            <a:spLocks/>
          </p:cNvSpPr>
          <p:nvPr/>
        </p:nvSpPr>
        <p:spPr>
          <a:xfrm>
            <a:off x="3573455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2" name="Diamond 81">
            <a:extLst>
              <a:ext uri="{FF2B5EF4-FFF2-40B4-BE49-F238E27FC236}">
                <a16:creationId xmlns:a16="http://schemas.microsoft.com/office/drawing/2014/main" id="{C58825F4-F3A9-294F-B8AF-B58F7F67387F}"/>
              </a:ext>
            </a:extLst>
          </p:cNvPr>
          <p:cNvSpPr>
            <a:spLocks/>
          </p:cNvSpPr>
          <p:nvPr/>
        </p:nvSpPr>
        <p:spPr>
          <a:xfrm>
            <a:off x="3573455" y="2924227"/>
            <a:ext cx="342900" cy="342900"/>
          </a:xfrm>
          <a:prstGeom prst="diamond">
            <a:avLst/>
          </a:prstGeom>
          <a:solidFill>
            <a:srgbClr val="76A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Diamond 82">
            <a:extLst>
              <a:ext uri="{FF2B5EF4-FFF2-40B4-BE49-F238E27FC236}">
                <a16:creationId xmlns:a16="http://schemas.microsoft.com/office/drawing/2014/main" id="{1F96E34D-3BD1-254F-A5E9-C0389E03923B}"/>
              </a:ext>
            </a:extLst>
          </p:cNvPr>
          <p:cNvSpPr>
            <a:spLocks/>
          </p:cNvSpPr>
          <p:nvPr/>
        </p:nvSpPr>
        <p:spPr>
          <a:xfrm>
            <a:off x="2989317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4" name="Diamond 83">
            <a:extLst>
              <a:ext uri="{FF2B5EF4-FFF2-40B4-BE49-F238E27FC236}">
                <a16:creationId xmlns:a16="http://schemas.microsoft.com/office/drawing/2014/main" id="{3D218406-93E8-8E46-9395-4381E4A0B3AD}"/>
              </a:ext>
            </a:extLst>
          </p:cNvPr>
          <p:cNvSpPr>
            <a:spLocks/>
          </p:cNvSpPr>
          <p:nvPr/>
        </p:nvSpPr>
        <p:spPr>
          <a:xfrm>
            <a:off x="2989317" y="2924227"/>
            <a:ext cx="342900" cy="342900"/>
          </a:xfrm>
          <a:prstGeom prst="diamond">
            <a:avLst/>
          </a:prstGeom>
          <a:solidFill>
            <a:srgbClr val="76A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5" name="Diamond 84">
            <a:extLst>
              <a:ext uri="{FF2B5EF4-FFF2-40B4-BE49-F238E27FC236}">
                <a16:creationId xmlns:a16="http://schemas.microsoft.com/office/drawing/2014/main" id="{140E0850-407B-784D-AB96-E255A67BC22C}"/>
              </a:ext>
            </a:extLst>
          </p:cNvPr>
          <p:cNvSpPr>
            <a:spLocks/>
          </p:cNvSpPr>
          <p:nvPr/>
        </p:nvSpPr>
        <p:spPr>
          <a:xfrm>
            <a:off x="6530387" y="2924227"/>
            <a:ext cx="342900" cy="342900"/>
          </a:xfrm>
          <a:prstGeom prst="diamond">
            <a:avLst/>
          </a:prstGeom>
          <a:solidFill>
            <a:srgbClr val="76A9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86" name="Rectangle 5">
            <a:extLst>
              <a:ext uri="{FF2B5EF4-FFF2-40B4-BE49-F238E27FC236}">
                <a16:creationId xmlns:a16="http://schemas.microsoft.com/office/drawing/2014/main" id="{C8A95783-D9F5-C44C-A08A-54F06073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1832793"/>
            <a:ext cx="1165860" cy="342900"/>
          </a:xfrm>
          <a:prstGeom prst="rect">
            <a:avLst/>
          </a:prstGeom>
          <a:solidFill>
            <a:srgbClr val="0070C0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Heplisav-B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87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2928921"/>
            <a:ext cx="1165860" cy="342900"/>
          </a:xfrm>
          <a:prstGeom prst="rect">
            <a:avLst/>
          </a:prstGeom>
          <a:solidFill>
            <a:srgbClr val="76A941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/>
                <a:cs typeface="Arial"/>
              </a:rPr>
              <a:t>Engerix-B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2990565"/>
      </p:ext>
    </p:extLst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Adults—Combined Analysis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and HBV-16: Baseline </a:t>
            </a:r>
            <a:r>
              <a:rPr lang="en-US" sz="1800" dirty="0"/>
              <a:t>Characteristics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Janssen JM, et. al. Vaccine. 2015;33:3614-8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5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168919"/>
              </p:ext>
            </p:extLst>
          </p:nvPr>
        </p:nvGraphicFramePr>
        <p:xfrm>
          <a:off x="935998" y="1055096"/>
          <a:ext cx="7286401" cy="3647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1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06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Heplisav-B</a:t>
                      </a:r>
                      <a:b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3,736)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3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Engerix-B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1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1,079)</a:t>
                      </a:r>
                      <a:endParaRPr lang="en-US" sz="11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96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81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(SD), years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(11)</a:t>
                      </a:r>
                    </a:p>
                  </a:txBody>
                  <a:tcPr marL="68580" marR="68580" marT="34290" marB="34290"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 (11)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814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no.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1775 (48)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495 (46)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3196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no. (%)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3282 (88)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 (9)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 (2)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 (1)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951 (88)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 (8)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(2.5)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(1.5)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8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 mean (SD),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(6.2)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(6.4)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893">
                <a:tc>
                  <a:txBody>
                    <a:bodyPr/>
                    <a:lstStyle/>
                    <a:p>
                      <a:pPr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Smoker, n (%)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1067 (29)</a:t>
                      </a:r>
                    </a:p>
                  </a:txBody>
                  <a:tcPr marL="68580" marR="68580" marT="34290" marB="3429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336 (31)</a:t>
                      </a:r>
                    </a:p>
                  </a:txBody>
                  <a:tcPr marL="68580" marR="68580" marT="34290" marB="3429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828396"/>
      </p:ext>
    </p:extLst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Adults—Combined Analysis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and HBV-16: Seroprotection, by Age Group</a:t>
            </a:r>
            <a:endParaRPr lang="en-US" sz="1800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Janssen JM, et. al. Vaccine. 2015;33:3614-8.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0CEA8A7-798C-134B-8B2E-28BD7D874D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9429747"/>
              </p:ext>
            </p:extLst>
          </p:nvPr>
        </p:nvGraphicFramePr>
        <p:xfrm>
          <a:off x="476325" y="1014767"/>
          <a:ext cx="822960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2794335"/>
      </p:ext>
    </p:extLst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Adults—Combined Analysis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and HBV-16: Response in Subgroups</a:t>
            </a:r>
            <a:endParaRPr lang="en-US" sz="1800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Janssen JM, et. al. Vaccine. 2015;33:3614-8.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02EA5CF-A469-6847-BDD9-96D2D1135F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540461"/>
              </p:ext>
            </p:extLst>
          </p:nvPr>
        </p:nvGraphicFramePr>
        <p:xfrm>
          <a:off x="691013" y="1036210"/>
          <a:ext cx="777240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3348883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06" charset="0"/>
              </a:rPr>
              <a:t>Heplisav</a:t>
            </a:r>
            <a:r>
              <a:rPr lang="en-US" sz="1800" dirty="0">
                <a:latin typeface="Arial" pitchFamily="-106" charset="0"/>
              </a:rPr>
              <a:t>-B versus </a:t>
            </a:r>
            <a:r>
              <a:rPr lang="en-US" sz="1800" dirty="0" err="1">
                <a:latin typeface="Arial" pitchFamily="-106" charset="0"/>
              </a:rPr>
              <a:t>Engerix</a:t>
            </a:r>
            <a:r>
              <a:rPr lang="en-US" sz="1800" dirty="0">
                <a:latin typeface="Arial" pitchFamily="-106" charset="0"/>
              </a:rPr>
              <a:t>-B Vaccine in Healthy Adults—Combined Analysis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and HBV-16: Conclusions</a:t>
            </a: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Source: Janssen JM, et. al. Vaccine. 2015;33:3614-8.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7770B5-DADC-2547-8251-A9AF49672CA3}"/>
              </a:ext>
            </a:extLst>
          </p:cNvPr>
          <p:cNvSpPr/>
          <p:nvPr/>
        </p:nvSpPr>
        <p:spPr>
          <a:xfrm>
            <a:off x="-45720" y="1514947"/>
            <a:ext cx="923544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274320" rIns="548640" bIns="274320" rtlCol="0" anchor="ctr"/>
          <a:lstStyle/>
          <a:p>
            <a:pPr>
              <a:lnSpc>
                <a:spcPts val="2800"/>
              </a:lnSpc>
            </a:pP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doses of HBsAg-1018, administered over 4 weeks, induced significantly higher 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seroprotection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rates than three doses of HBsAg-</a:t>
            </a:r>
            <a:r>
              <a:rPr lang="en-US" sz="1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given over 24 weeks, in adults with factors known to reduce the immune response to hepatitis B vaccines as well as in those without those factors. With fewer doses in a shorter time, and greater immunogenicity, HBsAg-1018 has the potential to significantly improve protection against hepatitis B in adults at risk for hepatitis B infection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872915080"/>
      </p:ext>
    </p:extLst>
  </p:cSld>
  <p:clrMapOvr>
    <a:masterClrMapping/>
  </p:clrMapOvr>
  <p:transition spd="slow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CED2B9-1FB0-184E-8DF2-B2501C681D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304113" y="780653"/>
            <a:ext cx="6523217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 w="12700"/>
          <a:effectLst>
            <a:outerShdw blurRad="50800" dist="23000" dir="5400000" rotWithShape="0">
              <a:srgbClr val="000000">
                <a:alpha val="5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37160" tIns="137160" rIns="137160" bIns="137160" rtlCol="0" anchor="ctr"/>
          <a:lstStyle/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800" dirty="0"/>
              <a:t>This slide deck is from the University of Washington’s </a:t>
            </a:r>
            <a:r>
              <a:rPr lang="en-US" sz="1800" i="1" dirty="0"/>
              <a:t>Hepatitis B Online </a:t>
            </a:r>
            <a:r>
              <a:rPr lang="en-US" sz="1800" dirty="0"/>
              <a:t>and </a:t>
            </a:r>
            <a:r>
              <a:rPr lang="en-US" sz="1800" i="1" dirty="0"/>
              <a:t>Hepatitis C Online </a:t>
            </a:r>
            <a:r>
              <a:rPr lang="en-US" sz="1800" dirty="0"/>
              <a:t>projects. </a:t>
            </a:r>
            <a:br>
              <a:rPr lang="en-US" sz="1800" dirty="0"/>
            </a:br>
            <a:endParaRPr lang="en-US" sz="1500" dirty="0"/>
          </a:p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B Online</a:t>
            </a:r>
            <a:b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500" dirty="0">
                <a:solidFill>
                  <a:srgbClr val="27A8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www.hepatitisB.uw.edu</a:t>
            </a:r>
            <a:endParaRPr lang="en-US" sz="1500" dirty="0">
              <a:solidFill>
                <a:srgbClr val="27A8FF"/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endParaRPr lang="en-US" sz="1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15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1500" dirty="0">
                <a:solidFill>
                  <a:srgbClr val="27A8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www.hepatitisC.uw.edu</a:t>
            </a:r>
            <a:endParaRPr lang="en-US" sz="1500" dirty="0">
              <a:solidFill>
                <a:srgbClr val="27A8FF"/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endParaRPr lang="en-US" sz="15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100"/>
              </a:lnSpc>
              <a:spcBef>
                <a:spcPts val="450"/>
              </a:spcBef>
            </a:pPr>
            <a:r>
              <a:rPr lang="en-US" sz="1350" dirty="0">
                <a:solidFill>
                  <a:schemeClr val="bg1"/>
                </a:solidFill>
              </a:rPr>
              <a:t>This project is funded by the Centers for Disease Control and Prevention (CDC) Cooperative Agreement (</a:t>
            </a:r>
            <a:r>
              <a:rPr lang="en-US" sz="1350">
                <a:solidFill>
                  <a:schemeClr val="bg1"/>
                </a:solidFill>
              </a:rPr>
              <a:t>CDC-RFA- PS21-2105</a:t>
            </a:r>
            <a:r>
              <a:rPr lang="en-US" sz="135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75456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>
                <a:latin typeface="Arial" pitchFamily="-110" charset="0"/>
                <a:ea typeface="ＭＳ Ｐゴシック" pitchFamily="-110" charset="-128"/>
              </a:rPr>
              <a:t>Heplisav</a:t>
            </a:r>
            <a:r>
              <a:rPr lang="en-US" sz="1800" dirty="0">
                <a:latin typeface="Arial" pitchFamily="-110" charset="0"/>
                <a:ea typeface="ＭＳ Ｐゴシック" pitchFamily="-110" charset="-128"/>
              </a:rPr>
              <a:t>-B versus Engerix-B in Healthy Adults, Aged 18-55 Years</a:t>
            </a:r>
            <a:br>
              <a:rPr lang="en-US" sz="1800" dirty="0">
                <a:latin typeface="Arial" pitchFamily="-110" charset="0"/>
                <a:ea typeface="ＭＳ Ｐゴシック" pitchFamily="-110" charset="-128"/>
              </a:rPr>
            </a:br>
            <a:r>
              <a:rPr lang="en-US" sz="2400" b="1" dirty="0">
                <a:latin typeface="Arial" pitchFamily="-110" charset="0"/>
                <a:ea typeface="ＭＳ Ｐゴシック" pitchFamily="-110" charset="-128"/>
              </a:rPr>
              <a:t>HBV-10 Trial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0323549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err="1"/>
              <a:t>Heplisav</a:t>
            </a:r>
            <a:r>
              <a:rPr lang="en-US" sz="1800" dirty="0"/>
              <a:t>-B Vaccine versus </a:t>
            </a:r>
            <a:r>
              <a:rPr lang="en-US" sz="1800" dirty="0" err="1"/>
              <a:t>Engerix</a:t>
            </a:r>
            <a:r>
              <a:rPr lang="en-US" sz="1800" dirty="0"/>
              <a:t>-B Vaccine in Healthy Adults Aged 18-55 </a:t>
            </a:r>
            <a:r>
              <a:rPr lang="en-US" sz="1800" dirty="0">
                <a:latin typeface="Arial" pitchFamily="-106" charset="0"/>
              </a:rPr>
              <a:t>Years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Trial: Design</a:t>
            </a:r>
            <a:endParaRPr lang="en-US" sz="18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271CF3-6E9F-6042-8F96-38D97F2E73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lnSpc>
                <a:spcPts val="1600"/>
              </a:lnSpc>
            </a:pPr>
            <a:r>
              <a:rPr lang="en-US" sz="1400" b="1" dirty="0">
                <a:latin typeface="Arial" pitchFamily="-106" charset="0"/>
              </a:rPr>
              <a:t>Design</a:t>
            </a:r>
          </a:p>
          <a:p>
            <a:pPr lvl="1">
              <a:lnSpc>
                <a:spcPts val="1600"/>
              </a:lnSpc>
              <a:spcBef>
                <a:spcPts val="2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Phase 3 observer-blinded randomized controlled trial to compare the safety and efficacy of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Heplisav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-B versus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Engerix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-B in healthy adults</a:t>
            </a:r>
            <a:endParaRPr lang="en-US" sz="1400" b="1" dirty="0">
              <a:latin typeface="Arial" pitchFamily="-106" charset="0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Participants</a:t>
            </a:r>
          </a:p>
          <a:p>
            <a:pPr lvl="1">
              <a:lnSpc>
                <a:spcPts val="1600"/>
              </a:lnSpc>
              <a:spcBef>
                <a:spcPts val="2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Ages 15-55 years^</a:t>
            </a:r>
          </a:p>
          <a:p>
            <a:pPr lvl="1">
              <a:lnSpc>
                <a:spcPts val="16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HBV vaccine naïve</a:t>
            </a:r>
          </a:p>
          <a:p>
            <a:pPr lvl="1">
              <a:lnSpc>
                <a:spcPts val="1600"/>
              </a:lnSpc>
              <a:spcBef>
                <a:spcPts val="4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Exclusions: HBV</a:t>
            </a:r>
            <a:r>
              <a:rPr lang="en-US" sz="1400" baseline="30000" dirty="0">
                <a:solidFill>
                  <a:schemeClr val="tx1"/>
                </a:solidFill>
                <a:latin typeface="Arial" pitchFamily="-106" charset="0"/>
              </a:rPr>
              <a:t>*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, HIV, pregnancy (or lactation), autoimmune or other clinically significant illness, immunosuppressed</a:t>
            </a:r>
            <a:endParaRPr lang="en-US" sz="14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Setting</a:t>
            </a:r>
          </a:p>
          <a:p>
            <a:pPr lvl="1">
              <a:lnSpc>
                <a:spcPts val="1600"/>
              </a:lnSpc>
              <a:spcBef>
                <a:spcPts val="200"/>
              </a:spcBef>
            </a:pP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Multiple centers in Canada and Germany</a:t>
            </a:r>
            <a:endParaRPr lang="en-US" sz="1400" b="1" dirty="0">
              <a:solidFill>
                <a:schemeClr val="tx1"/>
              </a:solidFill>
              <a:latin typeface="Arial" pitchFamily="-106" charset="0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400" b="1" dirty="0">
                <a:solidFill>
                  <a:schemeClr val="tx1"/>
                </a:solidFill>
                <a:latin typeface="Arial" pitchFamily="-106" charset="0"/>
              </a:rPr>
              <a:t>Study End-Point</a:t>
            </a:r>
          </a:p>
          <a:p>
            <a:pPr lvl="1">
              <a:lnSpc>
                <a:spcPts val="1600"/>
              </a:lnSpc>
              <a:spcBef>
                <a:spcPts val="200"/>
              </a:spcBef>
            </a:pP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Seroprotection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 = anti-HBs level ≥10 </a:t>
            </a:r>
            <a:r>
              <a:rPr lang="en-US" sz="1400" dirty="0" err="1">
                <a:solidFill>
                  <a:schemeClr val="tx1"/>
                </a:solidFill>
                <a:latin typeface="Arial" pitchFamily="-106" charset="0"/>
              </a:rPr>
              <a:t>mIU</a:t>
            </a:r>
            <a:r>
              <a:rPr lang="en-US" sz="1400" dirty="0">
                <a:solidFill>
                  <a:schemeClr val="tx1"/>
                </a:solidFill>
                <a:latin typeface="Arial" pitchFamily="-106" charset="0"/>
              </a:rPr>
              <a:t>/mL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Halperin SA, et al. Vaccine. 2012;30:2256-63.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934278-B2F9-A94A-9839-395661DB4535}"/>
              </a:ext>
            </a:extLst>
          </p:cNvPr>
          <p:cNvSpPr/>
          <p:nvPr/>
        </p:nvSpPr>
        <p:spPr>
          <a:xfrm>
            <a:off x="323850" y="4214600"/>
            <a:ext cx="8515350" cy="41305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/>
            <a:r>
              <a:rPr lang="en-US" sz="10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Adolescents age 11-17 years were eligible, but most had previously received HBV vaccine as child as part of universal vaccine program.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positive for HBsAg, anti-HBs, or anti-HB core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1056D5C-E0DD-DF41-990C-EF32EAAA3DDB}"/>
              </a:ext>
            </a:extLst>
          </p:cNvPr>
          <p:cNvCxnSpPr/>
          <p:nvPr/>
        </p:nvCxnSpPr>
        <p:spPr>
          <a:xfrm>
            <a:off x="378823" y="4182821"/>
            <a:ext cx="8321040" cy="0"/>
          </a:xfrm>
          <a:prstGeom prst="line">
            <a:avLst/>
          </a:prstGeom>
          <a:ln w="635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69555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0AF44D2-7D82-D344-AC4E-46E19ECD0F98}"/>
              </a:ext>
            </a:extLst>
          </p:cNvPr>
          <p:cNvCxnSpPr>
            <a:cxnSpLocks/>
          </p:cNvCxnSpPr>
          <p:nvPr/>
        </p:nvCxnSpPr>
        <p:spPr>
          <a:xfrm>
            <a:off x="3789422" y="2004058"/>
            <a:ext cx="2948940" cy="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B0EA1D5-A6C8-9640-9ADA-79413D06FB07}"/>
              </a:ext>
            </a:extLst>
          </p:cNvPr>
          <p:cNvCxnSpPr/>
          <p:nvPr/>
        </p:nvCxnSpPr>
        <p:spPr>
          <a:xfrm flipV="1">
            <a:off x="3159056" y="3096913"/>
            <a:ext cx="3566160" cy="155"/>
          </a:xfrm>
          <a:prstGeom prst="line">
            <a:avLst/>
          </a:prstGeom>
          <a:ln w="22225">
            <a:solidFill>
              <a:srgbClr val="69963A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0419CD36-5151-134F-9D73-A630092B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Heplisav</a:t>
            </a:r>
            <a:r>
              <a:rPr lang="en-US" sz="1800" dirty="0"/>
              <a:t>-B Vaccine versus </a:t>
            </a:r>
            <a:r>
              <a:rPr lang="en-US" sz="1800" dirty="0" err="1"/>
              <a:t>Engerix</a:t>
            </a:r>
            <a:r>
              <a:rPr lang="en-US" sz="1800" dirty="0"/>
              <a:t>-B Vaccine in Healthy Adults Aged 18-55 </a:t>
            </a:r>
            <a:r>
              <a:rPr lang="en-US" sz="1800" dirty="0">
                <a:latin typeface="Arial" pitchFamily="-106" charset="0"/>
              </a:rPr>
              <a:t>Years</a:t>
            </a:r>
            <a:br>
              <a:rPr lang="en-US" sz="1800" dirty="0">
                <a:latin typeface="Arial" pitchFamily="-106" charset="0"/>
              </a:rPr>
            </a:br>
            <a:r>
              <a:rPr lang="en-US" sz="1800" dirty="0">
                <a:latin typeface="Arial" pitchFamily="-106" charset="0"/>
              </a:rPr>
              <a:t>HBV-10 Trial: Design</a:t>
            </a:r>
            <a:endParaRPr lang="en-US" sz="1800" dirty="0"/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Halperin SA, et al. Vaccine. 2012;30:2256-63.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581212" y="2190644"/>
            <a:ext cx="117240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1,809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67704" y="3290966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606</a:t>
            </a:r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1128655" y="3826502"/>
            <a:ext cx="6871716" cy="82296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342900" tIns="34073" rIns="69365" bIns="68580" anchor="ctr">
            <a:prstTxWarp prst="textNoShape">
              <a:avLst/>
            </a:prstTxWarp>
          </a:bodyPr>
          <a:lstStyle/>
          <a:p>
            <a:pPr defTabSz="701279">
              <a:lnSpc>
                <a:spcPts val="1350"/>
              </a:lnSpc>
              <a:spcBef>
                <a:spcPts val="600"/>
              </a:spcBef>
            </a:pPr>
            <a:r>
              <a:rPr lang="en-US" sz="10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Vaccine Dosing</a:t>
            </a:r>
            <a:b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1" dirty="0">
                <a:solidFill>
                  <a:srgbClr val="2B5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Heplisav-B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0.5 mL dose of 3 mg CpG 1018 adjuvant with 20 mcg recombinant HBsAg at weeks 0 and 4, followed by administration of saline placebo at week 24</a:t>
            </a:r>
          </a:p>
          <a:p>
            <a:pPr defTabSz="701279">
              <a:lnSpc>
                <a:spcPts val="1350"/>
              </a:lnSpc>
              <a:spcBef>
                <a:spcPts val="150"/>
              </a:spcBef>
            </a:pPr>
            <a:r>
              <a:rPr lang="en-US" sz="1050" b="1" dirty="0">
                <a:solidFill>
                  <a:srgbClr val="5A8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Engerix-B</a:t>
            </a:r>
            <a:r>
              <a: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mL dose of 20 mcg recombinant HBsAg at weeks 0, 4, and 24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F4DF18A-2222-C745-91C4-7F7993775654}"/>
              </a:ext>
            </a:extLst>
          </p:cNvPr>
          <p:cNvGrpSpPr/>
          <p:nvPr/>
        </p:nvGrpSpPr>
        <p:grpSpPr>
          <a:xfrm>
            <a:off x="1141982" y="1021866"/>
            <a:ext cx="6872737" cy="400023"/>
            <a:chOff x="-1359" y="1362488"/>
            <a:chExt cx="9163650" cy="533364"/>
          </a:xfrm>
        </p:grpSpPr>
        <p:sp>
          <p:nvSpPr>
            <p:cNvPr id="38" name="Rectangle 37"/>
            <p:cNvSpPr/>
            <p:nvPr/>
          </p:nvSpPr>
          <p:spPr>
            <a:xfrm>
              <a:off x="0" y="1395318"/>
              <a:ext cx="9162291" cy="457200"/>
            </a:xfrm>
            <a:prstGeom prst="rect">
              <a:avLst/>
            </a:prstGeom>
            <a:solidFill>
              <a:srgbClr val="E0E0E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79063" y="1467956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9972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168360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988304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cxnSp>
          <p:nvCxnSpPr>
            <p:cNvPr id="51" name="Straight Connector 50"/>
            <p:cNvCxnSpPr/>
            <p:nvPr/>
          </p:nvCxnSpPr>
          <p:spPr>
            <a:xfrm flipV="1">
              <a:off x="-1359" y="1850184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cxnSpLocks/>
            </p:cNvCxnSpPr>
            <p:nvPr/>
          </p:nvCxnSpPr>
          <p:spPr>
            <a:xfrm flipV="1">
              <a:off x="2672799" y="1770940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</p:cNvCxnSpPr>
            <p:nvPr/>
          </p:nvCxnSpPr>
          <p:spPr>
            <a:xfrm flipV="1">
              <a:off x="4259277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7432233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55"/>
            <p:cNvSpPr/>
            <p:nvPr/>
          </p:nvSpPr>
          <p:spPr>
            <a:xfrm>
              <a:off x="5579513" y="138074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 flipV="1">
              <a:off x="5845755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D32BB8-15FF-0A4C-8E6D-1A6E2B11748C}"/>
                </a:ext>
              </a:extLst>
            </p:cNvPr>
            <p:cNvSpPr/>
            <p:nvPr/>
          </p:nvSpPr>
          <p:spPr>
            <a:xfrm>
              <a:off x="3191959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B77AD2A-A923-7042-BA1F-7F2B20E65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66038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92A3FDC-D4F9-7042-B37D-472847AF768F}"/>
                </a:ext>
              </a:extLst>
            </p:cNvPr>
            <p:cNvSpPr/>
            <p:nvPr/>
          </p:nvSpPr>
          <p:spPr>
            <a:xfrm>
              <a:off x="320298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A932224-613D-D04E-B413-F0079A4148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2516" y="1776676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385D737-EF6B-BC43-B74F-42973341F4D4}"/>
                </a:ext>
              </a:extLst>
            </p:cNvPr>
            <p:cNvSpPr/>
            <p:nvPr/>
          </p:nvSpPr>
          <p:spPr>
            <a:xfrm>
              <a:off x="4789002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C424C4-F149-5943-9816-54FB5F210E60}"/>
                </a:ext>
              </a:extLst>
            </p:cNvPr>
            <p:cNvSpPr/>
            <p:nvPr/>
          </p:nvSpPr>
          <p:spPr>
            <a:xfrm>
              <a:off x="6372338" y="1370614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783292-677B-5A47-BB4D-70BBC26FD54B}"/>
                </a:ext>
              </a:extLst>
            </p:cNvPr>
            <p:cNvCxnSpPr/>
            <p:nvPr/>
          </p:nvCxnSpPr>
          <p:spPr>
            <a:xfrm flipV="1">
              <a:off x="6638994" y="1770940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F5A9212-B597-BE4F-9739-A171DFD20E6D}"/>
                </a:ext>
              </a:extLst>
            </p:cNvPr>
            <p:cNvSpPr/>
            <p:nvPr/>
          </p:nvSpPr>
          <p:spPr>
            <a:xfrm>
              <a:off x="7961028" y="1362488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EC6B5D-CF8D-DD4D-BA56-E583BD61285E}"/>
                </a:ext>
              </a:extLst>
            </p:cNvPr>
            <p:cNvCxnSpPr/>
            <p:nvPr/>
          </p:nvCxnSpPr>
          <p:spPr>
            <a:xfrm flipV="1">
              <a:off x="8225472" y="176471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2AACB79-C6BE-2C49-B150-D975C5A7371E}"/>
              </a:ext>
            </a:extLst>
          </p:cNvPr>
          <p:cNvCxnSpPr>
            <a:cxnSpLocks/>
          </p:cNvCxnSpPr>
          <p:nvPr/>
        </p:nvCxnSpPr>
        <p:spPr>
          <a:xfrm>
            <a:off x="3317375" y="2004058"/>
            <a:ext cx="362061" cy="0"/>
          </a:xfrm>
          <a:prstGeom prst="line">
            <a:avLst/>
          </a:prstGeom>
          <a:ln w="22225">
            <a:solidFill>
              <a:srgbClr val="0070C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Diamond 32">
            <a:extLst>
              <a:ext uri="{FF2B5EF4-FFF2-40B4-BE49-F238E27FC236}">
                <a16:creationId xmlns:a16="http://schemas.microsoft.com/office/drawing/2014/main" id="{0E7061E7-3CF6-3A46-BB8E-3B4410F27D56}"/>
              </a:ext>
            </a:extLst>
          </p:cNvPr>
          <p:cNvSpPr>
            <a:spLocks/>
          </p:cNvSpPr>
          <p:nvPr/>
        </p:nvSpPr>
        <p:spPr>
          <a:xfrm>
            <a:off x="3573455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Diamond 42">
            <a:extLst>
              <a:ext uri="{FF2B5EF4-FFF2-40B4-BE49-F238E27FC236}">
                <a16:creationId xmlns:a16="http://schemas.microsoft.com/office/drawing/2014/main" id="{C58825F4-F3A9-294F-B8AF-B58F7F67387F}"/>
              </a:ext>
            </a:extLst>
          </p:cNvPr>
          <p:cNvSpPr>
            <a:spLocks/>
          </p:cNvSpPr>
          <p:nvPr/>
        </p:nvSpPr>
        <p:spPr>
          <a:xfrm>
            <a:off x="3573455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Diamond 43">
            <a:extLst>
              <a:ext uri="{FF2B5EF4-FFF2-40B4-BE49-F238E27FC236}">
                <a16:creationId xmlns:a16="http://schemas.microsoft.com/office/drawing/2014/main" id="{1F96E34D-3BD1-254F-A5E9-C0389E03923B}"/>
              </a:ext>
            </a:extLst>
          </p:cNvPr>
          <p:cNvSpPr>
            <a:spLocks/>
          </p:cNvSpPr>
          <p:nvPr/>
        </p:nvSpPr>
        <p:spPr>
          <a:xfrm>
            <a:off x="2989317" y="1832608"/>
            <a:ext cx="342900" cy="342900"/>
          </a:xfrm>
          <a:prstGeom prst="diamond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6" name="Diamond 45">
            <a:extLst>
              <a:ext uri="{FF2B5EF4-FFF2-40B4-BE49-F238E27FC236}">
                <a16:creationId xmlns:a16="http://schemas.microsoft.com/office/drawing/2014/main" id="{3D218406-93E8-8E46-9395-4381E4A0B3AD}"/>
              </a:ext>
            </a:extLst>
          </p:cNvPr>
          <p:cNvSpPr>
            <a:spLocks/>
          </p:cNvSpPr>
          <p:nvPr/>
        </p:nvSpPr>
        <p:spPr>
          <a:xfrm>
            <a:off x="298931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Diamond 47">
            <a:extLst>
              <a:ext uri="{FF2B5EF4-FFF2-40B4-BE49-F238E27FC236}">
                <a16:creationId xmlns:a16="http://schemas.microsoft.com/office/drawing/2014/main" id="{140E0850-407B-784D-AB96-E255A67BC22C}"/>
              </a:ext>
            </a:extLst>
          </p:cNvPr>
          <p:cNvSpPr>
            <a:spLocks/>
          </p:cNvSpPr>
          <p:nvPr/>
        </p:nvSpPr>
        <p:spPr>
          <a:xfrm>
            <a:off x="6530387" y="2924227"/>
            <a:ext cx="342900" cy="342900"/>
          </a:xfrm>
          <a:prstGeom prst="diamond">
            <a:avLst/>
          </a:prstGeom>
          <a:solidFill>
            <a:srgbClr val="6996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3" name="Rectangle 5">
            <a:extLst>
              <a:ext uri="{FF2B5EF4-FFF2-40B4-BE49-F238E27FC236}">
                <a16:creationId xmlns:a16="http://schemas.microsoft.com/office/drawing/2014/main" id="{C8A95783-D9F5-C44C-A08A-54F06073C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1832793"/>
            <a:ext cx="1165860" cy="342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Heplisav-B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5">
            <a:extLst>
              <a:ext uri="{FF2B5EF4-FFF2-40B4-BE49-F238E27FC236}">
                <a16:creationId xmlns:a16="http://schemas.microsoft.com/office/drawing/2014/main" id="{671D2718-DA4C-8F42-9981-241C240A6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7703" y="2928921"/>
            <a:ext cx="1165860" cy="342900"/>
          </a:xfrm>
          <a:prstGeom prst="rect">
            <a:avLst/>
          </a:prstGeom>
          <a:solidFill>
            <a:srgbClr val="69963A">
              <a:alpha val="20000"/>
            </a:srgbClr>
          </a:solidFill>
          <a:ln w="12700" cmpd="sng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350" b="1" dirty="0">
                <a:latin typeface="Arial" panose="020B0604020202020204" pitchFamily="34" charset="0"/>
                <a:cs typeface="Arial" panose="020B0604020202020204" pitchFamily="34" charset="0"/>
              </a:rPr>
              <a:t>Engerix-B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Diamond 80">
            <a:extLst>
              <a:ext uri="{FF2B5EF4-FFF2-40B4-BE49-F238E27FC236}">
                <a16:creationId xmlns:a16="http://schemas.microsoft.com/office/drawing/2014/main" id="{FA018D65-0CF9-3F4B-847E-96DD7E45CDFB}"/>
              </a:ext>
            </a:extLst>
          </p:cNvPr>
          <p:cNvSpPr>
            <a:spLocks/>
          </p:cNvSpPr>
          <p:nvPr/>
        </p:nvSpPr>
        <p:spPr>
          <a:xfrm>
            <a:off x="6530387" y="1832608"/>
            <a:ext cx="342900" cy="342900"/>
          </a:xfrm>
          <a:prstGeom prst="diamond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ts val="1125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41151FF5-629C-E04C-815B-12DC491FDE36}"/>
              </a:ext>
            </a:extLst>
          </p:cNvPr>
          <p:cNvSpPr/>
          <p:nvPr/>
        </p:nvSpPr>
        <p:spPr>
          <a:xfrm>
            <a:off x="6111350" y="2151213"/>
            <a:ext cx="1185916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Placebo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FF5F67-B3F6-5C4D-8BF9-12D2D44865D6}"/>
              </a:ext>
            </a:extLst>
          </p:cNvPr>
          <p:cNvSpPr txBox="1"/>
          <p:nvPr/>
        </p:nvSpPr>
        <p:spPr>
          <a:xfrm>
            <a:off x="7283450" y="3597275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9BD7D5-E49F-FF45-91CF-A137D4190F35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905745" y="2159477"/>
            <a:ext cx="640080" cy="3841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C13C4AD-4B1D-D944-8F1E-58C0F7AF7D0F}"/>
              </a:ext>
            </a:extLst>
          </p:cNvPr>
          <p:cNvCxnSpPr>
            <a:cxnSpLocks noChangeAspect="1"/>
          </p:cNvCxnSpPr>
          <p:nvPr/>
        </p:nvCxnSpPr>
        <p:spPr>
          <a:xfrm>
            <a:off x="905745" y="2539796"/>
            <a:ext cx="640080" cy="384154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1F4C7E0C-7F64-6F4E-B38C-BF6C7ED0D3B0}"/>
              </a:ext>
            </a:extLst>
          </p:cNvPr>
          <p:cNvSpPr/>
          <p:nvPr/>
        </p:nvSpPr>
        <p:spPr>
          <a:xfrm>
            <a:off x="983800" y="2057677"/>
            <a:ext cx="335057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3x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DB6B258B-0C0D-DB4B-9033-4A5F9D17427F}"/>
              </a:ext>
            </a:extLst>
          </p:cNvPr>
          <p:cNvSpPr/>
          <p:nvPr/>
        </p:nvSpPr>
        <p:spPr>
          <a:xfrm>
            <a:off x="983800" y="2724150"/>
            <a:ext cx="335057" cy="30403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1x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AFBCEAE-7409-7447-99FC-881C8F8DE862}"/>
              </a:ext>
            </a:extLst>
          </p:cNvPr>
          <p:cNvSpPr/>
          <p:nvPr/>
        </p:nvSpPr>
        <p:spPr>
          <a:xfrm>
            <a:off x="76193" y="2414951"/>
            <a:ext cx="990600" cy="2315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68580" algn="ctr"/>
            <a:r>
              <a:rPr lang="en-US" sz="1100" dirty="0">
                <a:solidFill>
                  <a:srgbClr val="000000"/>
                </a:solidFill>
                <a:latin typeface="Arial"/>
                <a:cs typeface="Arial"/>
              </a:rPr>
              <a:t>Randomized</a:t>
            </a:r>
          </a:p>
        </p:txBody>
      </p:sp>
    </p:spTree>
    <p:extLst>
      <p:ext uri="{BB962C8B-B14F-4D97-AF65-F5344CB8AC3E}">
        <p14:creationId xmlns:p14="http://schemas.microsoft.com/office/powerpoint/2010/main" val="423764552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Heplisav</a:t>
            </a:r>
            <a:r>
              <a:rPr lang="en-US" sz="1800" dirty="0"/>
              <a:t>-B Vaccine versus </a:t>
            </a:r>
            <a:r>
              <a:rPr lang="en-US" sz="1800" dirty="0" err="1"/>
              <a:t>Engerix</a:t>
            </a:r>
            <a:r>
              <a:rPr lang="en-US" sz="1800" dirty="0"/>
              <a:t>-B Vaccine in Healthy Adults Aged 18-55 </a:t>
            </a:r>
            <a:r>
              <a:rPr lang="en-US" sz="1800" dirty="0">
                <a:latin typeface="Arial" pitchFamily="-106" charset="0"/>
              </a:rPr>
              <a:t>Years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HBV-10 Trial: Baseline Characteristics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Source</a:t>
            </a:r>
            <a:r>
              <a:rPr lang="en-US" dirty="0">
                <a:latin typeface="Arial" pitchFamily="-106" charset="0"/>
              </a:rPr>
              <a:t>: Halperin SA, et al. Vaccine. 2012;30:2256-63.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1600" y="228600"/>
            <a:ext cx="6386513" cy="7429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549A96-0993-F447-9255-CF755DC708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645195"/>
              </p:ext>
            </p:extLst>
          </p:nvPr>
        </p:nvGraphicFramePr>
        <p:xfrm>
          <a:off x="356662" y="1004960"/>
          <a:ext cx="8412480" cy="365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7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89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721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Baseline Characteristic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4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Heplisav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</a:t>
                      </a:r>
                      <a:b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1,809)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8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1" dirty="0" err="1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Engerix</a:t>
                      </a:r>
                      <a:r>
                        <a:rPr lang="en-US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</a:t>
                      </a:r>
                      <a:r>
                        <a:rPr lang="en-US" sz="1400" b="0" baseline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606)</a:t>
                      </a:r>
                      <a:endParaRPr lang="en-US" sz="1400" b="1" dirty="0">
                        <a:solidFill>
                          <a:srgbClr val="FFFF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A8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(range),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(18-55)</a:t>
                      </a:r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(18-55)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Male, no.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 (47)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 (43)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5773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Race, no. (%)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White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Black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Asian</a:t>
                      </a:r>
                    </a:p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1,690 (93)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(2)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 (2)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(3)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556 (92)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(3)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(4)</a:t>
                      </a:r>
                    </a:p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(1)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Weight, mean (range), kg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80.3 (43-173)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80.8 (39-179)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 kg/m</a:t>
                      </a:r>
                      <a:r>
                        <a:rPr lang="en-US" sz="14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27.4 (15.0-58.1)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27.6 (16.4-63.2)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62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Smoker, n (%)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654 (36)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 (37)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0746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Heplisav</a:t>
            </a:r>
            <a:r>
              <a:rPr lang="en-US" sz="1800" dirty="0"/>
              <a:t>-B Vaccine versus </a:t>
            </a:r>
            <a:r>
              <a:rPr lang="en-US" sz="1800" dirty="0" err="1"/>
              <a:t>Engerix</a:t>
            </a:r>
            <a:r>
              <a:rPr lang="en-US" sz="1800" dirty="0"/>
              <a:t>-B Vaccine in Healthy Adults Aged 18-55 </a:t>
            </a:r>
            <a:r>
              <a:rPr lang="en-US" sz="1800" dirty="0">
                <a:latin typeface="Arial" pitchFamily="-106" charset="0"/>
              </a:rPr>
              <a:t>Years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HBV-10 Trial: </a:t>
            </a:r>
            <a:r>
              <a:rPr lang="en-US" sz="1800" dirty="0">
                <a:latin typeface="Arial" panose="020B0604020202020204" pitchFamily="34" charset="0"/>
                <a:ea typeface="ＭＳ Ｐゴシック" pitchFamily="31" charset="-128"/>
                <a:cs typeface="Arial" panose="020B0604020202020204" pitchFamily="34" charset="0"/>
              </a:rPr>
              <a:t>Results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Source: Halperin SA, et al. Vaccine. 2012:30:2556-63. </a:t>
            </a:r>
            <a:endParaRPr lang="en-US" dirty="0">
              <a:latin typeface="Arial" pitchFamily="31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290081"/>
              </p:ext>
            </p:extLst>
          </p:nvPr>
        </p:nvGraphicFramePr>
        <p:xfrm>
          <a:off x="904875" y="971557"/>
          <a:ext cx="7315200" cy="3252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763579" y="4129647"/>
            <a:ext cx="979118" cy="260602"/>
            <a:chOff x="2114550" y="4136888"/>
            <a:chExt cx="979118" cy="260602"/>
          </a:xfrm>
        </p:grpSpPr>
        <p:cxnSp>
          <p:nvCxnSpPr>
            <p:cNvPr id="17" name="Straight Connector 16"/>
            <p:cNvCxnSpPr>
              <a:stCxn id="11" idx="3"/>
            </p:cNvCxnSpPr>
            <p:nvPr/>
          </p:nvCxnSpPr>
          <p:spPr>
            <a:xfrm flipV="1">
              <a:off x="2350717" y="4267034"/>
              <a:ext cx="672083" cy="155"/>
            </a:xfrm>
            <a:prstGeom prst="line">
              <a:avLst/>
            </a:prstGeom>
            <a:ln w="22225"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Diamond 7"/>
            <p:cNvSpPr>
              <a:spLocks/>
            </p:cNvSpPr>
            <p:nvPr/>
          </p:nvSpPr>
          <p:spPr>
            <a:xfrm>
              <a:off x="2857502" y="4136888"/>
              <a:ext cx="236166" cy="26060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Diamond 10"/>
            <p:cNvSpPr>
              <a:spLocks/>
            </p:cNvSpPr>
            <p:nvPr/>
          </p:nvSpPr>
          <p:spPr>
            <a:xfrm>
              <a:off x="2114550" y="4136888"/>
              <a:ext cx="236166" cy="260602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>
                <a:lnSpc>
                  <a:spcPts val="1125"/>
                </a:lnSpc>
              </a:pPr>
              <a:r>
                <a:rPr lang="en-US" sz="105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63579" y="4446169"/>
            <a:ext cx="4843745" cy="260602"/>
            <a:chOff x="2173333" y="4437919"/>
            <a:chExt cx="4843745" cy="260602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390367" y="4553569"/>
              <a:ext cx="4480560" cy="155"/>
            </a:xfrm>
            <a:prstGeom prst="line">
              <a:avLst/>
            </a:prstGeom>
            <a:ln w="22225">
              <a:solidFill>
                <a:srgbClr val="69963A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2173333" y="4437919"/>
              <a:ext cx="4843745" cy="260602"/>
              <a:chOff x="2114550" y="4425134"/>
              <a:chExt cx="4843745" cy="260602"/>
            </a:xfrm>
          </p:grpSpPr>
          <p:sp>
            <p:nvSpPr>
              <p:cNvPr id="10" name="Diamond 9"/>
              <p:cNvSpPr>
                <a:spLocks/>
              </p:cNvSpPr>
              <p:nvPr/>
            </p:nvSpPr>
            <p:spPr>
              <a:xfrm>
                <a:off x="2857502" y="4425134"/>
                <a:ext cx="236166" cy="260602"/>
              </a:xfrm>
              <a:prstGeom prst="diamond">
                <a:avLst/>
              </a:prstGeom>
              <a:solidFill>
                <a:srgbClr val="69963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ts val="1125"/>
                  </a:lnSpc>
                </a:pPr>
                <a:r>
                  <a:rPr lang="en-US" sz="10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2" name="Diamond 11"/>
              <p:cNvSpPr>
                <a:spLocks/>
              </p:cNvSpPr>
              <p:nvPr/>
            </p:nvSpPr>
            <p:spPr>
              <a:xfrm>
                <a:off x="2114550" y="4425134"/>
                <a:ext cx="236166" cy="260602"/>
              </a:xfrm>
              <a:prstGeom prst="diamond">
                <a:avLst/>
              </a:prstGeom>
              <a:solidFill>
                <a:srgbClr val="69963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ts val="1125"/>
                  </a:lnSpc>
                </a:pPr>
                <a:r>
                  <a:rPr lang="en-US" sz="10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3" name="Diamond 12"/>
              <p:cNvSpPr>
                <a:spLocks/>
              </p:cNvSpPr>
              <p:nvPr/>
            </p:nvSpPr>
            <p:spPr>
              <a:xfrm>
                <a:off x="6722129" y="4425134"/>
                <a:ext cx="236166" cy="260602"/>
              </a:xfrm>
              <a:prstGeom prst="diamond">
                <a:avLst/>
              </a:prstGeom>
              <a:solidFill>
                <a:srgbClr val="69963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>
                  <a:lnSpc>
                    <a:spcPts val="1125"/>
                  </a:lnSpc>
                </a:pPr>
                <a:r>
                  <a:rPr lang="en-US" sz="105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0758C6C-0924-504E-A89F-478399196C67}"/>
              </a:ext>
            </a:extLst>
          </p:cNvPr>
          <p:cNvSpPr/>
          <p:nvPr/>
        </p:nvSpPr>
        <p:spPr>
          <a:xfrm>
            <a:off x="831884" y="4092554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Heplisav-B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7C717F-74F6-674F-88BE-4BDDB1577A65}"/>
              </a:ext>
            </a:extLst>
          </p:cNvPr>
          <p:cNvSpPr/>
          <p:nvPr/>
        </p:nvSpPr>
        <p:spPr>
          <a:xfrm>
            <a:off x="831884" y="4413583"/>
            <a:ext cx="6336792" cy="285749"/>
          </a:xfrm>
          <a:prstGeom prst="rect">
            <a:avLst/>
          </a:prstGeom>
          <a:noFill/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rgbClr val="6996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Engerix-B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72C9155-9F2A-C642-9B64-695AB6E285FF}"/>
              </a:ext>
            </a:extLst>
          </p:cNvPr>
          <p:cNvGrpSpPr/>
          <p:nvPr/>
        </p:nvGrpSpPr>
        <p:grpSpPr>
          <a:xfrm>
            <a:off x="1919762" y="1055306"/>
            <a:ext cx="1893966" cy="259040"/>
            <a:chOff x="6674068" y="1302374"/>
            <a:chExt cx="2525289" cy="3453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14C3FD0-5AFF-1043-8EF9-EB71A5F6E9DF}"/>
                </a:ext>
              </a:extLst>
            </p:cNvPr>
            <p:cNvSpPr/>
            <p:nvPr/>
          </p:nvSpPr>
          <p:spPr>
            <a:xfrm>
              <a:off x="6728932" y="1302374"/>
              <a:ext cx="2470425" cy="345386"/>
            </a:xfrm>
            <a:prstGeom prst="rect">
              <a:avLst/>
            </a:prstGeom>
            <a:noFill/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 Endpoint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B577FE4-60E8-E34D-9720-3ABB05AB9802}"/>
                </a:ext>
              </a:extLst>
            </p:cNvPr>
            <p:cNvSpPr/>
            <p:nvPr/>
          </p:nvSpPr>
          <p:spPr>
            <a:xfrm>
              <a:off x="6674068" y="1420203"/>
              <a:ext cx="109728" cy="10972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890352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38824</TotalTime>
  <Words>3746</Words>
  <Application>Microsoft Macintosh PowerPoint</Application>
  <PresentationFormat>On-screen Show (16:9)</PresentationFormat>
  <Paragraphs>633</Paragraphs>
  <Slides>49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Geneva</vt:lpstr>
      <vt:lpstr>Lucida Grande</vt:lpstr>
      <vt:lpstr>Times New Roman</vt:lpstr>
      <vt:lpstr>AETC_Master_Template_061510</vt:lpstr>
      <vt:lpstr>Hepatitis B Vaccines Heplisav-B</vt:lpstr>
      <vt:lpstr>Heplisav-B Vaccine</vt:lpstr>
      <vt:lpstr>Heplisav-B Vaccine: Standard Dosing</vt:lpstr>
      <vt:lpstr>PowerPoint Presentation</vt:lpstr>
      <vt:lpstr>Heplisav-B versus Engerix-B in Healthy Adults, Aged 18-55 Years HBV-10 Trial</vt:lpstr>
      <vt:lpstr>Heplisav-B Vaccine versus Engerix-B Vaccine in Healthy Adults Aged 18-55 Years HBV-10 Trial: Design</vt:lpstr>
      <vt:lpstr>Heplisav-B Vaccine versus Engerix-B Vaccine in Healthy Adults Aged 18-55 Years HBV-10 Trial: Design</vt:lpstr>
      <vt:lpstr>Heplisav-B Vaccine versus Engerix-B Vaccine in Healthy Adults Aged 18-55 Years HBV-10 Trial: Baseline Characteristics</vt:lpstr>
      <vt:lpstr>Heplisav-B Vaccine versus Engerix-B Vaccine in Healthy Adults Aged 18-55 Years HBV-10 Trial: Results</vt:lpstr>
      <vt:lpstr>Heplisav-B Vaccine versus Engerix-B Vaccine in Healthy Adults Aged 18-55 Years HBV-10 Trial: Conclusions</vt:lpstr>
      <vt:lpstr>Heplisav-B vs Engerix-B in Healthy Adults, Aged 40-70 Years HBV-16 Trial</vt:lpstr>
      <vt:lpstr>Heplisav-B Vaccine versus Engerix-B Vaccine in Healthy Adults Aged 40-70 Years HBV-16 Trial: Study Design</vt:lpstr>
      <vt:lpstr>Heplisav-B Vaccine versus Engerix-B Vaccine in Healthy Adults Aged 40-70 Years HBV-16 Trial: Design</vt:lpstr>
      <vt:lpstr>Heplisav-B Vaccine versus Engerix-B Vaccine in Healthy Adults Aged 40-70 Years HBV-16 Trial: Results</vt:lpstr>
      <vt:lpstr>Heplisav-B Vaccine versus Engerix-B Vaccine in Healthy Adults Aged 40-70 Years HBV-16 Trial: Adverse Reactions</vt:lpstr>
      <vt:lpstr>Heplisav-B Vaccine versus Engerix-B Vaccine in Healthy Adults Aged 40-70 Years HBV-16 Trial: Conclusions</vt:lpstr>
      <vt:lpstr>Heplisav-B versus Engerix-B in Adults with Chronic Kidney Disease (CKD) HBV-17 Trial</vt:lpstr>
      <vt:lpstr>Heplisav-B Vaccine versus Engerix-B Vaccine in Adults with CKD HBV-17 Trial: Design</vt:lpstr>
      <vt:lpstr>Heplisav-B Vaccine versus Engerix-B Vaccine in Adults with CKD HBV-17 Trial: Design</vt:lpstr>
      <vt:lpstr>Heplisav-B Vaccine versus Engerix-B Vaccine in Adults with CKD HBV-17 Trial: Results (anti-HBs ≥10 mIU/mL)</vt:lpstr>
      <vt:lpstr>Heplisav-B Vaccine versus Engerix-B Vaccine in Adults with CKD HBV-17 Trial: Results (anti-HBs ≥100 mIU/mL)</vt:lpstr>
      <vt:lpstr>Heplisav-B Vaccine versus Engerix-B Vaccine in Adults with CKD HBV-17 Trial: Conclusions</vt:lpstr>
      <vt:lpstr>Heplisav-B versus Engerix-B in Adults with Chronic Kidney Disease (CKD) HBV-17: Diabetes Mellitus Subgroup Analysis</vt:lpstr>
      <vt:lpstr>Heplisav-B versus Engerix-B in Adults with CKD HBV-17 DM Subgroup Analysis: Design</vt:lpstr>
      <vt:lpstr>Heplisav-B versus Engerix-B in Adults with CKD HBV-17 DM Subgroup Analysis: Design</vt:lpstr>
      <vt:lpstr>Heplisav-B versus Engerix-B in Adults with CKD HBV-17 DM Subgroup Analysis: Results</vt:lpstr>
      <vt:lpstr>Heplisav-B versus Engerix-B in Adults with CKD HBV-17 DM Subgroup Analysis: Conclusions</vt:lpstr>
      <vt:lpstr>Heplisav-B versus Engerix-B in Adults 18-70 Years of Age HBV-23 Trial</vt:lpstr>
      <vt:lpstr>Heplisav-B versus Engerix-B in Adults 18-70 Years of Age HBV-23 Trial: Study Design</vt:lpstr>
      <vt:lpstr>Heplisav-B versus Engerix-B in Adults 18-70 Years of Age HBV-23 Trial: Study Design</vt:lpstr>
      <vt:lpstr>Heplisav-B versus Engerix-B in Adults 18-70 Years of Age HBV-23 Trial: Baseline Characteristics</vt:lpstr>
      <vt:lpstr>Heplisav-B versus Engerix-B in Adults 18-70 Years of Age HBV-23 Trial: Results, by Key Subgroups</vt:lpstr>
      <vt:lpstr>Heplisav-B versus Engerix-B in Adults 18-70 Years of Age HBV-23 Trial: Results, by Age Group</vt:lpstr>
      <vt:lpstr>Heplisav-B versus Engerix-B in Adults 18-70 Years of Age HBV-23 Trial: Results, by Gender</vt:lpstr>
      <vt:lpstr>Heplisav-B versus Engerix-B in Adults 18-70 Years of Age HBV-23 Trial: Results, by Comorbidities</vt:lpstr>
      <vt:lpstr>Heplisav-B versus Engerix-B in Adults 18-70 Years of Age HBV-23 Trial: Conclusions</vt:lpstr>
      <vt:lpstr>Heplisav-B versus Engerix-B in Adults 60-70 Years of Age HBV-23 (Diabetes Mellitus Subgroup Analysis)</vt:lpstr>
      <vt:lpstr>Heplisav-B Vaccine versus Engerix-B Vaccine in Adults 60-70 Years of Age HBV-23 DM Subgroup Analysis: Study Design</vt:lpstr>
      <vt:lpstr>Heplisav-B Vaccine versus Engerix-B Vaccine in Adults 60-70 Years of Age HBV-23 DM Subgroup Analysis: Results</vt:lpstr>
      <vt:lpstr>Heplisav-B Vaccine versus Engerix-B Vaccine in Adults 60-70 Years of Age HBV-23 DM Subgroup Analysis: Subpopulations</vt:lpstr>
      <vt:lpstr>Heplisav-B Vaccine versus Engerix-B Vaccine in Adults 60-70 Years of Age HBV-23 DM Subgroup Analysis: Conclusions</vt:lpstr>
      <vt:lpstr>HBV-10 and HBV-16 (Combined Analysis) Immunogenicity of Heplisav-B in Healthy Adults</vt:lpstr>
      <vt:lpstr>Heplisav-B versus Engerix-B Vaccine in Healthy Adults—Combined Analysis HBV-10 and HBV-16: Study Design</vt:lpstr>
      <vt:lpstr>Heplisav-B versus Engerix-B Vaccine in Healthy Adults—Combined Analysis HBV-10 and HBV-16: Study Design</vt:lpstr>
      <vt:lpstr>Heplisav-B versus Engerix-B Vaccine in Healthy Adults—Combined Analysis HBV-10 and HBV-16: Baseline Characteristics</vt:lpstr>
      <vt:lpstr>Heplisav-B versus Engerix-B Vaccine in Healthy Adults—Combined Analysis HBV-10 and HBV-16: Seroprotection, by Age Group</vt:lpstr>
      <vt:lpstr>Heplisav-B versus Engerix-B Vaccine in Healthy Adults—Combined Analysis HBV-10 and HBV-16: Response in Subgroups</vt:lpstr>
      <vt:lpstr>Heplisav-B versus Engerix-B Vaccine in Healthy Adults—Combined Analysis HBV-10 and HBV-16: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H. Spach</cp:lastModifiedBy>
  <cp:revision>1378</cp:revision>
  <cp:lastPrinted>2019-10-21T18:40:24Z</cp:lastPrinted>
  <dcterms:created xsi:type="dcterms:W3CDTF">2010-11-28T05:36:22Z</dcterms:created>
  <dcterms:modified xsi:type="dcterms:W3CDTF">2022-02-21T17:30:57Z</dcterms:modified>
</cp:coreProperties>
</file>