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961" r:id="rId3"/>
    <p:sldId id="463" r:id="rId4"/>
    <p:sldId id="464" r:id="rId5"/>
    <p:sldId id="915" r:id="rId6"/>
    <p:sldId id="916" r:id="rId7"/>
    <p:sldId id="962" r:id="rId8"/>
    <p:sldId id="966" r:id="rId9"/>
    <p:sldId id="967" r:id="rId10"/>
    <p:sldId id="467" r:id="rId11"/>
    <p:sldId id="917" r:id="rId12"/>
    <p:sldId id="918" r:id="rId13"/>
    <p:sldId id="964" r:id="rId14"/>
    <p:sldId id="469" r:id="rId15"/>
    <p:sldId id="974" r:id="rId16"/>
    <p:sldId id="973" r:id="rId17"/>
    <p:sldId id="920" r:id="rId18"/>
    <p:sldId id="468" r:id="rId19"/>
    <p:sldId id="441" r:id="rId20"/>
    <p:sldId id="436" r:id="rId21"/>
    <p:sldId id="919" r:id="rId22"/>
    <p:sldId id="965" r:id="rId23"/>
    <p:sldId id="924" r:id="rId24"/>
    <p:sldId id="926" r:id="rId25"/>
    <p:sldId id="968" r:id="rId26"/>
    <p:sldId id="930" r:id="rId27"/>
    <p:sldId id="931" r:id="rId28"/>
    <p:sldId id="975" r:id="rId29"/>
    <p:sldId id="960" r:id="rId30"/>
    <p:sldId id="969" r:id="rId31"/>
    <p:sldId id="942" r:id="rId32"/>
    <p:sldId id="943" r:id="rId33"/>
    <p:sldId id="944" r:id="rId34"/>
    <p:sldId id="945" r:id="rId35"/>
    <p:sldId id="946" r:id="rId36"/>
    <p:sldId id="947" r:id="rId37"/>
    <p:sldId id="976" r:id="rId38"/>
    <p:sldId id="958" r:id="rId39"/>
    <p:sldId id="949" r:id="rId40"/>
    <p:sldId id="950" r:id="rId41"/>
    <p:sldId id="951" r:id="rId42"/>
    <p:sldId id="952" r:id="rId43"/>
    <p:sldId id="953" r:id="rId44"/>
    <p:sldId id="954" r:id="rId45"/>
    <p:sldId id="959" r:id="rId46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36F"/>
    <a:srgbClr val="9C9880"/>
    <a:srgbClr val="AB8B4D"/>
    <a:srgbClr val="738285"/>
    <a:srgbClr val="7B8B90"/>
    <a:srgbClr val="A6BAC2"/>
    <a:srgbClr val="907541"/>
    <a:srgbClr val="D4D8DC"/>
    <a:srgbClr val="E8EAEF"/>
    <a:srgbClr val="CD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512" autoAdjust="0"/>
    <p:restoredTop sz="96254" autoAdjust="0"/>
  </p:normalViewPr>
  <p:slideViewPr>
    <p:cSldViewPr snapToGrid="0" showGuides="1">
      <p:cViewPr varScale="1">
        <p:scale>
          <a:sx n="120" d="100"/>
          <a:sy n="120" d="100"/>
        </p:scale>
        <p:origin x="192" y="1832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7137688869972"/>
          <c:y val="0.10090244560551399"/>
          <c:w val="0.84478908041900158"/>
          <c:h val="0.79594619422572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Tenofovir DF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94117647058823E-3"/>
                  <c:y val="1.2461059190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B0-C140-905C-C01008F159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HBV DNA &lt;400 copies/mL</c:v>
                </c:pt>
                <c:pt idx="1">
                  <c:v>Histologic Improvement*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2"/>
                <c:pt idx="0">
                  <c:v>93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0-C140-905C-C01008F159F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Adefovir</c:v>
                </c:pt>
              </c:strCache>
            </c:strRef>
          </c:tx>
          <c:spPr>
            <a:solidFill>
              <a:schemeClr val="accent5"/>
            </a:solidFill>
            <a:ln w="12700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HBV DNA &lt;400 copies/mL</c:v>
                </c:pt>
                <c:pt idx="1">
                  <c:v>Histologic Improvement*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2"/>
                <c:pt idx="0">
                  <c:v>63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B0-C140-905C-C01008F159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5249576"/>
        <c:axId val="-416267272"/>
      </c:barChart>
      <c:catAx>
        <c:axId val="-2135249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-416267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41626727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Study</a:t>
                </a:r>
                <a:r>
                  <a:rPr lang="en-US" baseline="0" dirty="0"/>
                  <a:t> Participants</a:t>
                </a:r>
                <a:r>
                  <a:rPr lang="en-US" dirty="0"/>
                  <a:t> (%)</a:t>
                </a:r>
              </a:p>
            </c:rich>
          </c:tx>
          <c:layout>
            <c:manualLayout>
              <c:xMode val="edge"/>
              <c:yMode val="edge"/>
              <c:x val="8.6530231018419994E-3"/>
              <c:y val="0.2266467993584135"/>
            </c:manualLayout>
          </c:layout>
          <c:overlay val="0"/>
          <c:spPr>
            <a:noFill/>
            <a:ln w="2686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70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/>
            </a:pPr>
            <a:endParaRPr lang="en-US"/>
          </a:p>
        </c:txPr>
        <c:crossAx val="-2135249576"/>
        <c:crosses val="autoZero"/>
        <c:crossBetween val="between"/>
        <c:majorUnit val="20"/>
      </c:valAx>
      <c:spPr>
        <a:solidFill>
          <a:srgbClr val="E6EBF2"/>
        </a:solidFill>
        <a:ln w="12700" cmpd="sng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1846172944598146"/>
          <c:y val="0"/>
          <c:w val="0.45793998723132584"/>
          <c:h val="9.9833198420290897E-2"/>
        </c:manualLayout>
      </c:layout>
      <c:overlay val="0"/>
      <c:spPr>
        <a:noFill/>
        <a:ln w="26867"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43414958605"/>
          <c:y val="0.10366578820135799"/>
          <c:w val="0.85853773368030994"/>
          <c:h val="0.78832618990118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Tenofovir alafenamide</c:v>
                </c:pt>
              </c:strCache>
            </c:strRef>
          </c:tx>
          <c:spPr>
            <a:solidFill>
              <a:srgbClr val="B5945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Hip </c:v>
                </c:pt>
                <c:pt idx="1">
                  <c:v>Spine 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-0.28999999999999998</c:v>
                </c:pt>
                <c:pt idx="1">
                  <c:v>-0.88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E-7B43-8DBC-C7ECBDDB00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Tenofovir DF</c:v>
                </c:pt>
              </c:strCache>
            </c:strRef>
          </c:tx>
          <c:spPr>
            <a:solidFill>
              <a:srgbClr val="3974AF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Hip </c:v>
                </c:pt>
                <c:pt idx="1">
                  <c:v>Spine 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 formatCode="General">
                  <c:v>-2.16</c:v>
                </c:pt>
                <c:pt idx="1">
                  <c:v>-2.5099999999999998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4E-7B43-8DBC-C7ECBDDB00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641156168"/>
        <c:axId val="-641471176"/>
      </c:barChart>
      <c:catAx>
        <c:axId val="-641156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-6414711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641471176"/>
        <c:scaling>
          <c:orientation val="minMax"/>
          <c:max val="2"/>
          <c:min val="-4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600" baseline="0" dirty="0"/>
                  <a:t> </a:t>
                </a:r>
                <a:r>
                  <a:rPr lang="en-US" sz="1600" dirty="0"/>
                  <a:t>Change from Baseline</a:t>
                </a:r>
                <a:r>
                  <a:rPr lang="en-US" sz="1600" baseline="0" dirty="0"/>
                  <a:t> 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0198407954709165E-3"/>
              <c:y val="0.1911840748915281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crossAx val="-641156168"/>
        <c:crosses val="autoZero"/>
        <c:crossBetween val="between"/>
        <c:majorUnit val="1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76273804816596"/>
          <c:y val="0"/>
          <c:w val="0.60427099712794297"/>
          <c:h val="7.7236929118762399E-2"/>
        </c:manualLayout>
      </c:layout>
      <c:overlay val="0"/>
      <c:spPr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  <c:txPr>
        <a:bodyPr/>
        <a:lstStyle/>
        <a:p>
          <a:pPr algn="l">
            <a:defRPr sz="1800"/>
          </a:pPr>
          <a:endParaRPr lang="en-US"/>
        </a:p>
      </c:txPr>
    </c:legend>
    <c:plotVisOnly val="1"/>
    <c:dispBlanksAs val="gap"/>
    <c:showDLblsOverMax val="0"/>
  </c:chart>
  <c:spPr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745994560597"/>
          <c:y val="0.111499395908845"/>
          <c:w val="0.82601761556664899"/>
          <c:h val="0.77826334208223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Tenofovir alafenamide</c:v>
                </c:pt>
              </c:strCache>
            </c:strRef>
          </c:tx>
          <c:spPr>
            <a:solidFill>
              <a:srgbClr val="7B8B90"/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B8B90"/>
              </a:solidFill>
              <a:ln w="12700" cmpd="sng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77F-C746-B5B5-C0BF7D50A453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HBV DNA &lt;29 IU/mL</c:v>
                </c:pt>
                <c:pt idx="1">
                  <c:v>Normalized ALT by AASLD*</c:v>
                </c:pt>
                <c:pt idx="2">
                  <c:v>HBeAg Loss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64</c:v>
                </c:pt>
                <c:pt idx="1">
                  <c:v>45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2-854A-9969-FF9A079C9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Tenofovir DF</c:v>
                </c:pt>
              </c:strCache>
            </c:strRef>
          </c:tx>
          <c:spPr>
            <a:solidFill>
              <a:schemeClr val="accent4"/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HBV DNA &lt;29 IU/mL</c:v>
                </c:pt>
                <c:pt idx="1">
                  <c:v>Normalized ALT by AASLD*</c:v>
                </c:pt>
                <c:pt idx="2">
                  <c:v>HBeAg Loss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67</c:v>
                </c:pt>
                <c:pt idx="1">
                  <c:v>36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02-854A-9969-FF9A079C96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12809624"/>
        <c:axId val="-2078085080"/>
      </c:barChart>
      <c:catAx>
        <c:axId val="-2112809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>
                <a:latin typeface="Arial"/>
                <a:cs typeface="Arial"/>
              </a:defRPr>
            </a:pPr>
            <a:endParaRPr lang="en-US"/>
          </a:p>
        </c:txPr>
        <c:crossAx val="-2078085080"/>
        <c:crosses val="autoZero"/>
        <c:auto val="1"/>
        <c:lblAlgn val="ctr"/>
        <c:lblOffset val="100"/>
        <c:noMultiLvlLbl val="0"/>
      </c:catAx>
      <c:valAx>
        <c:axId val="-207808508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Study Participants (%)</a:t>
                </a:r>
              </a:p>
            </c:rich>
          </c:tx>
          <c:layout>
            <c:manualLayout>
              <c:xMode val="edge"/>
              <c:yMode val="edge"/>
              <c:x val="1.2401632503066045E-2"/>
              <c:y val="0.2103254593175853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chemeClr val="tx1"/>
            </a:solidFill>
          </a:ln>
        </c:spPr>
        <c:crossAx val="-2112809624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1498469528375598"/>
          <c:y val="1.6666666666666701E-2"/>
          <c:w val="0.57600965677284099"/>
          <c:h val="6.5809055118110193E-2"/>
        </c:manualLayout>
      </c:layout>
      <c:overlay val="0"/>
      <c:txPr>
        <a:bodyPr/>
        <a:lstStyle/>
        <a:p>
          <a:pPr algn="r">
            <a:defRPr sz="18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43414958605"/>
          <c:y val="0.10366578820135799"/>
          <c:w val="0.85853773368030994"/>
          <c:h val="0.78832618990118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Tenofovir alafenamide</c:v>
                </c:pt>
              </c:strCache>
            </c:strRef>
          </c:tx>
          <c:spPr>
            <a:solidFill>
              <a:srgbClr val="7B8B90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Hip </c:v>
                </c:pt>
                <c:pt idx="1">
                  <c:v>Spine 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-0.1</c:v>
                </c:pt>
                <c:pt idx="1">
                  <c:v>-0.42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B4-6E43-9879-E3CE7EBBBA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Tenofovir DF</c:v>
                </c:pt>
              </c:strCache>
            </c:strRef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Hip </c:v>
                </c:pt>
                <c:pt idx="1">
                  <c:v>Spine 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 formatCode="General">
                  <c:v>-1.72</c:v>
                </c:pt>
                <c:pt idx="1">
                  <c:v>-2.29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B4-6E43-9879-E3CE7EBBBA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24777224"/>
        <c:axId val="2140195624"/>
      </c:barChart>
      <c:catAx>
        <c:axId val="2124777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21401956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140195624"/>
        <c:scaling>
          <c:orientation val="minMax"/>
          <c:max val="2"/>
          <c:min val="-4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600" dirty="0"/>
                  <a:t>Mean</a:t>
                </a:r>
                <a:r>
                  <a:rPr lang="en-US" sz="1600" baseline="0" dirty="0"/>
                  <a:t> </a:t>
                </a:r>
                <a:r>
                  <a:rPr lang="en-US" sz="1600" dirty="0"/>
                  <a:t>Change in BMD (%)</a:t>
                </a:r>
              </a:p>
            </c:rich>
          </c:tx>
          <c:layout>
            <c:manualLayout>
              <c:xMode val="edge"/>
              <c:yMode val="edge"/>
              <c:x val="1.1919557880992001E-2"/>
              <c:y val="0.178988947085148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crossAx val="2124777224"/>
        <c:crosses val="autoZero"/>
        <c:crossBetween val="between"/>
        <c:majorUnit val="1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76273804816596"/>
          <c:y val="0"/>
          <c:w val="0.60427099712794297"/>
          <c:h val="7.7236929118762399E-2"/>
        </c:manualLayout>
      </c:layout>
      <c:overlay val="0"/>
      <c:spPr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  <c:txPr>
        <a:bodyPr/>
        <a:lstStyle/>
        <a:p>
          <a:pPr algn="l">
            <a:defRPr sz="1800"/>
          </a:pPr>
          <a:endParaRPr lang="en-US"/>
        </a:p>
      </c:txPr>
    </c:legend>
    <c:plotVisOnly val="1"/>
    <c:dispBlanksAs val="gap"/>
    <c:showDLblsOverMax val="0"/>
  </c:chart>
  <c:spPr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0880329148046"/>
          <c:y val="0.11631035444207867"/>
          <c:w val="0.87666394741197906"/>
          <c:h val="0.79377824817727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Tenofovir DF</c:v>
                </c:pt>
              </c:strCache>
            </c:strRef>
          </c:tx>
          <c:spPr>
            <a:solidFill>
              <a:schemeClr val="accent4"/>
            </a:solidFill>
            <a:ln w="13433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HBV DNA &lt;400 copies/mL</c:v>
                </c:pt>
                <c:pt idx="1">
                  <c:v>Histologic Improvement*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2"/>
                <c:pt idx="0">
                  <c:v>76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09-1F48-9E58-E638739509F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Adefovir</c:v>
                </c:pt>
              </c:strCache>
            </c:strRef>
          </c:tx>
          <c:spPr>
            <a:solidFill>
              <a:srgbClr val="7B8B90"/>
            </a:solidFill>
            <a:ln w="13433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HBV DNA &lt;400 copies/mL</c:v>
                </c:pt>
                <c:pt idx="1">
                  <c:v>Histologic Improvement*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2"/>
                <c:pt idx="0">
                  <c:v>13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09-1F48-9E58-E638739509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87262168"/>
        <c:axId val="-387176392"/>
      </c:barChart>
      <c:catAx>
        <c:axId val="-387262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387176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38717639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48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Study</a:t>
                </a:r>
                <a:r>
                  <a:rPr lang="en-US" baseline="0" dirty="0"/>
                  <a:t> Participants</a:t>
                </a:r>
                <a:r>
                  <a:rPr lang="en-US" dirty="0"/>
                  <a:t> (%)</a:t>
                </a:r>
              </a:p>
            </c:rich>
          </c:tx>
          <c:layout>
            <c:manualLayout>
              <c:xMode val="edge"/>
              <c:yMode val="edge"/>
              <c:x val="5.4026223071991465E-3"/>
              <c:y val="0.25571908889295814"/>
            </c:manualLayout>
          </c:layout>
          <c:overlay val="0"/>
          <c:spPr>
            <a:noFill/>
            <a:ln w="2686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387262168"/>
        <c:crosses val="autoZero"/>
        <c:crossBetween val="between"/>
        <c:majorUnit val="20"/>
      </c:valAx>
      <c:spPr>
        <a:solidFill>
          <a:srgbClr val="E6EBF2"/>
        </a:solidFill>
        <a:ln w="12700" cmpd="sng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0671466742332882"/>
          <c:y val="3.1151542347744557E-3"/>
          <c:w val="0.49197086850630151"/>
          <c:h val="9.6717933622783095E-2"/>
        </c:manualLayout>
      </c:layout>
      <c:overlay val="0"/>
      <c:spPr>
        <a:noFill/>
        <a:ln w="26867">
          <a:noFill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90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6165413533801"/>
          <c:y val="0.11494052605126499"/>
          <c:w val="0.87030075187969902"/>
          <c:h val="0.76800258123762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Tenofovir DF</c:v>
                </c:pt>
              </c:strCache>
            </c:strRef>
          </c:tx>
          <c:spPr>
            <a:solidFill>
              <a:schemeClr val="accent4"/>
            </a:solidFill>
            <a:ln w="12908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2"/>
                <c:pt idx="0">
                  <c:v>HBsAg Loss</c:v>
                </c:pt>
                <c:pt idx="1">
                  <c:v>HBeAg Seroconversion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2"/>
                <c:pt idx="0">
                  <c:v>3.2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2F-234F-96EA-2B63E4758F3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Adefovir</c:v>
                </c:pt>
              </c:strCache>
            </c:strRef>
          </c:tx>
          <c:spPr>
            <a:solidFill>
              <a:srgbClr val="7B8B90"/>
            </a:solidFill>
            <a:ln w="12908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spPr>
              <a:noFill/>
              <a:ln w="25817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HBsAg Loss</c:v>
                </c:pt>
                <c:pt idx="1">
                  <c:v>HBeAg Seroconversion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2"/>
                <c:pt idx="0">
                  <c:v>0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2F-234F-96EA-2B63E4758F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4869848"/>
        <c:axId val="-2144758008"/>
      </c:barChart>
      <c:catAx>
        <c:axId val="-2144869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4758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4758008"/>
        <c:scaling>
          <c:orientation val="minMax"/>
          <c:max val="30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/>
                  <a:t>Study</a:t>
                </a:r>
                <a:r>
                  <a:rPr lang="en-US" sz="1800" baseline="0" dirty="0"/>
                  <a:t> Participants</a:t>
                </a:r>
                <a:r>
                  <a:rPr lang="en-US" sz="18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4.1771167492952272E-3"/>
              <c:y val="0.20759507735323232"/>
            </c:manualLayout>
          </c:layout>
          <c:overlay val="0"/>
          <c:spPr>
            <a:noFill/>
            <a:ln w="2581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2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4869848"/>
        <c:crosses val="autoZero"/>
        <c:crossBetween val="between"/>
        <c:majorUnit val="10"/>
        <c:minorUnit val="10"/>
      </c:valAx>
      <c:spPr>
        <a:solidFill>
          <a:srgbClr val="E6EBF2"/>
        </a:solidFill>
        <a:ln w="12700" cmpd="sng">
          <a:solidFill>
            <a:srgbClr val="000000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49805890072564468"/>
          <c:y val="1.6722448701004599E-2"/>
          <c:w val="0.47906528228089135"/>
          <c:h val="8.2068961238001295E-2"/>
        </c:manualLayout>
      </c:layout>
      <c:overlay val="0"/>
      <c:spPr>
        <a:noFill/>
        <a:ln w="25817">
          <a:noFill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83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522464103752"/>
          <c:y val="0.10090244560551399"/>
          <c:w val="0.79373800739340805"/>
          <c:h val="0.74316849412514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Tenofovir DF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94117647058823E-3"/>
                  <c:y val="1.2461059190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B0-C140-905C-C01008F159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HBV DNA 
&lt;400 copies/mL</c:v>
                </c:pt>
                <c:pt idx="1">
                  <c:v>Histologic Improvement*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2"/>
                <c:pt idx="0">
                  <c:v>93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0-C140-905C-C01008F159F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Adefovir</c:v>
                </c:pt>
              </c:strCache>
            </c:strRef>
          </c:tx>
          <c:spPr>
            <a:solidFill>
              <a:schemeClr val="accent5"/>
            </a:solidFill>
            <a:ln w="12700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HBV DNA 
&lt;400 copies/mL</c:v>
                </c:pt>
                <c:pt idx="1">
                  <c:v>Histologic Improvement*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2"/>
                <c:pt idx="0">
                  <c:v>63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B0-C140-905C-C01008F159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5249576"/>
        <c:axId val="-416267272"/>
      </c:barChart>
      <c:catAx>
        <c:axId val="-2135249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/>
            </a:pPr>
            <a:endParaRPr lang="en-US"/>
          </a:p>
        </c:txPr>
        <c:crossAx val="-416267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41626727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Participants (%)</a:t>
                </a:r>
              </a:p>
            </c:rich>
          </c:tx>
          <c:layout>
            <c:manualLayout>
              <c:xMode val="edge"/>
              <c:yMode val="edge"/>
              <c:x val="1.31574803149606E-2"/>
              <c:y val="0.31923933573723801"/>
            </c:manualLayout>
          </c:layout>
          <c:overlay val="0"/>
          <c:spPr>
            <a:noFill/>
            <a:ln w="2686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70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-2135249576"/>
        <c:crosses val="autoZero"/>
        <c:crossBetween val="between"/>
        <c:majorUnit val="20"/>
      </c:valAx>
      <c:spPr>
        <a:solidFill>
          <a:srgbClr val="E6EBF2"/>
        </a:solidFill>
        <a:ln w="12700" cmpd="sng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2927248466933834"/>
          <c:y val="0"/>
          <c:w val="0.65463664434671687"/>
          <c:h val="9.9833198420290897E-2"/>
        </c:manualLayout>
      </c:layout>
      <c:overlay val="0"/>
      <c:spPr>
        <a:noFill/>
        <a:ln w="26867">
          <a:noFill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78693839740599"/>
          <c:y val="9.7787180808006496E-2"/>
          <c:w val="0.79858591940713297"/>
          <c:h val="0.74747025780655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Tenofovir DF</c:v>
                </c:pt>
              </c:strCache>
            </c:strRef>
          </c:tx>
          <c:spPr>
            <a:solidFill>
              <a:schemeClr val="accent4"/>
            </a:solidFill>
            <a:ln w="13433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HBV DNA 
&lt;400 copies/mL</c:v>
                </c:pt>
                <c:pt idx="1">
                  <c:v>Histologic Improvement*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2"/>
                <c:pt idx="0">
                  <c:v>76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91-DB44-8CE9-2D8F89D4F97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Adefovir</c:v>
                </c:pt>
              </c:strCache>
            </c:strRef>
          </c:tx>
          <c:spPr>
            <a:solidFill>
              <a:srgbClr val="7B8B90"/>
            </a:solidFill>
            <a:ln w="13433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HBV DNA 
&lt;400 copies/mL</c:v>
                </c:pt>
                <c:pt idx="1">
                  <c:v>Histologic Improvement*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2"/>
                <c:pt idx="0">
                  <c:v>13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91-DB44-8CE9-2D8F89D4F9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87262168"/>
        <c:axId val="-387176392"/>
      </c:barChart>
      <c:catAx>
        <c:axId val="-387262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387176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38717639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48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Participants (%)</a:t>
                </a:r>
              </a:p>
            </c:rich>
          </c:tx>
          <c:layout>
            <c:manualLayout>
              <c:xMode val="edge"/>
              <c:yMode val="edge"/>
              <c:x val="2.4922118380062301E-2"/>
              <c:y val="0.33793103448275902"/>
            </c:manualLayout>
          </c:layout>
          <c:overlay val="0"/>
          <c:spPr>
            <a:noFill/>
            <a:ln w="2686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387262168"/>
        <c:crosses val="autoZero"/>
        <c:crossBetween val="between"/>
        <c:majorUnit val="20"/>
      </c:valAx>
      <c:spPr>
        <a:solidFill>
          <a:srgbClr val="E6EBF2"/>
        </a:solidFill>
        <a:ln w="12700" cmpd="sng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0251042149143126"/>
          <c:y val="3.1152647975077898E-3"/>
          <c:w val="0.69016905974988407"/>
          <c:h val="9.6717933622783095E-2"/>
        </c:manualLayout>
      </c:layout>
      <c:overlay val="0"/>
      <c:spPr>
        <a:noFill/>
        <a:ln w="26867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90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3396230876547"/>
          <c:y val="3.6102580927384074E-2"/>
          <c:w val="0.83802960440755714"/>
          <c:h val="0.81926863308753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 (%)</c:v>
                </c:pt>
              </c:strCache>
            </c:strRef>
          </c:tx>
          <c:spPr>
            <a:solidFill>
              <a:srgbClr val="86836F"/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6836F"/>
              </a:solidFill>
              <a:ln w="12700" cmpd="sng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77F-C746-B5B5-C0BF7D50A453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Regression 
of Fibrosis </c:v>
                </c:pt>
                <c:pt idx="1">
                  <c:v>Histologic
 Improvement</c:v>
                </c:pt>
                <c:pt idx="2">
                  <c:v>Histologic Improvement 
(baseline Ishak Score ≥2)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51</c:v>
                </c:pt>
                <c:pt idx="1">
                  <c:v>87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2-854A-9969-FF9A079C96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515582680"/>
        <c:axId val="-595902088"/>
      </c:barChart>
      <c:catAx>
        <c:axId val="-515582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>
                <a:latin typeface="Arial"/>
                <a:cs typeface="Arial"/>
              </a:defRPr>
            </a:pPr>
            <a:endParaRPr lang="en-US"/>
          </a:p>
        </c:txPr>
        <c:crossAx val="-595902088"/>
        <c:crosses val="autoZero"/>
        <c:auto val="1"/>
        <c:lblAlgn val="ctr"/>
        <c:lblOffset val="100"/>
        <c:noMultiLvlLbl val="0"/>
      </c:catAx>
      <c:valAx>
        <c:axId val="-59590208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Participants</a:t>
                </a:r>
                <a:r>
                  <a:rPr lang="en-US" sz="1800" baseline="0" dirty="0">
                    <a:latin typeface="Arial"/>
                    <a:cs typeface="Arial"/>
                  </a:rPr>
                  <a:t>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3068738029367951E-2"/>
              <c:y val="0.2816958296879556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chemeClr val="tx1"/>
            </a:solidFill>
          </a:ln>
        </c:spPr>
        <c:crossAx val="-51558268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73396230876547"/>
          <c:y val="3.6102580927384074E-2"/>
          <c:w val="0.83802960440755714"/>
          <c:h val="0.85366010498687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Mild Necroinflammation (Knodell 0-3)</c:v>
                </c:pt>
              </c:strCache>
            </c:strRef>
          </c:tx>
          <c:spPr>
            <a:solidFill>
              <a:srgbClr val="7B8B90"/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B8B90"/>
              </a:solidFill>
              <a:ln w="12700" cmpd="sng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77F-C746-B5B5-C0BF7D50A453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Year 1</c:v>
                </c:pt>
                <c:pt idx="2">
                  <c:v>Year 5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</c:v>
                </c:pt>
                <c:pt idx="1">
                  <c:v>49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2-854A-9969-FF9A079C9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Mild Fibrosis (Ishak 0-2)</c:v>
                </c:pt>
              </c:strCache>
            </c:strRef>
          </c:tx>
          <c:spPr>
            <a:solidFill>
              <a:srgbClr val="3974AF"/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Year 1</c:v>
                </c:pt>
                <c:pt idx="2">
                  <c:v>Year 5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39</c:v>
                </c:pt>
                <c:pt idx="1">
                  <c:v>43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02-854A-9969-FF9A079C96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515582680"/>
        <c:axId val="-595902088"/>
      </c:barChart>
      <c:catAx>
        <c:axId val="-515582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>
                <a:latin typeface="Arial"/>
                <a:cs typeface="Arial"/>
              </a:defRPr>
            </a:pPr>
            <a:endParaRPr lang="en-US"/>
          </a:p>
        </c:txPr>
        <c:crossAx val="-595902088"/>
        <c:crosses val="autoZero"/>
        <c:auto val="1"/>
        <c:lblAlgn val="ctr"/>
        <c:lblOffset val="100"/>
        <c:noMultiLvlLbl val="0"/>
      </c:catAx>
      <c:valAx>
        <c:axId val="-59590208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Participants</a:t>
                </a:r>
                <a:r>
                  <a:rPr lang="en-US" sz="1800" baseline="0" dirty="0">
                    <a:latin typeface="Arial"/>
                    <a:cs typeface="Arial"/>
                  </a:rPr>
                  <a:t>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7.0627320233619438E-3"/>
              <c:y val="0.2816958296879556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chemeClr val="tx1"/>
            </a:solidFill>
          </a:ln>
        </c:spPr>
        <c:crossAx val="-51558268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5570707691829075"/>
          <c:y val="6.3888888888888884E-2"/>
          <c:w val="0.54822358836656848"/>
          <c:h val="0.16580905511811023"/>
        </c:manualLayout>
      </c:layout>
      <c:overlay val="0"/>
      <c:spPr>
        <a:solidFill>
          <a:schemeClr val="bg1"/>
        </a:solidFill>
        <a:ln>
          <a:solidFill>
            <a:schemeClr val="tx1">
              <a:lumMod val="75000"/>
              <a:lumOff val="25000"/>
            </a:schemeClr>
          </a:solidFill>
        </a:ln>
      </c:spPr>
      <c:txPr>
        <a:bodyPr/>
        <a:lstStyle/>
        <a:p>
          <a:pPr algn="r">
            <a:defRPr sz="18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745994560597"/>
          <c:y val="0.11943591426071699"/>
          <c:w val="0.82601761556664899"/>
          <c:h val="0.770326834145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Tenofovir alafenamide</c:v>
                </c:pt>
              </c:strCache>
            </c:strRef>
          </c:tx>
          <c:spPr>
            <a:solidFill>
              <a:schemeClr val="accent5"/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12700" cmpd="sng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77F-C746-B5B5-C0BF7D50A453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HBV DNA &lt;29 IU/mL</c:v>
                </c:pt>
                <c:pt idx="1">
                  <c:v>Normalized ALT by Lab</c:v>
                </c:pt>
                <c:pt idx="2">
                  <c:v>Normalized ALT by AASLD*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94</c:v>
                </c:pt>
                <c:pt idx="1">
                  <c:v>83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2-854A-9969-FF9A079C9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Tenofovir DF</c:v>
                </c:pt>
              </c:strCache>
            </c:strRef>
          </c:tx>
          <c:spPr>
            <a:solidFill>
              <a:srgbClr val="3974AF"/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HBV DNA &lt;29 IU/mL</c:v>
                </c:pt>
                <c:pt idx="1">
                  <c:v>Normalized ALT by Lab</c:v>
                </c:pt>
                <c:pt idx="2">
                  <c:v>Normalized ALT by AASLD*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93</c:v>
                </c:pt>
                <c:pt idx="1">
                  <c:v>75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02-854A-9969-FF9A079C96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515582680"/>
        <c:axId val="-595902088"/>
      </c:barChart>
      <c:catAx>
        <c:axId val="-515582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>
                <a:latin typeface="Arial"/>
                <a:cs typeface="Arial"/>
              </a:defRPr>
            </a:pPr>
            <a:endParaRPr lang="en-US"/>
          </a:p>
        </c:txPr>
        <c:crossAx val="-595902088"/>
        <c:crosses val="autoZero"/>
        <c:auto val="1"/>
        <c:lblAlgn val="ctr"/>
        <c:lblOffset val="100"/>
        <c:noMultiLvlLbl val="0"/>
      </c:catAx>
      <c:valAx>
        <c:axId val="-59590208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err="1">
                    <a:latin typeface="Arial"/>
                    <a:cs typeface="Arial"/>
                  </a:rPr>
                  <a:t>Participatnts</a:t>
                </a:r>
                <a:r>
                  <a:rPr lang="en-US" sz="1800" dirty="0">
                    <a:latin typeface="Arial"/>
                    <a:cs typeface="Arial"/>
                  </a:rPr>
                  <a:t>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chemeClr val="tx1"/>
            </a:solidFill>
          </a:ln>
        </c:spPr>
        <c:crossAx val="-51558268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2425052583378697"/>
          <c:y val="3.3333333333333298E-2"/>
          <c:w val="0.56674382622281005"/>
          <c:h val="6.5809055118110193E-2"/>
        </c:manualLayout>
      </c:layout>
      <c:overlay val="0"/>
      <c:txPr>
        <a:bodyPr/>
        <a:lstStyle/>
        <a:p>
          <a:pPr algn="r">
            <a:defRPr sz="18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67648131630328"/>
          <c:y val="0.10366578820135799"/>
          <c:w val="0.83829540195005614"/>
          <c:h val="0.78832618990118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Tenofovir alafenamide</c:v>
                </c:pt>
              </c:strCache>
            </c:strRef>
          </c:tx>
          <c:spPr>
            <a:solidFill>
              <a:srgbClr val="B5945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Hip </c:v>
                </c:pt>
                <c:pt idx="1">
                  <c:v>Spine 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-0.28999999999999998</c:v>
                </c:pt>
                <c:pt idx="1">
                  <c:v>-0.88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E-7B43-8DBC-C7ECBDDB00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Tenofovir DF</c:v>
                </c:pt>
              </c:strCache>
            </c:strRef>
          </c:tx>
          <c:spPr>
            <a:solidFill>
              <a:srgbClr val="3974AF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Hip </c:v>
                </c:pt>
                <c:pt idx="1">
                  <c:v>Spine 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 formatCode="General">
                  <c:v>-2.16</c:v>
                </c:pt>
                <c:pt idx="1">
                  <c:v>-2.5099999999999998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4E-7B43-8DBC-C7ECBDDB00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641156168"/>
        <c:axId val="-641471176"/>
      </c:barChart>
      <c:catAx>
        <c:axId val="-641156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-6414711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641471176"/>
        <c:scaling>
          <c:orientation val="minMax"/>
          <c:max val="2"/>
          <c:min val="-4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600" dirty="0"/>
                  <a:t>Mean</a:t>
                </a:r>
                <a:r>
                  <a:rPr lang="en-US" sz="1600" baseline="0" dirty="0"/>
                  <a:t> </a:t>
                </a:r>
                <a:r>
                  <a:rPr lang="en-US" sz="1600" dirty="0"/>
                  <a:t>Change in BMD (%)</a:t>
                </a:r>
              </a:p>
            </c:rich>
          </c:tx>
          <c:layout>
            <c:manualLayout>
              <c:xMode val="edge"/>
              <c:yMode val="edge"/>
              <c:x val="1.0198407954709163E-3"/>
              <c:y val="0.1881352929399332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641156168"/>
        <c:crosses val="autoZero"/>
        <c:crossBetween val="between"/>
        <c:majorUnit val="1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76273804816596"/>
          <c:y val="0"/>
          <c:w val="0.60427099712794297"/>
          <c:h val="7.7236929118762399E-2"/>
        </c:manualLayout>
      </c:layout>
      <c:overlay val="0"/>
      <c:spPr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  <c:txPr>
        <a:bodyPr/>
        <a:lstStyle/>
        <a:p>
          <a:pPr algn="l">
            <a:defRPr sz="1800"/>
          </a:pPr>
          <a:endParaRPr lang="en-US"/>
        </a:p>
      </c:txPr>
    </c:legend>
    <c:plotVisOnly val="1"/>
    <c:dispBlanksAs val="gap"/>
    <c:showDLblsOverMax val="0"/>
  </c:chart>
  <c:spPr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4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1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7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9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6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47725" y="804863"/>
            <a:ext cx="5162550" cy="3871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9" y="4897041"/>
            <a:ext cx="5013325" cy="46452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13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47725" y="804863"/>
            <a:ext cx="5162550" cy="3871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9" y="4897041"/>
            <a:ext cx="5013325" cy="46452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92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6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B6677F-1858-DE4D-918F-390B099D5A36}"/>
              </a:ext>
            </a:extLst>
          </p:cNvPr>
          <p:cNvSpPr/>
          <p:nvPr userDrawn="1"/>
        </p:nvSpPr>
        <p:spPr>
          <a:xfrm>
            <a:off x="7527985" y="6314536"/>
            <a:ext cx="1616015" cy="543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00"/>
            <a:ext cx="9157371" cy="49834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5EE58F-DC8D-F84E-83F6-B76B4F97977B}"/>
              </a:ext>
            </a:extLst>
          </p:cNvPr>
          <p:cNvCxnSpPr/>
          <p:nvPr userDrawn="1"/>
        </p:nvCxnSpPr>
        <p:spPr>
          <a:xfrm>
            <a:off x="0" y="912812"/>
            <a:ext cx="9158733" cy="1588"/>
          </a:xfrm>
          <a:prstGeom prst="line">
            <a:avLst/>
          </a:prstGeom>
          <a:ln w="1905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7FC99DA7-3035-E64C-B37A-2A7A1C4C7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3D4B8E2-0B87-8B4E-8201-E3A0FBA32F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0" name="Date">
            <a:extLst>
              <a:ext uri="{FF2B5EF4-FFF2-40B4-BE49-F238E27FC236}">
                <a16:creationId xmlns:a16="http://schemas.microsoft.com/office/drawing/2014/main" id="{98BB3FF8-E520-1041-A21B-6D6685A654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4BDEA-2FC7-B246-900B-89C9DA9AA4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53" y="210396"/>
            <a:ext cx="3371781" cy="513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89756-1B56-E948-A4A0-98068AB43C4D}"/>
              </a:ext>
            </a:extLst>
          </p:cNvPr>
          <p:cNvSpPr txBox="1"/>
          <p:nvPr userDrawn="1"/>
        </p:nvSpPr>
        <p:spPr>
          <a:xfrm>
            <a:off x="462321" y="6097241"/>
            <a:ext cx="228087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00" cap="small" spc="120" baseline="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cap="small" spc="120" baseline="0" dirty="0">
                <a:latin typeface="Arial" panose="020B0604020202020204" pitchFamily="34" charset="0"/>
                <a:cs typeface="Arial" panose="020B0604020202020204" pitchFamily="34" charset="0"/>
              </a:rPr>
              <a:t>epatitis </a:t>
            </a:r>
            <a:r>
              <a:rPr lang="en-US" sz="1600" cap="small" spc="120" baseline="0" dirty="0">
                <a:solidFill>
                  <a:srgbClr val="285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cap="small" spc="12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cap="small" spc="120" baseline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cap="small" spc="120" baseline="0" dirty="0">
                <a:latin typeface="Arial" panose="020B0604020202020204" pitchFamily="34" charset="0"/>
                <a:cs typeface="Arial" panose="020B0604020202020204" pitchFamily="34" charset="0"/>
              </a:rPr>
              <a:t>nline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www.hepatitisB.uw.edu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980A31-2824-9F43-A7AF-0C82F20B0ED5}"/>
              </a:ext>
            </a:extLst>
          </p:cNvPr>
          <p:cNvCxnSpPr/>
          <p:nvPr userDrawn="1"/>
        </p:nvCxnSpPr>
        <p:spPr>
          <a:xfrm>
            <a:off x="549997" y="6394065"/>
            <a:ext cx="1810512" cy="0"/>
          </a:xfrm>
          <a:prstGeom prst="line">
            <a:avLst/>
          </a:prstGeom>
          <a:ln w="12700">
            <a:solidFill>
              <a:srgbClr val="2C59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35D49F-C7DD-9947-ADEA-13BBD7B7822D}"/>
              </a:ext>
            </a:extLst>
          </p:cNvPr>
          <p:cNvCxnSpPr/>
          <p:nvPr userDrawn="1"/>
        </p:nvCxnSpPr>
        <p:spPr>
          <a:xfrm>
            <a:off x="0" y="5900450"/>
            <a:ext cx="9158733" cy="1588"/>
          </a:xfrm>
          <a:prstGeom prst="line">
            <a:avLst/>
          </a:prstGeom>
          <a:ln w="1905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286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Data/Image slide two line title: 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68438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286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1306940"/>
            <a:ext cx="9162288" cy="50292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1306940"/>
            <a:ext cx="850392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129116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F2B95A-86AB-BF4E-9982-2455F87C96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3928" y="6429389"/>
            <a:ext cx="1280160" cy="37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59DAF7-17F8-1142-843B-5BF69FFB44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3928" y="6429389"/>
            <a:ext cx="1280160" cy="37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CC4D3E-D0A9-2E4C-9195-67601135B337}"/>
              </a:ext>
            </a:extLst>
          </p:cNvPr>
          <p:cNvSpPr/>
          <p:nvPr userDrawn="1"/>
        </p:nvSpPr>
        <p:spPr>
          <a:xfrm>
            <a:off x="7653867" y="6273800"/>
            <a:ext cx="1490133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B6677F-1858-DE4D-918F-390B099D5A36}"/>
              </a:ext>
            </a:extLst>
          </p:cNvPr>
          <p:cNvSpPr/>
          <p:nvPr userDrawn="1"/>
        </p:nvSpPr>
        <p:spPr>
          <a:xfrm>
            <a:off x="7527985" y="6314536"/>
            <a:ext cx="1616015" cy="543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00"/>
            <a:ext cx="9157371" cy="49834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5EE58F-DC8D-F84E-83F6-B76B4F97977B}"/>
              </a:ext>
            </a:extLst>
          </p:cNvPr>
          <p:cNvCxnSpPr/>
          <p:nvPr userDrawn="1"/>
        </p:nvCxnSpPr>
        <p:spPr>
          <a:xfrm>
            <a:off x="0" y="912812"/>
            <a:ext cx="9158733" cy="1588"/>
          </a:xfrm>
          <a:prstGeom prst="line">
            <a:avLst/>
          </a:prstGeom>
          <a:ln w="1905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7FC99DA7-3035-E64C-B37A-2A7A1C4C7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3D4B8E2-0B87-8B4E-8201-E3A0FBA32F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0" name="Date">
            <a:extLst>
              <a:ext uri="{FF2B5EF4-FFF2-40B4-BE49-F238E27FC236}">
                <a16:creationId xmlns:a16="http://schemas.microsoft.com/office/drawing/2014/main" id="{98BB3FF8-E520-1041-A21B-6D6685A654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CD8915-263E-1942-8DD1-4664C400CA7E}"/>
              </a:ext>
            </a:extLst>
          </p:cNvPr>
          <p:cNvCxnSpPr/>
          <p:nvPr userDrawn="1"/>
        </p:nvCxnSpPr>
        <p:spPr>
          <a:xfrm>
            <a:off x="0" y="5900450"/>
            <a:ext cx="9158733" cy="1588"/>
          </a:xfrm>
          <a:prstGeom prst="line">
            <a:avLst/>
          </a:prstGeom>
          <a:ln w="1905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6CF532-662A-7A45-A2F2-1F8F8AECF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53" y="210396"/>
            <a:ext cx="3371781" cy="5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3393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8D7AF9-DFCC-D046-8391-7A4134BDF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3928" y="6429389"/>
            <a:ext cx="1280160" cy="37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B59452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chemeClr val="accent5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1CCD1D-9028-6A4D-A2CE-8AFFCAAB96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3928" y="6429389"/>
            <a:ext cx="1280160" cy="37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EFE7D4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9EC44B-E04C-C847-A348-795885B1A5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3928" y="6429389"/>
            <a:ext cx="1280160" cy="37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286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286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286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Data/Image Slide One Line Title: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ECE7DB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363F18-63AB-0949-9F23-F56E39C17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3928" y="6429389"/>
            <a:ext cx="1280160" cy="37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0861E0F8-8FBB-7C42-B9E6-41A0E6FB4F9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747684" y="6422108"/>
            <a:ext cx="1274217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6" r:id="rId2"/>
    <p:sldLayoutId id="2147483695" r:id="rId3"/>
    <p:sldLayoutId id="2147483696" r:id="rId4"/>
    <p:sldLayoutId id="2147483697" r:id="rId5"/>
    <p:sldLayoutId id="2147483699" r:id="rId6"/>
    <p:sldLayoutId id="2147483700" r:id="rId7"/>
    <p:sldLayoutId id="2147483701" r:id="rId8"/>
    <p:sldLayoutId id="2147483698" r:id="rId9"/>
    <p:sldLayoutId id="2147483702" r:id="rId10"/>
    <p:sldLayoutId id="2147483703" r:id="rId11"/>
    <p:sldLayoutId id="2147483704" r:id="rId12"/>
    <p:sldLayoutId id="2147483705" r:id="rId13"/>
    <p:sldLayoutId id="2147483707" r:id="rId14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en-US" sz="2400" i="1" dirty="0"/>
              <a:t>Hepatitis B Medications</a:t>
            </a:r>
            <a:br>
              <a:rPr lang="en-US" sz="3600" dirty="0"/>
            </a:br>
            <a:r>
              <a:rPr lang="en-US" sz="4000" dirty="0"/>
              <a:t>Tenofovir DF (</a:t>
            </a:r>
            <a:r>
              <a:rPr lang="en-US" sz="4000" i="1" dirty="0" err="1"/>
              <a:t>Viread</a:t>
            </a:r>
            <a:r>
              <a:rPr lang="en-US" sz="40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FB4A-D31F-0B46-801E-4BF261C3C7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Prepared by:</a:t>
            </a:r>
          </a:p>
          <a:p>
            <a:r>
              <a:rPr lang="en-US" dirty="0"/>
              <a:t>David H. Spach, MD</a:t>
            </a:r>
            <a:br>
              <a:rPr lang="en-US" dirty="0"/>
            </a:br>
            <a:r>
              <a:rPr lang="en-US" dirty="0"/>
              <a:t>H. Nina Kim, MD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0" dirty="0">
                <a:cs typeface="Arial"/>
              </a:rPr>
              <a:t>Last Updated: </a:t>
            </a:r>
            <a:r>
              <a:rPr lang="en-US" dirty="0">
                <a:cs typeface="Arial"/>
              </a:rPr>
              <a:t>February 21, 2020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1539750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Marcellin P, et al. N </a:t>
            </a:r>
            <a:r>
              <a:rPr lang="en-US" dirty="0" err="1">
                <a:solidFill>
                  <a:srgbClr val="1F497D"/>
                </a:solidFill>
                <a:latin typeface="Arial" charset="0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 J Med. 2008;359:2442-55.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0EADC"/>
                </a:solidFill>
                <a:latin typeface="Arial" charset="0"/>
              </a:rPr>
              <a:t>Tenofovir DF versus Adefovir</a:t>
            </a:r>
            <a:br>
              <a:rPr lang="en-US" dirty="0">
                <a:solidFill>
                  <a:srgbClr val="FFFFFF"/>
                </a:solidFill>
                <a:latin typeface="Arial" charset="0"/>
              </a:rPr>
            </a:br>
            <a:r>
              <a:rPr lang="en-US" dirty="0" err="1">
                <a:solidFill>
                  <a:srgbClr val="FFFFFF"/>
                </a:solidFill>
                <a:latin typeface="Arial" charset="0"/>
              </a:rPr>
              <a:t>HBeAg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-POSITIVE </a:t>
            </a:r>
            <a:r>
              <a:rPr lang="en-US" dirty="0">
                <a:solidFill>
                  <a:srgbClr val="FFFFFF"/>
                </a:solidFill>
              </a:rPr>
              <a:t>Participants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: Study 103 Design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331699" y="2331719"/>
            <a:ext cx="3200400" cy="1097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*Tenofovir DF: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300 mg/day</a:t>
            </a:r>
          </a:p>
          <a:p>
            <a:pPr algn="ctr" eaLnBrk="1" hangingPunct="1"/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(n = 176)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321539" y="3992880"/>
            <a:ext cx="3200400" cy="1097280"/>
          </a:xfrm>
          <a:prstGeom prst="rect">
            <a:avLst/>
          </a:prstGeom>
          <a:solidFill>
            <a:srgbClr val="A6BAC2">
              <a:alpha val="3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Adefovir: </a:t>
            </a: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10 mg/day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(n = 90)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4385402" y="2870200"/>
            <a:ext cx="87927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4429671" y="3708400"/>
            <a:ext cx="835001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aphicFrame>
        <p:nvGraphicFramePr>
          <p:cNvPr id="22" name="Group 31">
            <a:extLst>
              <a:ext uri="{FF2B5EF4-FFF2-40B4-BE49-F238E27FC236}">
                <a16:creationId xmlns:a16="http://schemas.microsoft.com/office/drawing/2014/main" id="{6EF13004-3092-E64C-AF23-0A6D5A9BC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97803"/>
              </p:ext>
            </p:extLst>
          </p:nvPr>
        </p:nvGraphicFramePr>
        <p:xfrm>
          <a:off x="441175" y="1635199"/>
          <a:ext cx="4039385" cy="415510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03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410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103: Study Design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692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double-blind, controlled, phase 3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study to compare tenofovir DF versus adefovir for the treatment of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HBeAg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-positive adults with chronic HBV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Key 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Age 18-69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HBeAg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-positive (≥6 months)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ALT 2-10 x upper limit of normal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HBV DNA  &gt;1 million copies/mL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CrCl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≥70 mL/min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Knodell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necroinflammation score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Compensated liver disease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 Box 12">
            <a:extLst>
              <a:ext uri="{FF2B5EF4-FFF2-40B4-BE49-F238E27FC236}">
                <a16:creationId xmlns:a16="http://schemas.microsoft.com/office/drawing/2014/main" id="{CBB6A4C4-9897-5A42-AB96-445CDFFA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539" y="5535206"/>
            <a:ext cx="3200400" cy="548640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*Stratified by 1:1 by ALT elevation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(&lt;4X ULN versus ≥4X ULN)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9B1EEA9-8020-E34D-B6CD-B7AB69B59E84}"/>
              </a:ext>
            </a:extLst>
          </p:cNvPr>
          <p:cNvSpPr>
            <a:spLocks noChangeAspect="1"/>
          </p:cNvSpPr>
          <p:nvPr/>
        </p:nvSpPr>
        <p:spPr>
          <a:xfrm>
            <a:off x="4758964" y="4050919"/>
            <a:ext cx="263781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latin typeface="Arial"/>
                <a:cs typeface="Arial"/>
              </a:rPr>
              <a:t>1x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80B8924-CB0E-9045-BCB9-A9C261A8349B}"/>
              </a:ext>
            </a:extLst>
          </p:cNvPr>
          <p:cNvSpPr>
            <a:spLocks noChangeAspect="1"/>
          </p:cNvSpPr>
          <p:nvPr/>
        </p:nvSpPr>
        <p:spPr>
          <a:xfrm>
            <a:off x="4758965" y="3109104"/>
            <a:ext cx="263780" cy="274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latin typeface="Arial"/>
                <a:cs typeface="Arial"/>
              </a:rPr>
              <a:t>2x</a:t>
            </a:r>
          </a:p>
        </p:txBody>
      </p:sp>
    </p:spTree>
    <p:extLst>
      <p:ext uri="{BB962C8B-B14F-4D97-AF65-F5344CB8AC3E}">
        <p14:creationId xmlns:p14="http://schemas.microsoft.com/office/powerpoint/2010/main" val="24760479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Marcellin P, et al. N </a:t>
            </a:r>
            <a:r>
              <a:rPr lang="en-US" dirty="0" err="1">
                <a:solidFill>
                  <a:srgbClr val="1F497D"/>
                </a:solidFill>
                <a:latin typeface="Arial" charset="0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 J Med. 2008;359:2442-55.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Tenofovir DF versus Adefovir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Study 103: </a:t>
            </a:r>
            <a:r>
              <a:rPr lang="en-US" dirty="0" err="1">
                <a:solidFill>
                  <a:srgbClr val="FFFFFF"/>
                </a:solidFill>
              </a:rPr>
              <a:t>HBeAg</a:t>
            </a:r>
            <a:r>
              <a:rPr lang="en-US" dirty="0">
                <a:solidFill>
                  <a:srgbClr val="FFFFFF"/>
                </a:solidFill>
              </a:rPr>
              <a:t>-Positive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242885"/>
              </p:ext>
            </p:extLst>
          </p:nvPr>
        </p:nvGraphicFramePr>
        <p:xfrm>
          <a:off x="457200" y="1447800"/>
          <a:ext cx="8229600" cy="47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03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/>
                        <a:t>Baseline 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Tenofovir DF</a:t>
                      </a:r>
                      <a:br>
                        <a:rPr lang="en-US" sz="1600" b="0" dirty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(n = 176)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Adefovir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= 90)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8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Age, mean (±SD), years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34 ±11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34 ±12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Male, no.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119 (68)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64 (71)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1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Race, no. (%)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White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Asian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Black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Other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92 (52)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64 (36)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13 (7)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7 (4)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46 (51)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32 (36)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5 (6)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7 (8)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00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err="1"/>
                        <a:t>Knodell</a:t>
                      </a:r>
                      <a:r>
                        <a:rPr lang="en-US" sz="1600" dirty="0"/>
                        <a:t> inflammatory score,</a:t>
                      </a:r>
                      <a:r>
                        <a:rPr lang="en-US" sz="1600" baseline="0" dirty="0"/>
                        <a:t> mean (</a:t>
                      </a:r>
                      <a:r>
                        <a:rPr lang="en-US" sz="1600" dirty="0"/>
                        <a:t>±SD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8.3 ±2.14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8.3 ±2.27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err="1"/>
                        <a:t>Knodell</a:t>
                      </a:r>
                      <a:r>
                        <a:rPr lang="en-US" sz="1600" dirty="0"/>
                        <a:t> fibrosis score,</a:t>
                      </a:r>
                      <a:r>
                        <a:rPr lang="en-US" sz="1600" baseline="0" dirty="0"/>
                        <a:t> mean (</a:t>
                      </a:r>
                      <a:r>
                        <a:rPr lang="en-US" sz="1600" dirty="0"/>
                        <a:t>±SD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2.3 ±1.23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2.4 ±1.19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Mean HBV DNA, log</a:t>
                      </a:r>
                      <a:r>
                        <a:rPr lang="en-US" sz="1600" baseline="-25000" dirty="0"/>
                        <a:t>10</a:t>
                      </a:r>
                      <a:r>
                        <a:rPr lang="en-US" sz="1600" dirty="0"/>
                        <a:t> IU/mL (±SD)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8.64 ±1.076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8.88 ±0.930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Prior treatment with lamivudine or emtricitabine, no.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8 (5)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 (1)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08617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Marcellin P, et al. N </a:t>
            </a:r>
            <a:r>
              <a:rPr lang="en-US" dirty="0" err="1">
                <a:solidFill>
                  <a:srgbClr val="1F497D"/>
                </a:solidFill>
                <a:latin typeface="Arial" charset="0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 J Med. 2008;359:2442-55.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Tenofovir DF versus Adefovir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Study 103: </a:t>
            </a:r>
            <a:r>
              <a:rPr lang="en-US" dirty="0" err="1">
                <a:solidFill>
                  <a:srgbClr val="FFFFFF"/>
                </a:solidFill>
              </a:rPr>
              <a:t>HBeAg</a:t>
            </a:r>
            <a:r>
              <a:rPr lang="en-US" dirty="0">
                <a:solidFill>
                  <a:srgbClr val="FFFFFF"/>
                </a:solidFill>
              </a:rPr>
              <a:t>-Positive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777190"/>
              </p:ext>
            </p:extLst>
          </p:nvPr>
        </p:nvGraphicFramePr>
        <p:xfrm>
          <a:off x="457200" y="1447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16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/>
                        <a:t>Baseline 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Tenofovir</a:t>
                      </a:r>
                      <a:br>
                        <a:rPr lang="en-US" sz="1600" b="0" dirty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(n = 176)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Adefovir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= 90)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8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815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Alanine aminotransferase, no. (%)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&lt;2 x upper limit of normal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 2 to &lt;5 x upper limit of normal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 ≥5 x upper limit of normal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39 (22)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105 (60)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32 (18)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16 (18)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55 (61)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19 (21)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0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Previous treatment with interferon, no.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30 (17)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13 (14)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6923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HBV genotype, no. (%)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A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B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C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D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E, F, G, H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Other or unknown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41 (24)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25 (14)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43 (25)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55 (32)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9 (5)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 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18 (20)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10 (11)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26 (30)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31 (35)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 (3)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2 (2)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19281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Tenofovir DF versus Adefovir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Study 103: </a:t>
            </a:r>
            <a:r>
              <a:rPr lang="en-US" dirty="0" err="1">
                <a:solidFill>
                  <a:srgbClr val="FFFFFF"/>
                </a:solidFill>
              </a:rPr>
              <a:t>HBeAg</a:t>
            </a:r>
            <a:r>
              <a:rPr lang="en-US" dirty="0">
                <a:solidFill>
                  <a:srgbClr val="FFFFFF"/>
                </a:solidFill>
              </a:rPr>
              <a:t>-Positive Results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Marcellin P, et al. N </a:t>
            </a:r>
            <a:r>
              <a:rPr lang="en-US" dirty="0" err="1">
                <a:solidFill>
                  <a:srgbClr val="1F497D"/>
                </a:solidFill>
                <a:latin typeface="Arial" charset="0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 J Med. 2008;359:2442-55.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F6316-E39B-5046-9E57-4425786481F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</a:rPr>
              <a:t>HBeAg</a:t>
            </a:r>
            <a:r>
              <a:rPr lang="en-US" dirty="0">
                <a:latin typeface="Arial" charset="0"/>
              </a:rPr>
              <a:t>-Positive Participants: Week 48 Treatment Response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8240AA40-ECA3-EC40-8FD0-6BB09E3D0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223302"/>
              </p:ext>
            </p:extLst>
          </p:nvPr>
        </p:nvGraphicFramePr>
        <p:xfrm>
          <a:off x="361950" y="1873837"/>
          <a:ext cx="8460336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077025E-F04A-C542-8590-F7B2FB1489AA}"/>
              </a:ext>
            </a:extLst>
          </p:cNvPr>
          <p:cNvSpPr/>
          <p:nvPr/>
        </p:nvSpPr>
        <p:spPr>
          <a:xfrm>
            <a:off x="2765077" y="2463496"/>
            <a:ext cx="914400" cy="27432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P&lt;0.001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2ABB92-3C19-3048-A88A-81345C0F1804}"/>
              </a:ext>
            </a:extLst>
          </p:cNvPr>
          <p:cNvSpPr/>
          <p:nvPr/>
        </p:nvSpPr>
        <p:spPr>
          <a:xfrm>
            <a:off x="6436360" y="2463496"/>
            <a:ext cx="914400" cy="27432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P=0.32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693EF687-DCA6-4744-81D9-1542D0832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92" y="6013076"/>
            <a:ext cx="8161655" cy="307777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*Reduction of ≥2 points in the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Knodell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necroinflammatory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score without an increase in fibrosis</a:t>
            </a:r>
          </a:p>
        </p:txBody>
      </p:sp>
    </p:spTree>
    <p:extLst>
      <p:ext uri="{BB962C8B-B14F-4D97-AF65-F5344CB8AC3E}">
        <p14:creationId xmlns:p14="http://schemas.microsoft.com/office/powerpoint/2010/main" val="394967976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/>
            <a:r>
              <a:rPr lang="en-US" dirty="0">
                <a:solidFill>
                  <a:srgbClr val="F0EADC"/>
                </a:solidFill>
                <a:latin typeface="Arial" charset="0"/>
              </a:rPr>
              <a:t>Tenofovir DF versus Adefo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vir</a:t>
            </a:r>
            <a:br>
              <a:rPr lang="en-US" dirty="0">
                <a:solidFill>
                  <a:srgbClr val="FFFFFF"/>
                </a:solidFill>
                <a:latin typeface="Arial" charset="0"/>
              </a:rPr>
            </a:br>
            <a:r>
              <a:rPr lang="en-US" dirty="0">
                <a:solidFill>
                  <a:srgbClr val="FFFFFF"/>
                </a:solidFill>
                <a:latin typeface="Arial" charset="0"/>
              </a:rPr>
              <a:t>Study 103 Serologic Responses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Marcellin P, et al. N </a:t>
            </a:r>
            <a:r>
              <a:rPr lang="en-US" dirty="0" err="1">
                <a:solidFill>
                  <a:srgbClr val="1F497D"/>
                </a:solidFill>
                <a:latin typeface="Arial" charset="0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 J Med. 2008;359:2442-55.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</a:rPr>
              <a:t>HBeAg</a:t>
            </a:r>
            <a:r>
              <a:rPr lang="en-US" dirty="0">
                <a:latin typeface="Arial" charset="0"/>
              </a:rPr>
              <a:t>-Positive Participants: Week 48 Treatment Response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939945"/>
              </p:ext>
            </p:extLst>
          </p:nvPr>
        </p:nvGraphicFramePr>
        <p:xfrm>
          <a:off x="461010" y="1965960"/>
          <a:ext cx="8229600" cy="4266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CED086E-295C-FF47-9842-65218DDC0D0B}"/>
              </a:ext>
            </a:extLst>
          </p:cNvPr>
          <p:cNvSpPr/>
          <p:nvPr/>
        </p:nvSpPr>
        <p:spPr>
          <a:xfrm>
            <a:off x="2783840" y="4495800"/>
            <a:ext cx="914400" cy="27432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P=0.02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1745D-76A9-4948-A5EC-E41D364D23D5}"/>
              </a:ext>
            </a:extLst>
          </p:cNvPr>
          <p:cNvSpPr/>
          <p:nvPr/>
        </p:nvSpPr>
        <p:spPr>
          <a:xfrm>
            <a:off x="6319520" y="2714106"/>
            <a:ext cx="914400" cy="27432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P=0.36</a:t>
            </a:r>
          </a:p>
        </p:txBody>
      </p:sp>
    </p:spTree>
    <p:extLst>
      <p:ext uri="{BB962C8B-B14F-4D97-AF65-F5344CB8AC3E}">
        <p14:creationId xmlns:p14="http://schemas.microsoft.com/office/powerpoint/2010/main" val="121481477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1A9E1-4156-9449-BEC7-238755677C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  <a:latin typeface="Arial" pitchFamily="-106" charset="0"/>
              </a:rPr>
              <a:t>Source: </a:t>
            </a:r>
            <a:r>
              <a:rPr lang="en-US" dirty="0"/>
              <a:t>Source: 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Marcellin P, et al. N </a:t>
            </a:r>
            <a:r>
              <a:rPr lang="en-US" dirty="0" err="1">
                <a:solidFill>
                  <a:srgbClr val="1F497D"/>
                </a:solidFill>
                <a:latin typeface="Arial" charset="0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 J Med. 2008;359:2442-55.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D97105-AB53-094C-AA41-672BBBF1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0EADC"/>
                </a:solidFill>
              </a:rPr>
              <a:t>Safety and Adverse Events</a:t>
            </a:r>
            <a:br>
              <a:rPr lang="en-US" dirty="0">
                <a:solidFill>
                  <a:srgbClr val="F0EADC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Study 102 (</a:t>
            </a:r>
            <a:r>
              <a:rPr lang="en-US" dirty="0" err="1">
                <a:solidFill>
                  <a:srgbClr val="FFFFFF"/>
                </a:solidFill>
              </a:rPr>
              <a:t>HBeAg</a:t>
            </a:r>
            <a:r>
              <a:rPr lang="en-US" dirty="0">
                <a:solidFill>
                  <a:srgbClr val="FFFFFF"/>
                </a:solidFill>
              </a:rPr>
              <a:t>-Negative) &amp; 103 (</a:t>
            </a:r>
            <a:r>
              <a:rPr lang="en-US" dirty="0" err="1">
                <a:solidFill>
                  <a:srgbClr val="FFFFFF"/>
                </a:solidFill>
              </a:rPr>
              <a:t>HBeAg</a:t>
            </a:r>
            <a:r>
              <a:rPr lang="en-US" dirty="0">
                <a:solidFill>
                  <a:srgbClr val="FFFFFF"/>
                </a:solidFill>
              </a:rPr>
              <a:t>-Positive)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A8618-AF52-9240-9E81-E4EE049834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27157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: “Among patients with chronic HBV infection, tenofovir DF at a daily dose of 300 mg had superior antiviral efficacy with a similar safety profile as compared with adefovir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dipivoxil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at a daily dose of 10 mg through week 48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23828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Tenofovir DF versus Adefovir in Chronic HBV</a:t>
            </a:r>
            <a:b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Study 102 and 103: Combined Data Analysis</a:t>
            </a:r>
            <a:endParaRPr lang="en-US" sz="2800" dirty="0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F0061DE8-4165-F54D-950C-589F45C14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019" y="4641126"/>
            <a:ext cx="3200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*Published in tandem with Study 102</a:t>
            </a:r>
          </a:p>
        </p:txBody>
      </p:sp>
    </p:spTree>
    <p:extLst>
      <p:ext uri="{BB962C8B-B14F-4D97-AF65-F5344CB8AC3E}">
        <p14:creationId xmlns:p14="http://schemas.microsoft.com/office/powerpoint/2010/main" val="416544588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Tenofovir DF versus Adefovir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Study Design: 102 and 103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1400"/>
              </a:spcBef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</a:rPr>
              <a:t>Background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Two phase 3, randomized double-blind controlled trials 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- 106 center sites: Europe (60), Asian-Pacific (15), N. America (31) </a:t>
            </a:r>
          </a:p>
          <a:p>
            <a:pPr>
              <a:lnSpc>
                <a:spcPts val="2400"/>
              </a:lnSpc>
              <a:spcBef>
                <a:spcPts val="1400"/>
              </a:spcBef>
              <a:buFont typeface="Arial" pitchFamily="-106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-106" charset="0"/>
              </a:rPr>
              <a:t>Subjects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Study 102: Chronic </a:t>
            </a:r>
            <a:r>
              <a:rPr lang="en-US" sz="2000" dirty="0" err="1">
                <a:solidFill>
                  <a:schemeClr val="tx1"/>
                </a:solidFill>
                <a:latin typeface="Arial" pitchFamily="-106" charset="0"/>
              </a:rPr>
              <a:t>HBeAg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-negative with ALT &gt;1 and &lt;10x ULN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Study 103: Chronic </a:t>
            </a:r>
            <a:r>
              <a:rPr lang="en-US" sz="2000" dirty="0" err="1">
                <a:solidFill>
                  <a:schemeClr val="tx1"/>
                </a:solidFill>
                <a:latin typeface="Arial" pitchFamily="-106" charset="0"/>
              </a:rPr>
              <a:t>HBeAg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-positive with ALT &gt;2 and &lt;10x ULN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Exclusions: decompensated liver disease; HIV, HCV, or delta infection;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  HCC; </a:t>
            </a:r>
            <a:r>
              <a:rPr lang="en-US" sz="2000" dirty="0" err="1">
                <a:solidFill>
                  <a:schemeClr val="tx1"/>
                </a:solidFill>
                <a:latin typeface="Arial" pitchFamily="-106" charset="0"/>
              </a:rPr>
              <a:t>CrCl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 &lt;70 mL/min, Hgb &lt;8 mg/</a:t>
            </a:r>
            <a:r>
              <a:rPr lang="en-US" sz="2000" dirty="0" err="1">
                <a:solidFill>
                  <a:schemeClr val="tx1"/>
                </a:solidFill>
                <a:latin typeface="Arial" pitchFamily="-106" charset="0"/>
              </a:rPr>
              <a:t>dL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, or ANC &lt;1,000/mm</a:t>
            </a:r>
            <a:r>
              <a:rPr lang="en-US" sz="2000" baseline="30000" dirty="0">
                <a:solidFill>
                  <a:schemeClr val="tx1"/>
                </a:solidFill>
                <a:latin typeface="Arial" pitchFamily="-106" charset="0"/>
              </a:rPr>
              <a:t>3</a:t>
            </a:r>
          </a:p>
          <a:p>
            <a:pPr>
              <a:lnSpc>
                <a:spcPts val="2400"/>
              </a:lnSpc>
              <a:spcBef>
                <a:spcPts val="1400"/>
              </a:spcBef>
              <a:buFont typeface="Arial" pitchFamily="-106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-106" charset="0"/>
              </a:rPr>
              <a:t>End-Points 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 - Primary: HBV DNA to &lt;400 copies/mL &amp; histologic improvement 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   (≥2 point drop in </a:t>
            </a:r>
            <a:r>
              <a:rPr lang="en-US" sz="2000" dirty="0" err="1">
                <a:solidFill>
                  <a:schemeClr val="tx1"/>
                </a:solidFill>
                <a:latin typeface="Arial" pitchFamily="-106" charset="0"/>
              </a:rPr>
              <a:t>Knodell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 score without increased fibrosis)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 - Secondary: HBV DNA and ALT levels over time, </a:t>
            </a:r>
            <a:r>
              <a:rPr lang="en-US" sz="2000" dirty="0" err="1">
                <a:solidFill>
                  <a:schemeClr val="tx1"/>
                </a:solidFill>
                <a:latin typeface="Arial" pitchFamily="-106" charset="0"/>
              </a:rPr>
              <a:t>HBeAg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 and 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   HBsAg loss and seroconversion</a:t>
            </a:r>
          </a:p>
          <a:p>
            <a:pPr>
              <a:lnSpc>
                <a:spcPts val="2400"/>
              </a:lnSpc>
              <a:spcBef>
                <a:spcPts val="1400"/>
              </a:spcBef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Marcellin P, et al. N </a:t>
            </a:r>
            <a:r>
              <a:rPr lang="en-US" dirty="0" err="1">
                <a:solidFill>
                  <a:srgbClr val="1F497D"/>
                </a:solidFill>
                <a:latin typeface="Arial" charset="0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 J Med. 2008;359:2442-55. </a:t>
            </a:r>
          </a:p>
        </p:txBody>
      </p:sp>
    </p:spTree>
    <p:extLst>
      <p:ext uri="{BB962C8B-B14F-4D97-AF65-F5344CB8AC3E}">
        <p14:creationId xmlns:p14="http://schemas.microsoft.com/office/powerpoint/2010/main" val="331403711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48203" y="1429228"/>
            <a:ext cx="4419598" cy="359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398" y="1429228"/>
            <a:ext cx="4337304" cy="359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Marcellin P, et al. N </a:t>
            </a:r>
            <a:r>
              <a:rPr lang="en-US" dirty="0" err="1">
                <a:solidFill>
                  <a:srgbClr val="1F497D"/>
                </a:solidFill>
                <a:latin typeface="Arial" charset="0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 J Med. 2008;359:2442-55.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rgbClr val="F0EADC"/>
                </a:solidFill>
                <a:latin typeface="Arial" charset="0"/>
              </a:rPr>
              <a:t>Tenofovir DF versus Adefovir</a:t>
            </a:r>
            <a:br>
              <a:rPr lang="en-US" dirty="0">
                <a:solidFill>
                  <a:srgbClr val="FFFFFF"/>
                </a:solidFill>
                <a:latin typeface="Arial" charset="0"/>
              </a:rPr>
            </a:br>
            <a:r>
              <a:rPr lang="en-US" dirty="0">
                <a:solidFill>
                  <a:srgbClr val="FFFFFF"/>
                </a:solidFill>
                <a:latin typeface="Arial" charset="0"/>
              </a:rPr>
              <a:t>Study 102 and 103: 48 Week Treatment Response</a:t>
            </a:r>
          </a:p>
        </p:txBody>
      </p:sp>
      <p:sp>
        <p:nvSpPr>
          <p:cNvPr id="14" name="Title 11"/>
          <p:cNvSpPr>
            <a:spLocks/>
          </p:cNvSpPr>
          <p:nvPr/>
        </p:nvSpPr>
        <p:spPr bwMode="auto">
          <a:xfrm>
            <a:off x="152400" y="1406068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457200"/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Study 102: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HBeAg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-Negative Patients</a:t>
            </a:r>
          </a:p>
        </p:txBody>
      </p:sp>
      <p:graphicFrame>
        <p:nvGraphicFramePr>
          <p:cNvPr id="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007395"/>
              </p:ext>
            </p:extLst>
          </p:nvPr>
        </p:nvGraphicFramePr>
        <p:xfrm>
          <a:off x="107186" y="1857819"/>
          <a:ext cx="4427728" cy="415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itle 11"/>
          <p:cNvSpPr>
            <a:spLocks/>
          </p:cNvSpPr>
          <p:nvPr/>
        </p:nvSpPr>
        <p:spPr bwMode="auto">
          <a:xfrm>
            <a:off x="4876800" y="1406068"/>
            <a:ext cx="419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457200"/>
            <a:r>
              <a:rPr lang="en-US" sz="1800" b="1">
                <a:solidFill>
                  <a:schemeClr val="tx1"/>
                </a:solidFill>
                <a:latin typeface="Arial" charset="0"/>
              </a:rPr>
              <a:t>Study 103: HBeAg-Positive Patients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396482"/>
              </p:ext>
            </p:extLst>
          </p:nvPr>
        </p:nvGraphicFramePr>
        <p:xfrm>
          <a:off x="4622800" y="1870522"/>
          <a:ext cx="43180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14DCEB0-522F-774D-826E-333CEC599310}"/>
              </a:ext>
            </a:extLst>
          </p:cNvPr>
          <p:cNvSpPr/>
          <p:nvPr/>
        </p:nvSpPr>
        <p:spPr>
          <a:xfrm>
            <a:off x="1384164" y="2617582"/>
            <a:ext cx="822960" cy="22860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P&lt;0.001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99914E3-9C67-5C41-AE96-ACC551AC7CBC}"/>
              </a:ext>
            </a:extLst>
          </p:cNvPr>
          <p:cNvSpPr/>
          <p:nvPr/>
        </p:nvSpPr>
        <p:spPr>
          <a:xfrm>
            <a:off x="3127945" y="2617582"/>
            <a:ext cx="822960" cy="22860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P=0.29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33148C1-5EDA-B347-9F52-C9A85C7BF3AB}"/>
              </a:ext>
            </a:extLst>
          </p:cNvPr>
          <p:cNvSpPr/>
          <p:nvPr/>
        </p:nvSpPr>
        <p:spPr>
          <a:xfrm>
            <a:off x="5904517" y="2341534"/>
            <a:ext cx="822960" cy="22860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P&lt;0.001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5325082-B3FD-1548-B5FE-4E2427C2D782}"/>
              </a:ext>
            </a:extLst>
          </p:cNvPr>
          <p:cNvSpPr/>
          <p:nvPr/>
        </p:nvSpPr>
        <p:spPr>
          <a:xfrm>
            <a:off x="7635240" y="2341534"/>
            <a:ext cx="822960" cy="22860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P=0.32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45E166B8-6A3C-0D41-8EFA-3E77E3B81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92" y="5983384"/>
            <a:ext cx="8511908" cy="276999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*Reduction of ≥2 points in the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Knodell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necroinflammatory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 score without an increase in fibrosis</a:t>
            </a:r>
          </a:p>
        </p:txBody>
      </p:sp>
    </p:spTree>
    <p:extLst>
      <p:ext uri="{BB962C8B-B14F-4D97-AF65-F5344CB8AC3E}">
        <p14:creationId xmlns:p14="http://schemas.microsoft.com/office/powerpoint/2010/main" val="322658216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BV_Monitor_TDF_d06pp.png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50800" y="2164080"/>
            <a:ext cx="4426885" cy="3474720"/>
          </a:xfrm>
          <a:prstGeom prst="rect">
            <a:avLst/>
          </a:prstGeom>
          <a:effectLst/>
        </p:spPr>
      </p:pic>
      <p:pic>
        <p:nvPicPr>
          <p:cNvPr id="16" name="Picture 15" descr="HBV_Monitor_TDF_d06pp.png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4691715" y="2082800"/>
            <a:ext cx="4426885" cy="34747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Source: </a:t>
            </a:r>
            <a:r>
              <a:rPr lang="en-US" dirty="0" err="1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Marcellin</a:t>
            </a:r>
            <a:r>
              <a:rPr lang="en-US" dirty="0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P, et al.  N </a:t>
            </a:r>
            <a:r>
              <a:rPr lang="en-US" dirty="0" err="1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J Med. 2008;359:2442-55.</a:t>
            </a:r>
            <a:endParaRPr lang="en-US" dirty="0">
              <a:solidFill>
                <a:srgbClr val="1F497D"/>
              </a:solidFill>
              <a:latin typeface="Arial" pitchFamily="-110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Tenofovir DF in Patients with Chronic HBV</a:t>
            </a:r>
            <a:br>
              <a:rPr lang="en-US" dirty="0"/>
            </a:br>
            <a:r>
              <a:rPr lang="en-US" dirty="0">
                <a:solidFill>
                  <a:srgbClr val="FFFFFF"/>
                </a:solidFill>
                <a:latin typeface="Arial" charset="0"/>
              </a:rPr>
              <a:t>Study 102 and 103: 48 Week Treatment Response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57E89D-D05F-1840-8A11-A97D96F8C005}"/>
              </a:ext>
            </a:extLst>
          </p:cNvPr>
          <p:cNvSpPr/>
          <p:nvPr/>
        </p:nvSpPr>
        <p:spPr>
          <a:xfrm>
            <a:off x="674703" y="2162257"/>
            <a:ext cx="3639846" cy="282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FDEC4A-E621-9643-851F-0B4C6E61EC86}"/>
              </a:ext>
            </a:extLst>
          </p:cNvPr>
          <p:cNvSpPr/>
          <p:nvPr/>
        </p:nvSpPr>
        <p:spPr>
          <a:xfrm>
            <a:off x="5317724" y="2162257"/>
            <a:ext cx="3639846" cy="282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DE30A1-0EE9-DE49-A285-FBC245DDD88C}"/>
              </a:ext>
            </a:extLst>
          </p:cNvPr>
          <p:cNvGrpSpPr/>
          <p:nvPr/>
        </p:nvGrpSpPr>
        <p:grpSpPr>
          <a:xfrm>
            <a:off x="152398" y="1900688"/>
            <a:ext cx="8915403" cy="382823"/>
            <a:chOff x="152398" y="1740888"/>
            <a:chExt cx="8915403" cy="3828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B1895B-17AD-2846-A1CA-6072774A086B}"/>
                </a:ext>
              </a:extLst>
            </p:cNvPr>
            <p:cNvSpPr/>
            <p:nvPr/>
          </p:nvSpPr>
          <p:spPr>
            <a:xfrm>
              <a:off x="4648203" y="1764048"/>
              <a:ext cx="4419598" cy="359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E70395-55A6-6C47-A9D3-D402CB101661}"/>
                </a:ext>
              </a:extLst>
            </p:cNvPr>
            <p:cNvSpPr/>
            <p:nvPr/>
          </p:nvSpPr>
          <p:spPr>
            <a:xfrm>
              <a:off x="152398" y="1764048"/>
              <a:ext cx="4337304" cy="359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itle 11">
              <a:extLst>
                <a:ext uri="{FF2B5EF4-FFF2-40B4-BE49-F238E27FC236}">
                  <a16:creationId xmlns:a16="http://schemas.microsoft.com/office/drawing/2014/main" id="{D6DD7F61-3329-2643-ACA3-52D9E943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00" y="1740888"/>
              <a:ext cx="4495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algn="ctr" defTabSz="457200"/>
              <a:r>
                <a:rPr lang="en-US" sz="1800" b="1" dirty="0">
                  <a:solidFill>
                    <a:schemeClr val="tx1"/>
                  </a:solidFill>
                  <a:latin typeface="Arial" charset="0"/>
                </a:rPr>
                <a:t>Study 102: </a:t>
              </a:r>
              <a:r>
                <a:rPr lang="en-US" sz="1800" b="1" dirty="0" err="1">
                  <a:solidFill>
                    <a:schemeClr val="tx1"/>
                  </a:solidFill>
                  <a:latin typeface="Arial" charset="0"/>
                </a:rPr>
                <a:t>HBeAg</a:t>
              </a:r>
              <a:r>
                <a:rPr lang="en-US" sz="1800" b="1" dirty="0">
                  <a:solidFill>
                    <a:schemeClr val="tx1"/>
                  </a:solidFill>
                  <a:latin typeface="Arial" charset="0"/>
                </a:rPr>
                <a:t>-Negative Patients</a:t>
              </a:r>
            </a:p>
          </p:txBody>
        </p:sp>
        <p:sp>
          <p:nvSpPr>
            <p:cNvPr id="20" name="Title 11">
              <a:extLst>
                <a:ext uri="{FF2B5EF4-FFF2-40B4-BE49-F238E27FC236}">
                  <a16:creationId xmlns:a16="http://schemas.microsoft.com/office/drawing/2014/main" id="{CFFFD146-1B95-6B43-85DA-D6B682457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1740888"/>
              <a:ext cx="419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algn="ctr" defTabSz="457200"/>
              <a:r>
                <a:rPr lang="en-US" sz="1800" b="1" dirty="0">
                  <a:solidFill>
                    <a:schemeClr val="tx1"/>
                  </a:solidFill>
                  <a:latin typeface="Arial" charset="0"/>
                </a:rPr>
                <a:t>Study 103: </a:t>
              </a:r>
              <a:r>
                <a:rPr lang="en-US" sz="1800" b="1" dirty="0" err="1">
                  <a:solidFill>
                    <a:schemeClr val="tx1"/>
                  </a:solidFill>
                  <a:latin typeface="Arial" charset="0"/>
                </a:rPr>
                <a:t>HBeAg</a:t>
              </a:r>
              <a:r>
                <a:rPr lang="en-US" sz="1800" b="1" dirty="0">
                  <a:solidFill>
                    <a:schemeClr val="tx1"/>
                  </a:solidFill>
                  <a:latin typeface="Arial" charset="0"/>
                </a:rPr>
                <a:t>-Positive Patients</a:t>
              </a:r>
            </a:p>
          </p:txBody>
        </p:sp>
      </p:grpSp>
      <p:sp>
        <p:nvSpPr>
          <p:cNvPr id="13" name="Text Box 12">
            <a:extLst>
              <a:ext uri="{FF2B5EF4-FFF2-40B4-BE49-F238E27FC236}">
                <a16:creationId xmlns:a16="http://schemas.microsoft.com/office/drawing/2014/main" id="{320A23A9-BC22-234A-84CC-FAC0FE455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886" y="5852755"/>
            <a:ext cx="6836228" cy="276999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*HBV DNA suppression defined as &lt;400 copies/mL</a:t>
            </a:r>
          </a:p>
        </p:txBody>
      </p:sp>
    </p:spTree>
    <p:extLst>
      <p:ext uri="{BB962C8B-B14F-4D97-AF65-F5344CB8AC3E}">
        <p14:creationId xmlns:p14="http://schemas.microsoft.com/office/powerpoint/2010/main" val="341229651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67C9FA-9BF8-8D47-885E-C2C2EE318039}"/>
              </a:ext>
            </a:extLst>
          </p:cNvPr>
          <p:cNvSpPr txBox="1">
            <a:spLocks/>
          </p:cNvSpPr>
          <p:nvPr/>
        </p:nvSpPr>
        <p:spPr>
          <a:xfrm>
            <a:off x="280730" y="1371600"/>
            <a:ext cx="8595360" cy="2743200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solidFill>
              <a:schemeClr val="bg1"/>
            </a:solidFill>
          </a:ln>
          <a:effectLst/>
        </p:spPr>
        <p:txBody>
          <a:bodyPr tIns="18288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3400"/>
              </a:lnSpc>
              <a:spcBef>
                <a:spcPts val="1800"/>
              </a:spcBef>
              <a:buClr>
                <a:schemeClr val="accent2">
                  <a:lumMod val="20000"/>
                  <a:lumOff val="80000"/>
                </a:schemeClr>
              </a:buClr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Phase 3 Trials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Study 102: TDF versus Adefovir in </a:t>
            </a:r>
            <a:r>
              <a:rPr lang="en-US" sz="2400" dirty="0" err="1">
                <a:solidFill>
                  <a:schemeClr val="bg1"/>
                </a:solidFill>
              </a:rPr>
              <a:t>HBeAg</a:t>
            </a:r>
            <a:r>
              <a:rPr lang="en-US" sz="2400" dirty="0">
                <a:solidFill>
                  <a:schemeClr val="bg1"/>
                </a:solidFill>
              </a:rPr>
              <a:t>-Negative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Study 103: TDF versus Adefovir in </a:t>
            </a:r>
            <a:r>
              <a:rPr lang="en-US" sz="2400" dirty="0" err="1">
                <a:solidFill>
                  <a:schemeClr val="bg1"/>
                </a:solidFill>
              </a:rPr>
              <a:t>HBeAg</a:t>
            </a:r>
            <a:r>
              <a:rPr lang="en-US" sz="2400" dirty="0">
                <a:solidFill>
                  <a:schemeClr val="bg1"/>
                </a:solidFill>
              </a:rPr>
              <a:t>-Positive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Study 108: TDF versus TAF in </a:t>
            </a:r>
            <a:r>
              <a:rPr lang="en-US" sz="2400" dirty="0" err="1">
                <a:solidFill>
                  <a:schemeClr val="bg1"/>
                </a:solidFill>
              </a:rPr>
              <a:t>HBeAg</a:t>
            </a:r>
            <a:r>
              <a:rPr lang="en-US" sz="2400" dirty="0">
                <a:solidFill>
                  <a:schemeClr val="bg1"/>
                </a:solidFill>
              </a:rPr>
              <a:t>-Negative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Study 110: TDF versus TAF in </a:t>
            </a:r>
            <a:r>
              <a:rPr lang="en-US" sz="2400" dirty="0" err="1">
                <a:solidFill>
                  <a:schemeClr val="bg1"/>
                </a:solidFill>
              </a:rPr>
              <a:t>HBeAg</a:t>
            </a:r>
            <a:r>
              <a:rPr lang="en-US" sz="2400" dirty="0">
                <a:solidFill>
                  <a:schemeClr val="bg1"/>
                </a:solidFill>
              </a:rPr>
              <a:t>-Positive</a:t>
            </a:r>
          </a:p>
          <a:p>
            <a:pPr marL="0" indent="0">
              <a:lnSpc>
                <a:spcPts val="3400"/>
              </a:lnSpc>
              <a:spcBef>
                <a:spcPts val="1800"/>
              </a:spcBef>
              <a:buClr>
                <a:schemeClr val="accent5">
                  <a:lumMod val="40000"/>
                  <a:lumOff val="60000"/>
                </a:schemeClr>
              </a:buClr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405255-D009-A140-A8D9-6E8F797AEBFD}"/>
              </a:ext>
            </a:extLst>
          </p:cNvPr>
          <p:cNvSpPr txBox="1">
            <a:spLocks/>
          </p:cNvSpPr>
          <p:nvPr/>
        </p:nvSpPr>
        <p:spPr>
          <a:xfrm>
            <a:off x="280730" y="457200"/>
            <a:ext cx="8595360" cy="908303"/>
          </a:xfrm>
          <a:prstGeom prst="rect">
            <a:avLst/>
          </a:prstGeom>
          <a:solidFill>
            <a:srgbClr val="00122E"/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/>
              <a:t>Tenofovir DF (TDF)</a:t>
            </a:r>
            <a:br>
              <a:rPr lang="en-US" sz="2400" dirty="0"/>
            </a:br>
            <a:r>
              <a:rPr lang="en-US" sz="2400" dirty="0"/>
              <a:t>Summary of Key Studies</a:t>
            </a:r>
          </a:p>
        </p:txBody>
      </p:sp>
    </p:spTree>
    <p:extLst>
      <p:ext uri="{BB962C8B-B14F-4D97-AF65-F5344CB8AC3E}">
        <p14:creationId xmlns:p14="http://schemas.microsoft.com/office/powerpoint/2010/main" val="287239564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BV_Monitor_TDF_d10.png"/>
          <p:cNvPicPr>
            <a:picLocks noChangeAspect="1"/>
          </p:cNvPicPr>
          <p:nvPr/>
        </p:nvPicPr>
        <p:blipFill>
          <a:blip r:embed="rId3"/>
          <a:srcRect t="7580"/>
          <a:stretch>
            <a:fillRect/>
          </a:stretch>
        </p:blipFill>
        <p:spPr>
          <a:xfrm>
            <a:off x="1473674" y="1446930"/>
            <a:ext cx="6196651" cy="4460080"/>
          </a:xfrm>
          <a:prstGeom prst="rect">
            <a:avLst/>
          </a:prstGeom>
          <a:effectLst/>
        </p:spPr>
      </p:pic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Source: </a:t>
            </a:r>
            <a:r>
              <a:rPr lang="en-US" dirty="0" err="1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Marcellin</a:t>
            </a:r>
            <a:r>
              <a:rPr lang="en-US" dirty="0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P, et al.  N </a:t>
            </a:r>
            <a:r>
              <a:rPr lang="en-US" dirty="0" err="1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J Med. 2008;359:2442-55.</a:t>
            </a:r>
            <a:endParaRPr lang="en-US" dirty="0">
              <a:solidFill>
                <a:srgbClr val="1F497D"/>
              </a:solidFill>
              <a:latin typeface="Arial" pitchFamily="-110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Tenofovir DF in Patients with Chronic HBV</a:t>
            </a:r>
            <a:br>
              <a:rPr lang="en-US" dirty="0"/>
            </a:br>
            <a:r>
              <a:rPr lang="en-US" dirty="0"/>
              <a:t>Combined Data from Studies 102 and 103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6BB32E06-6D44-7645-92EC-313470884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886" y="5994271"/>
            <a:ext cx="6836228" cy="276999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*HBV DNA suppression defined as &lt;400 copies/mL</a:t>
            </a:r>
          </a:p>
        </p:txBody>
      </p:sp>
    </p:spTree>
    <p:extLst>
      <p:ext uri="{BB962C8B-B14F-4D97-AF65-F5344CB8AC3E}">
        <p14:creationId xmlns:p14="http://schemas.microsoft.com/office/powerpoint/2010/main" val="1004975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Marcellin P, et al. N </a:t>
            </a:r>
            <a:r>
              <a:rPr lang="en-US" dirty="0" err="1">
                <a:solidFill>
                  <a:srgbClr val="1F497D"/>
                </a:solidFill>
                <a:latin typeface="Arial" charset="0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 J Med. 2008;359:2442-55.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Safety and Adverse Events</a:t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Study 102 and 103: </a:t>
            </a:r>
            <a:r>
              <a:rPr lang="en-US" sz="2400" dirty="0" err="1">
                <a:solidFill>
                  <a:srgbClr val="FFFFFF"/>
                </a:solidFill>
              </a:rPr>
              <a:t>HBeAg</a:t>
            </a:r>
            <a:r>
              <a:rPr lang="en-US" sz="2400" dirty="0">
                <a:solidFill>
                  <a:srgbClr val="FFFFFF"/>
                </a:solidFill>
              </a:rPr>
              <a:t>-Negative and </a:t>
            </a:r>
            <a:r>
              <a:rPr lang="en-US" sz="2400" dirty="0" err="1">
                <a:solidFill>
                  <a:srgbClr val="FFFFFF"/>
                </a:solidFill>
              </a:rPr>
              <a:t>HBeAg</a:t>
            </a:r>
            <a:r>
              <a:rPr lang="en-US" sz="2400" dirty="0">
                <a:solidFill>
                  <a:srgbClr val="FFFFFF"/>
                </a:solidFill>
              </a:rPr>
              <a:t>-Positive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956621"/>
              </p:ext>
            </p:extLst>
          </p:nvPr>
        </p:nvGraphicFramePr>
        <p:xfrm>
          <a:off x="457200" y="1415931"/>
          <a:ext cx="8229600" cy="486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72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Baseline 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Tenofovir DF</a:t>
                      </a:r>
                      <a:br>
                        <a:rPr lang="en-US" sz="1600" b="0" dirty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(n = 426)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Adefovir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= 215)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8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143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Any adverse event ≥10%, no. (%)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  Headache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  Nasopharyngitis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  Nausea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39 (22)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105 (60)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32 (18)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16 (18)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55 (61)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19 (21)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24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Serious adverse event, no.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27 (6)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14 (7)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10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Adverse event leading to discontinuation, no.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5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3 (1)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0855810"/>
                  </a:ext>
                </a:extLst>
              </a:tr>
              <a:tr h="1614497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Lab abnormalities, no. (%)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  Grade 3 ALT (&gt;5-10x ULN) and 2x baseline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  Grade 4 ALT (&gt;10x ULN) and 2x baseline</a:t>
                      </a:r>
                    </a:p>
                    <a:p>
                      <a:pPr marL="298450" indent="-298450">
                        <a:lnSpc>
                          <a:spcPts val="2400"/>
                        </a:lnSpc>
                        <a:tabLst/>
                      </a:pPr>
                      <a:r>
                        <a:rPr lang="en-US" sz="1600" dirty="0"/>
                        <a:t>  Confirmed serum Cr increase ≥0.5 mg/</a:t>
                      </a:r>
                      <a:r>
                        <a:rPr lang="en-US" sz="1600" dirty="0" err="1"/>
                        <a:t>dL</a:t>
                      </a:r>
                      <a:endParaRPr lang="en-US" sz="1600" dirty="0"/>
                    </a:p>
                    <a:p>
                      <a:pPr marL="298450" indent="-298450">
                        <a:lnSpc>
                          <a:spcPts val="2400"/>
                        </a:lnSpc>
                        <a:tabLst/>
                      </a:pPr>
                      <a:r>
                        <a:rPr lang="en-US" sz="1600" dirty="0"/>
                        <a:t>  Confirmed creatinine clearance &lt;50 mL/min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13 (3)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11 (3)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2 (1)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4 (2)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1 (&lt;1)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indent="0">
                        <a:lnSpc>
                          <a:spcPts val="1600"/>
                        </a:lnSpc>
                        <a:tabLst/>
                      </a:pPr>
                      <a:r>
                        <a:rPr lang="en-US" sz="1400" dirty="0"/>
                        <a:t>UNL = upper limit of 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6678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61905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1A9E1-4156-9449-BEC7-238755677C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  <a:latin typeface="Arial" pitchFamily="-106" charset="0"/>
              </a:rPr>
              <a:t>Source: </a:t>
            </a:r>
            <a:r>
              <a:rPr lang="en-US" dirty="0"/>
              <a:t>Source: 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Marcellin P, et al. N </a:t>
            </a:r>
            <a:r>
              <a:rPr lang="en-US" dirty="0" err="1">
                <a:solidFill>
                  <a:srgbClr val="1F497D"/>
                </a:solidFill>
                <a:latin typeface="Arial" charset="0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 J Med. 2008;359:2442-55.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D97105-AB53-094C-AA41-672BBBF1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0EADC"/>
                </a:solidFill>
              </a:rPr>
              <a:t>Safety and Adverse Events</a:t>
            </a:r>
            <a:br>
              <a:rPr lang="en-US" dirty="0">
                <a:solidFill>
                  <a:srgbClr val="F0EADC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Study 102 (</a:t>
            </a:r>
            <a:r>
              <a:rPr lang="en-US" dirty="0" err="1">
                <a:solidFill>
                  <a:srgbClr val="FFFFFF"/>
                </a:solidFill>
              </a:rPr>
              <a:t>HBeAg</a:t>
            </a:r>
            <a:r>
              <a:rPr lang="en-US" dirty="0">
                <a:solidFill>
                  <a:srgbClr val="FFFFFF"/>
                </a:solidFill>
              </a:rPr>
              <a:t>-Negative) &amp; 103 (</a:t>
            </a:r>
            <a:r>
              <a:rPr lang="en-US" dirty="0" err="1">
                <a:solidFill>
                  <a:srgbClr val="FFFFFF"/>
                </a:solidFill>
              </a:rPr>
              <a:t>HBeAg</a:t>
            </a:r>
            <a:r>
              <a:rPr lang="en-US" dirty="0">
                <a:solidFill>
                  <a:srgbClr val="FFFFFF"/>
                </a:solidFill>
              </a:rPr>
              <a:t>-Positive)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A8618-AF52-9240-9E81-E4EE049834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27157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: “Among patients with chronic HBV infection, tenofovir DF at a daily dose of 300 mg had superior antiviral efficacy with a similar safety profile as compared with adefovir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dipivoxil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at a daily dose of 10 mg through week 48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88970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Impact of Tenofovir DF on Fibrosis and Cirrhosis</a:t>
            </a:r>
            <a:b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Studies 102 and 103: 5-Year Follow-Up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611674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Impact of Tenofovir DF on Fibrosis and Cirrhosis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Study 102 and 103: 5-Year Follow-Up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554130"/>
            <a:ext cx="8515350" cy="48006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</a:rPr>
              <a:t>Background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Open-label, single-arm continuation study of the 48-week phase 3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  randomized controlled trials (Study 102, 103) of tenofovir DF vs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  adefovir</a:t>
            </a:r>
          </a:p>
          <a:p>
            <a:pPr>
              <a:lnSpc>
                <a:spcPts val="2400"/>
              </a:lnSpc>
              <a:buFont typeface="Arial" pitchFamily="-106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-106" charset="0"/>
              </a:rPr>
              <a:t>Subjects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N = 348 with chronic </a:t>
            </a:r>
            <a:r>
              <a:rPr lang="en-US" sz="2000" dirty="0" err="1">
                <a:solidFill>
                  <a:schemeClr val="tx1"/>
                </a:solidFill>
                <a:latin typeface="Arial" pitchFamily="-106" charset="0"/>
              </a:rPr>
              <a:t>HBeAg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-negative or </a:t>
            </a:r>
            <a:r>
              <a:rPr lang="en-US" sz="2000" dirty="0" err="1">
                <a:solidFill>
                  <a:schemeClr val="tx1"/>
                </a:solidFill>
                <a:latin typeface="Arial" pitchFamily="-106" charset="0"/>
              </a:rPr>
              <a:t>HBeAg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-positive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All switched to open-label tenofovir DF after blinded phase complete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Had liver biopsies at baseline (year 1) and year 5 of follow-up.</a:t>
            </a:r>
          </a:p>
          <a:p>
            <a:pPr>
              <a:lnSpc>
                <a:spcPts val="2400"/>
              </a:lnSpc>
              <a:buFont typeface="Arial" pitchFamily="-106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itchFamily="-106" charset="0"/>
              </a:rPr>
              <a:t>Regimen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Tenofovir DF 300 mg once daily</a:t>
            </a:r>
          </a:p>
          <a:p>
            <a:pPr>
              <a:lnSpc>
                <a:spcPts val="2400"/>
              </a:lnSpc>
              <a:buFont typeface="Arial" pitchFamily="-106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-106" charset="0"/>
              </a:rPr>
              <a:t>Study End-Points 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Histologic Response: ≥2-point decrease in the </a:t>
            </a:r>
            <a:r>
              <a:rPr lang="en-US" sz="2000" dirty="0" err="1">
                <a:solidFill>
                  <a:schemeClr val="tx1"/>
                </a:solidFill>
                <a:latin typeface="Arial" pitchFamily="-106" charset="0"/>
              </a:rPr>
              <a:t>Knodell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Arial" pitchFamily="-106" charset="0"/>
              </a:rPr>
              <a:t>necroinflammatory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 score and no worsening in </a:t>
            </a:r>
            <a:r>
              <a:rPr lang="en-US" sz="2000" dirty="0" err="1">
                <a:solidFill>
                  <a:schemeClr val="tx1"/>
                </a:solidFill>
                <a:latin typeface="Arial" pitchFamily="-106" charset="0"/>
              </a:rPr>
              <a:t>Knodell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 fibrosis score. 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Fibrosis regression: ≥1-point decrease in Ishak fibrosis score</a:t>
            </a:r>
          </a:p>
          <a:p>
            <a:pPr>
              <a:lnSpc>
                <a:spcPts val="2400"/>
              </a:lnSpc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Marcellin et. al. Lancet. 2013;381:468-75. </a:t>
            </a:r>
          </a:p>
        </p:txBody>
      </p:sp>
    </p:spTree>
    <p:extLst>
      <p:ext uri="{BB962C8B-B14F-4D97-AF65-F5344CB8AC3E}">
        <p14:creationId xmlns:p14="http://schemas.microsoft.com/office/powerpoint/2010/main" val="139242011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296023"/>
            <a:ext cx="9144000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Marcellin et. al. Lancet. 2013;381:468-75.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Impact of Tenofovir DF on Fibrosis and Cirrhosis</a:t>
            </a:r>
            <a:br>
              <a:rPr lang="en-US" dirty="0">
                <a:solidFill>
                  <a:srgbClr val="FFFFFF"/>
                </a:solidFill>
                <a:latin typeface="Arial" charset="0"/>
              </a:rPr>
            </a:br>
            <a:r>
              <a:rPr lang="en-US" sz="3200" dirty="0">
                <a:solidFill>
                  <a:srgbClr val="FFFFFF"/>
                </a:solidFill>
                <a:latin typeface="Arial" charset="0"/>
              </a:rPr>
              <a:t>Study Design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917049" y="1451490"/>
            <a:ext cx="210826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Open-Label Phase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888506" y="4040573"/>
            <a:ext cx="2011680" cy="8551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Tenofovir DF </a:t>
            </a:r>
            <a:b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300 mg/day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80569" y="5072345"/>
            <a:ext cx="2011680" cy="855193"/>
          </a:xfrm>
          <a:prstGeom prst="rect">
            <a:avLst/>
          </a:prstGeom>
          <a:solidFill>
            <a:schemeClr val="accent1">
              <a:lumMod val="20000"/>
              <a:lumOff val="80000"/>
              <a:alpha val="58824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Adefovir</a:t>
            </a:r>
            <a:b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10 mg/day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E01B6E4C-AF74-8B49-8B5C-FD6AC1324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68" y="1451490"/>
            <a:ext cx="1980094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Randomized Trial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8BBC95AB-EBD2-B444-A89D-EFD9DECD6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735" y="1451490"/>
            <a:ext cx="180055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Completed Trial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DDE1177D-2ED5-4E4B-8391-827AEFB7D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451" y="4532173"/>
            <a:ext cx="4145148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Tenofovir DF </a:t>
            </a:r>
            <a:b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300 mg/day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9B850E49-FC0D-8047-8154-136B86D8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81" y="1731574"/>
            <a:ext cx="78579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n = 641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E2326AD3-53D4-FB44-86D8-2A9230116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620" y="1731574"/>
            <a:ext cx="78579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n = 585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5F216652-C1C3-434F-8E04-67569F722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001" y="1731574"/>
            <a:ext cx="78579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n = 489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E21AB404-2425-AB45-B28A-DE2484E86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38" y="3340936"/>
            <a:ext cx="2112925" cy="34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48 weeks</a:t>
            </a:r>
          </a:p>
        </p:txBody>
      </p:sp>
      <p:sp>
        <p:nvSpPr>
          <p:cNvPr id="34" name="Line 13">
            <a:extLst>
              <a:ext uri="{FF2B5EF4-FFF2-40B4-BE49-F238E27FC236}">
                <a16:creationId xmlns:a16="http://schemas.microsoft.com/office/drawing/2014/main" id="{AFD58EA6-A78A-3E4A-964B-E4C180FD1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303" y="2809052"/>
            <a:ext cx="0" cy="457200"/>
          </a:xfrm>
          <a:prstGeom prst="line">
            <a:avLst/>
          </a:prstGeom>
          <a:noFill/>
          <a:ln w="603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3">
            <a:extLst>
              <a:ext uri="{FF2B5EF4-FFF2-40B4-BE49-F238E27FC236}">
                <a16:creationId xmlns:a16="http://schemas.microsoft.com/office/drawing/2014/main" id="{5939901A-D806-C743-85D1-CDC181291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7178" y="2809052"/>
            <a:ext cx="0" cy="457200"/>
          </a:xfrm>
          <a:prstGeom prst="line">
            <a:avLst/>
          </a:prstGeom>
          <a:noFill/>
          <a:ln w="603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13">
            <a:extLst>
              <a:ext uri="{FF2B5EF4-FFF2-40B4-BE49-F238E27FC236}">
                <a16:creationId xmlns:a16="http://schemas.microsoft.com/office/drawing/2014/main" id="{E317ADE0-569B-9B43-BE3E-8E43081BF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5424" y="2809052"/>
            <a:ext cx="0" cy="457200"/>
          </a:xfrm>
          <a:prstGeom prst="line">
            <a:avLst/>
          </a:prstGeom>
          <a:noFill/>
          <a:ln w="60325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Text Box 12">
            <a:extLst>
              <a:ext uri="{FF2B5EF4-FFF2-40B4-BE49-F238E27FC236}">
                <a16:creationId xmlns:a16="http://schemas.microsoft.com/office/drawing/2014/main" id="{EFF3BA9D-9622-D44B-AE61-588B2145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463" y="3347610"/>
            <a:ext cx="4254961" cy="3416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D5E4225C-2E9C-DB4F-B112-3F1FD0130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025" y="3353545"/>
            <a:ext cx="84318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Year 5</a:t>
            </a: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C932BF2F-7FBB-E943-8B7E-32097B74E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98" y="2536673"/>
            <a:ext cx="81873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i="1" dirty="0">
                <a:solidFill>
                  <a:schemeClr val="accent6"/>
                </a:solidFill>
                <a:latin typeface="Arial" charset="0"/>
                <a:cs typeface="Arial" charset="0"/>
              </a:rPr>
              <a:t>Biopsy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F2ED534E-9BBC-A24E-A8BC-F5DEB1E69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297" y="2536673"/>
            <a:ext cx="81873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i="1" dirty="0">
                <a:solidFill>
                  <a:schemeClr val="accent6"/>
                </a:solidFill>
                <a:latin typeface="Arial" charset="0"/>
                <a:cs typeface="Arial" charset="0"/>
              </a:rPr>
              <a:t>Biopsy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7205682E-3556-4349-A6C5-49EE4D20B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547" y="2329842"/>
            <a:ext cx="81873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i="1" dirty="0">
                <a:solidFill>
                  <a:schemeClr val="accent6"/>
                </a:solidFill>
                <a:latin typeface="Arial" charset="0"/>
                <a:cs typeface="Arial" charset="0"/>
              </a:rPr>
              <a:t>Biopsy</a:t>
            </a: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483425AB-94B5-CD45-AD4D-75C82A686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514" y="2580333"/>
            <a:ext cx="78579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accent6"/>
                </a:solidFill>
                <a:latin typeface="Arial" charset="0"/>
                <a:cs typeface="Arial" charset="0"/>
              </a:rPr>
              <a:t>n = 348</a:t>
            </a:r>
          </a:p>
        </p:txBody>
      </p:sp>
    </p:spTree>
    <p:extLst>
      <p:ext uri="{BB962C8B-B14F-4D97-AF65-F5344CB8AC3E}">
        <p14:creationId xmlns:p14="http://schemas.microsoft.com/office/powerpoint/2010/main" val="176431335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B0189-6BB4-5C46-85D2-6126799D42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Marcellin et. al. Lancet. 2013;381:468-75.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931990-8566-6F40-854A-4EB55CEC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Impact of Tenofovir DF on Fibrosis and Cirrhosis</a:t>
            </a:r>
            <a:br>
              <a:rPr lang="en-US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Characteristics of Participants with Baseline Cirrhosis</a:t>
            </a:r>
            <a:endParaRPr lang="en-US" dirty="0"/>
          </a:p>
        </p:txBody>
      </p:sp>
      <p:graphicFrame>
        <p:nvGraphicFramePr>
          <p:cNvPr id="6" name="Group 66">
            <a:extLst>
              <a:ext uri="{FF2B5EF4-FFF2-40B4-BE49-F238E27FC236}">
                <a16:creationId xmlns:a16="http://schemas.microsoft.com/office/drawing/2014/main" id="{1101CD59-743A-8949-A96F-53A039111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10251"/>
              </p:ext>
            </p:extLst>
          </p:nvPr>
        </p:nvGraphicFramePr>
        <p:xfrm>
          <a:off x="291977" y="1382404"/>
          <a:ext cx="8503919" cy="497175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432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2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Baseline Characteristics of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Participants with Cirrhosis at Baseline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No Cirrhosis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at Year 5</a:t>
                      </a:r>
                      <a:b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 = 71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8B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Cirrhosis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at Year 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 = 25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P-value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399">
                <a:tc>
                  <a:txBody>
                    <a:bodyPr/>
                    <a:lstStyle/>
                    <a:p>
                      <a:r>
                        <a:rPr lang="en-US" sz="1600" dirty="0"/>
                        <a:t>Age &gt;40 years, n (%)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49 (69)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20 (80)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99">
                <a:tc>
                  <a:txBody>
                    <a:bodyPr/>
                    <a:lstStyle/>
                    <a:p>
                      <a:r>
                        <a:rPr lang="en-US" sz="1600" dirty="0"/>
                        <a:t>Male sex,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58 (92)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22 (88)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99">
                <a:tc>
                  <a:txBody>
                    <a:bodyPr/>
                    <a:lstStyle/>
                    <a:p>
                      <a:r>
                        <a:rPr lang="en-US" sz="1600" dirty="0"/>
                        <a:t>Asian origin, n (%) 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19 (27)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 (12)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BMI, mean kg/m</a:t>
                      </a:r>
                      <a:r>
                        <a:rPr lang="en-US" sz="1600" baseline="30000" dirty="0"/>
                        <a:t>2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(SD)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25.7 (3.7)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29.0 (4.4)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399"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Knodell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necroinflammatory</a:t>
                      </a:r>
                      <a:r>
                        <a:rPr lang="en-US" sz="1600" dirty="0"/>
                        <a:t> score, mean (SD)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8.8 (1.6)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9.0 (1.7)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0.69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494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HBV DNA level, mean</a:t>
                      </a:r>
                      <a:r>
                        <a:rPr lang="en-US" sz="1600" dirty="0"/>
                        <a:t> log</a:t>
                      </a:r>
                      <a:r>
                        <a:rPr lang="en-US" sz="1600" baseline="-25000" dirty="0"/>
                        <a:t>10</a:t>
                      </a:r>
                      <a:r>
                        <a:rPr lang="en-US" sz="1600" baseline="0" dirty="0"/>
                        <a:t> copies</a:t>
                      </a:r>
                      <a:r>
                        <a:rPr lang="en-US" sz="1600" dirty="0"/>
                        <a:t>/ml (SD)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7.4 (1.5)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7.5 (1.2)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1600" dirty="0"/>
                        <a:t>Ishak fibrosis</a:t>
                      </a:r>
                      <a:r>
                        <a:rPr lang="en-US" sz="1600" baseline="0" dirty="0"/>
                        <a:t> stage, n (%)</a:t>
                      </a:r>
                    </a:p>
                    <a:p>
                      <a:r>
                        <a:rPr lang="en-US" sz="1600" baseline="0" dirty="0"/>
                        <a:t>  5</a:t>
                      </a:r>
                    </a:p>
                    <a:p>
                      <a:r>
                        <a:rPr lang="en-US" sz="1600" baseline="0" dirty="0"/>
                        <a:t>  6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17 (24)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54 (76)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 (8)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23 (92)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399">
                <a:tc>
                  <a:txBody>
                    <a:bodyPr/>
                    <a:lstStyle/>
                    <a:p>
                      <a:r>
                        <a:rPr lang="en-US" sz="1600" dirty="0"/>
                        <a:t>Prior treatment, n (%)</a:t>
                      </a:r>
                    </a:p>
                    <a:p>
                      <a:r>
                        <a:rPr lang="en-US" sz="1600" dirty="0"/>
                        <a:t>  Interferon</a:t>
                      </a:r>
                    </a:p>
                    <a:p>
                      <a:r>
                        <a:rPr lang="en-US" sz="1600" dirty="0"/>
                        <a:t>  Lamivudine use &gt;12 weeks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(22)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(22)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(12)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(8)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938645"/>
                  </a:ext>
                </a:extLst>
              </a:tr>
              <a:tr h="342399">
                <a:tc>
                  <a:txBody>
                    <a:bodyPr/>
                    <a:lstStyle/>
                    <a:p>
                      <a:r>
                        <a:rPr lang="en-US" sz="1600" dirty="0"/>
                        <a:t>Diabetes, n </a:t>
                      </a:r>
                      <a:r>
                        <a:rPr lang="en-US" sz="1600" baseline="0" dirty="0"/>
                        <a:t>(%)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(24)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243475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B0189-6BB4-5C46-85D2-6126799D42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Marcellin et. al. Lancet. 2013;381:468-75.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931990-8566-6F40-854A-4EB55CEC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Impact of Tenofovir DF on Fibrosis and Cirrhosis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Characteristics of Participants with Baseline Cirrhosis</a:t>
            </a:r>
            <a:endParaRPr lang="en-US" dirty="0"/>
          </a:p>
        </p:txBody>
      </p:sp>
      <p:graphicFrame>
        <p:nvGraphicFramePr>
          <p:cNvPr id="5" name="Group 66">
            <a:extLst>
              <a:ext uri="{FF2B5EF4-FFF2-40B4-BE49-F238E27FC236}">
                <a16:creationId xmlns:a16="http://schemas.microsoft.com/office/drawing/2014/main" id="{EDED964E-1832-A049-99C3-4491ED63C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70593"/>
              </p:ext>
            </p:extLst>
          </p:nvPr>
        </p:nvGraphicFramePr>
        <p:xfrm>
          <a:off x="335281" y="1447800"/>
          <a:ext cx="8503919" cy="475487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432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3798">
                <a:tc>
                  <a:txBody>
                    <a:bodyPr/>
                    <a:lstStyle/>
                    <a:p>
                      <a:pPr marL="120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On-Treatment Characteristics of Participants with Baseline Cirrhosis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No Cirrhosis at Year 5</a:t>
                      </a:r>
                      <a:b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 = 71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8B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Cirrhosis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at Year 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 = 25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P-value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83">
                <a:tc>
                  <a:txBody>
                    <a:bodyPr/>
                    <a:lstStyle/>
                    <a:p>
                      <a:r>
                        <a:rPr lang="en-US" sz="1600" dirty="0"/>
                        <a:t>HBV DNA &lt;400 copies/mL, n/N (%)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69/69 (100)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24/24 (100)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8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Normal ALT, n/N (%)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59/68 (87)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14/24 (58)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683">
                <a:tc>
                  <a:txBody>
                    <a:bodyPr/>
                    <a:lstStyle/>
                    <a:p>
                      <a:r>
                        <a:rPr lang="en-US" sz="1600" dirty="0" err="1"/>
                        <a:t>HBeAg</a:t>
                      </a:r>
                      <a:r>
                        <a:rPr lang="en-US" sz="1600" dirty="0"/>
                        <a:t> loss, n/N (%)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12/23 (52)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6/7 (86)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0.193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269"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Change from baseline to week 12 in HBsAg (10</a:t>
                      </a:r>
                      <a:r>
                        <a:rPr lang="en-US" sz="1600" baseline="30000" dirty="0"/>
                        <a:t>6</a:t>
                      </a:r>
                      <a:r>
                        <a:rPr lang="en-US" sz="1600" dirty="0"/>
                        <a:t> IU/L), mean (SD)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-4.8 (19.7)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-0.22 (7.7)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0.804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269"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Change from baseline </a:t>
                      </a:r>
                      <a:r>
                        <a:rPr lang="en-US" sz="1600" dirty="0" err="1"/>
                        <a:t>Knodell</a:t>
                      </a:r>
                      <a:r>
                        <a:rPr lang="en-US" sz="1600" dirty="0"/>
                        <a:t> score, mean (SD)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-5.6 (2.2)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-4.6 (2.4)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0.053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72969"/>
                  </a:ext>
                </a:extLst>
              </a:tr>
              <a:tr h="1151811">
                <a:tc>
                  <a:txBody>
                    <a:bodyPr/>
                    <a:lstStyle/>
                    <a:p>
                      <a:r>
                        <a:rPr lang="en-US" sz="1600" dirty="0" err="1"/>
                        <a:t>Knodell</a:t>
                      </a:r>
                      <a:r>
                        <a:rPr lang="en-US" sz="1600" dirty="0"/>
                        <a:t> score at year 5, n (%)</a:t>
                      </a:r>
                    </a:p>
                    <a:p>
                      <a:r>
                        <a:rPr lang="en-US" sz="1600" dirty="0"/>
                        <a:t>  0-3</a:t>
                      </a:r>
                    </a:p>
                    <a:p>
                      <a:r>
                        <a:rPr lang="en-US" sz="1600" dirty="0"/>
                        <a:t>  4-6</a:t>
                      </a:r>
                    </a:p>
                    <a:p>
                      <a:r>
                        <a:rPr lang="en-US" sz="1600" dirty="0"/>
                        <a:t>  7-9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59 (83)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7 (10)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 (7)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13 (52)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7 (28)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 (20)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683">
                <a:tc>
                  <a:txBody>
                    <a:bodyPr/>
                    <a:lstStyle/>
                    <a:p>
                      <a:r>
                        <a:rPr lang="en-US" sz="1600" dirty="0"/>
                        <a:t>HBsAg loss, n/N (%)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1/69 (1)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0/24 (0)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938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4277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Marcellin et. al. Lancet. 2013;381:468-75.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Impact of Tenofovir DF on Fibrosis and Cirrhosis</a:t>
            </a:r>
            <a:br>
              <a:rPr lang="en-US" sz="2400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Histologic Improvement at Year 5 (All participants)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DBA552-EB26-0E47-9839-B0D34B679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635410"/>
              </p:ext>
            </p:extLst>
          </p:nvPr>
        </p:nvGraphicFramePr>
        <p:xfrm>
          <a:off x="342900" y="144018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B350FC-AB7F-1642-B8E1-89125B9586AA}"/>
              </a:ext>
            </a:extLst>
          </p:cNvPr>
          <p:cNvSpPr txBox="1"/>
          <p:nvPr/>
        </p:nvSpPr>
        <p:spPr>
          <a:xfrm>
            <a:off x="2242459" y="5203374"/>
            <a:ext cx="914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136/348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9C1B3-27E2-ED4E-8A28-FC007F6B221C}"/>
              </a:ext>
            </a:extLst>
          </p:cNvPr>
          <p:cNvSpPr txBox="1"/>
          <p:nvPr/>
        </p:nvSpPr>
        <p:spPr>
          <a:xfrm>
            <a:off x="4626431" y="5203374"/>
            <a:ext cx="914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304/348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70227-40A4-4B44-BC21-5CA8066BD08A}"/>
              </a:ext>
            </a:extLst>
          </p:cNvPr>
          <p:cNvSpPr txBox="1"/>
          <p:nvPr/>
        </p:nvSpPr>
        <p:spPr>
          <a:xfrm>
            <a:off x="6999517" y="5203374"/>
            <a:ext cx="914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115/126</a:t>
            </a:r>
          </a:p>
        </p:txBody>
      </p:sp>
    </p:spTree>
    <p:extLst>
      <p:ext uri="{BB962C8B-B14F-4D97-AF65-F5344CB8AC3E}">
        <p14:creationId xmlns:p14="http://schemas.microsoft.com/office/powerpoint/2010/main" val="395166690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Marcellin et. al. Lancet. 2013;381:468-75.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Impact of Tenofovir DF on Fibrosis and Cirrhosis</a:t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>
                <a:latin typeface="Arial" pitchFamily="-106" charset="0"/>
              </a:rPr>
              <a:t>Changes in </a:t>
            </a:r>
            <a:r>
              <a:rPr lang="en-US" sz="2400" dirty="0" err="1">
                <a:latin typeface="Arial" pitchFamily="-106" charset="0"/>
              </a:rPr>
              <a:t>Knodell</a:t>
            </a:r>
            <a:r>
              <a:rPr lang="en-US" sz="2400" dirty="0">
                <a:latin typeface="Arial" pitchFamily="-106" charset="0"/>
              </a:rPr>
              <a:t> and Ishak Scores Among All Participants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DBA552-EB26-0E47-9839-B0D34B679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299813"/>
              </p:ext>
            </p:extLst>
          </p:nvPr>
        </p:nvGraphicFramePr>
        <p:xfrm>
          <a:off x="342900" y="144018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09464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Tenofovir DF versus Adefovir in Chronic HBV</a:t>
            </a:r>
            <a:b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*Study 102: </a:t>
            </a:r>
            <a:r>
              <a:rPr lang="en-US" sz="280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HBeAg</a:t>
            </a:r>
            <a: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-Negative</a:t>
            </a:r>
            <a:endParaRPr lang="en-US" sz="2800" dirty="0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773FBA02-60BE-B54F-B681-01FF305FB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019" y="4641126"/>
            <a:ext cx="3200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*Published in tandem with Study 103</a:t>
            </a:r>
          </a:p>
        </p:txBody>
      </p:sp>
    </p:spTree>
    <p:extLst>
      <p:ext uri="{BB962C8B-B14F-4D97-AF65-F5344CB8AC3E}">
        <p14:creationId xmlns:p14="http://schemas.microsoft.com/office/powerpoint/2010/main" val="307893322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1A9E1-4156-9449-BEC7-238755677C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Marcellin et. al. Lancet. 2013;381:468-75.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D97105-AB53-094C-AA41-672BBBF1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Impact of Tenofovir DF on Fibrosis and Cirrhosis</a:t>
            </a:r>
            <a:br>
              <a:rPr lang="en-US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Conclusions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A8618-AF52-9240-9E81-E4EE04983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5225"/>
              </p:ext>
            </p:extLst>
          </p:nvPr>
        </p:nvGraphicFramePr>
        <p:xfrm>
          <a:off x="0" y="2661338"/>
          <a:ext cx="9144000" cy="214960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Conclusions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“In patients with chronic HBV infection, up to 5 years of treatment with tenofovir DF was safe and effective. Long-term suppression of HBV can lead to regression of fibrosis and cirrhosis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33555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Tenofovir AF vs Tenofovir DF in </a:t>
            </a:r>
            <a:r>
              <a:rPr lang="en-US" sz="240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HBeAg</a:t>
            </a:r>
            <a:r>
              <a:rPr lang="en-US" sz="24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-Negative</a:t>
            </a:r>
            <a:br>
              <a:rPr lang="en-US" sz="24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Study 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90446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Tenofovir AF vs Tenofovir DF for </a:t>
            </a:r>
            <a:r>
              <a:rPr lang="en-US" dirty="0" err="1">
                <a:solidFill>
                  <a:srgbClr val="F0EADC"/>
                </a:solidFill>
                <a:latin typeface="Arial" pitchFamily="-106" charset="0"/>
              </a:rPr>
              <a:t>HBeAg</a:t>
            </a:r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-Negative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Study 108: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500412"/>
            <a:ext cx="8515350" cy="48006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1400"/>
              </a:spcBef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</a:rPr>
              <a:t>Background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</a:t>
            </a:r>
            <a:r>
              <a:rPr lang="en-US" sz="2000" dirty="0">
                <a:latin typeface="Arial" pitchFamily="-106" charset="0"/>
              </a:rPr>
              <a:t>Randomized double-blind placebo-controlled non-inferiority trial of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  tenofovir alafenamide (TAF) versus tenofovir disoproxil fumarate (TDF)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  in </a:t>
            </a:r>
            <a:r>
              <a:rPr lang="en-US" sz="2000" dirty="0" err="1">
                <a:latin typeface="Arial" pitchFamily="-106" charset="0"/>
              </a:rPr>
              <a:t>HBeAg</a:t>
            </a:r>
            <a:r>
              <a:rPr lang="en-US" sz="2000" dirty="0">
                <a:latin typeface="Arial" pitchFamily="-106" charset="0"/>
              </a:rPr>
              <a:t>-negative adults with chronic hepatitis B</a:t>
            </a:r>
          </a:p>
          <a:p>
            <a:pPr>
              <a:lnSpc>
                <a:spcPts val="2400"/>
              </a:lnSpc>
              <a:spcBef>
                <a:spcPts val="1400"/>
              </a:spcBef>
            </a:pPr>
            <a:r>
              <a:rPr lang="en-US" sz="2000" b="1" dirty="0">
                <a:latin typeface="Arial" pitchFamily="-106" charset="0"/>
              </a:rPr>
              <a:t>Subjects (n = 426)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Age ≥18 years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Chronic </a:t>
            </a:r>
            <a:r>
              <a:rPr lang="en-US" sz="2000" dirty="0" err="1">
                <a:solidFill>
                  <a:schemeClr val="tx1"/>
                </a:solidFill>
                <a:latin typeface="Arial" pitchFamily="-106" charset="0"/>
              </a:rPr>
              <a:t>HBeAg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-negative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HBV DNA level &gt;20,000 IU/mL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ALT &gt;60 IU/L in men, &gt;38 IU/L in women; ALT &lt;10 x ULN for both</a:t>
            </a:r>
            <a:endParaRPr lang="en-US" sz="2000" dirty="0">
              <a:latin typeface="Arial" pitchFamily="-106" charset="0"/>
            </a:endParaRPr>
          </a:p>
          <a:p>
            <a:pPr>
              <a:lnSpc>
                <a:spcPts val="2400"/>
              </a:lnSpc>
              <a:spcBef>
                <a:spcPts val="1400"/>
              </a:spcBef>
              <a:buFont typeface="Arial" pitchFamily="-106" charset="0"/>
              <a:buChar char="•"/>
            </a:pPr>
            <a:r>
              <a:rPr lang="en-US" sz="2000" dirty="0">
                <a:latin typeface="Arial" pitchFamily="-106" charset="0"/>
              </a:rPr>
              <a:t> </a:t>
            </a:r>
            <a:r>
              <a:rPr lang="en-US" sz="2000" b="1" dirty="0">
                <a:latin typeface="Arial" pitchFamily="-106" charset="0"/>
              </a:rPr>
              <a:t>Regimen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Tenofovir AF: 25 mg once daily </a:t>
            </a:r>
            <a:r>
              <a:rPr lang="en-US" sz="2000" dirty="0">
                <a:latin typeface="Arial" pitchFamily="-106" charset="0"/>
              </a:rPr>
              <a:t>with matching placebo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	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Tenofovir </a:t>
            </a:r>
            <a:r>
              <a:rPr lang="en-US" sz="2000" dirty="0">
                <a:latin typeface="Arial" pitchFamily="-106" charset="0"/>
              </a:rPr>
              <a:t>DF: 300 mg once daily with matching placebo</a:t>
            </a:r>
          </a:p>
          <a:p>
            <a:pPr>
              <a:lnSpc>
                <a:spcPts val="2400"/>
              </a:lnSpc>
              <a:spcBef>
                <a:spcPts val="1400"/>
              </a:spcBef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</a:rPr>
              <a:t>Study End-Point 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HBV </a:t>
            </a:r>
            <a:r>
              <a:rPr lang="en-US" sz="2000" dirty="0">
                <a:latin typeface="Arial" pitchFamily="-106" charset="0"/>
              </a:rPr>
              <a:t>DNA level &lt;29 IU/mL at week 48</a:t>
            </a:r>
          </a:p>
          <a:p>
            <a:pPr>
              <a:lnSpc>
                <a:spcPts val="2400"/>
              </a:lnSpc>
              <a:spcBef>
                <a:spcPts val="1400"/>
              </a:spcBef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Buti M, et. al. Lancet Gastroenterol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2016;1:196-206.</a:t>
            </a:r>
          </a:p>
        </p:txBody>
      </p:sp>
    </p:spTree>
    <p:extLst>
      <p:ext uri="{BB962C8B-B14F-4D97-AF65-F5344CB8AC3E}">
        <p14:creationId xmlns:p14="http://schemas.microsoft.com/office/powerpoint/2010/main" val="298743474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524000"/>
            <a:ext cx="9144000" cy="359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Buti M, et. al. Lancet Gastroenterol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2016;1:196-206.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Tenofovir AF vs Tenofovir DF for </a:t>
            </a:r>
            <a:r>
              <a:rPr lang="en-US" dirty="0" err="1">
                <a:solidFill>
                  <a:srgbClr val="F0EADC"/>
                </a:solidFill>
                <a:latin typeface="Arial" pitchFamily="-106" charset="0"/>
              </a:rPr>
              <a:t>HBeAg</a:t>
            </a:r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-Negative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Study 108: Design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98925" y="2819400"/>
            <a:ext cx="4302125" cy="99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Tenofovir alafenamide: 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25 mg/day</a:t>
            </a:r>
          </a:p>
          <a:p>
            <a:pPr algn="ctr" eaLnBrk="1" hangingPunct="1"/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285)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90988" y="4419600"/>
            <a:ext cx="4295775" cy="990600"/>
          </a:xfrm>
          <a:prstGeom prst="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Tenofovir DF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: 300 mg/day</a:t>
            </a:r>
          </a:p>
          <a:p>
            <a:pPr algn="ctr" eaLnBrk="1" hangingPunct="1"/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140)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561973" y="3276600"/>
            <a:ext cx="481389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561973" y="4230622"/>
            <a:ext cx="435352" cy="7223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Group 140"/>
          <p:cNvGraphicFramePr>
            <a:graphicFrameLocks noGrp="1"/>
          </p:cNvGraphicFramePr>
          <p:nvPr>
            <p:extLst/>
          </p:nvPr>
        </p:nvGraphicFramePr>
        <p:xfrm>
          <a:off x="233363" y="2818957"/>
          <a:ext cx="3328612" cy="2590800"/>
        </p:xfrm>
        <a:graphic>
          <a:graphicData uri="http://schemas.openxmlformats.org/drawingml/2006/table">
            <a:tbl>
              <a:tblPr/>
              <a:tblGrid>
                <a:gridCol w="3328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8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Study Participants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911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HBeAg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-negative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HBV DNA level &gt;20,000 IU/mL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ALT &gt;60 IU/L for men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ALL &gt;38 IU/L for women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CrCl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&gt;50 mL/min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043363" y="1904999"/>
            <a:ext cx="0" cy="8199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8386763" y="1904999"/>
            <a:ext cx="0" cy="8199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7810500" y="1558752"/>
            <a:ext cx="118903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800" dirty="0">
                <a:latin typeface="Arial" pitchFamily="-107" charset="0"/>
                <a:ea typeface="Arial" pitchFamily="-107" charset="0"/>
                <a:cs typeface="Arial" pitchFamily="-107" charset="0"/>
              </a:rPr>
              <a:t>Week 96</a:t>
            </a:r>
            <a:endParaRPr lang="en-US" sz="1800" dirty="0">
              <a:solidFill>
                <a:schemeClr val="tx1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561974" y="1558751"/>
            <a:ext cx="88139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Time 0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791450" y="2084959"/>
            <a:ext cx="1057025" cy="3462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Analysis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397626" y="1904999"/>
            <a:ext cx="0" cy="8199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821363" y="1558752"/>
            <a:ext cx="118903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800" dirty="0">
                <a:latin typeface="Arial" pitchFamily="-107" charset="0"/>
                <a:ea typeface="Arial" pitchFamily="-107" charset="0"/>
                <a:cs typeface="Arial" pitchFamily="-107" charset="0"/>
              </a:rPr>
              <a:t>Week 48</a:t>
            </a:r>
            <a:endParaRPr lang="en-US" sz="1800" dirty="0">
              <a:solidFill>
                <a:schemeClr val="tx1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802313" y="2084959"/>
            <a:ext cx="1057025" cy="3462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Analysis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C64298-65D7-EC4C-BE9D-97494BADE6FE}"/>
              </a:ext>
            </a:extLst>
          </p:cNvPr>
          <p:cNvSpPr>
            <a:spLocks noChangeAspect="1"/>
          </p:cNvSpPr>
          <p:nvPr/>
        </p:nvSpPr>
        <p:spPr>
          <a:xfrm>
            <a:off x="3681280" y="4497231"/>
            <a:ext cx="263781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latin typeface="Arial"/>
                <a:cs typeface="Arial"/>
              </a:rPr>
              <a:t>1x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3268369-9C4F-B14B-9E84-D8CA23CFB761}"/>
              </a:ext>
            </a:extLst>
          </p:cNvPr>
          <p:cNvSpPr>
            <a:spLocks noChangeAspect="1"/>
          </p:cNvSpPr>
          <p:nvPr/>
        </p:nvSpPr>
        <p:spPr>
          <a:xfrm>
            <a:off x="3681281" y="3620732"/>
            <a:ext cx="263780" cy="274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latin typeface="Arial"/>
                <a:cs typeface="Arial"/>
              </a:rPr>
              <a:t>2x</a:t>
            </a:r>
          </a:p>
        </p:txBody>
      </p:sp>
    </p:spTree>
    <p:extLst>
      <p:ext uri="{BB962C8B-B14F-4D97-AF65-F5344CB8AC3E}">
        <p14:creationId xmlns:p14="http://schemas.microsoft.com/office/powerpoint/2010/main" val="1150926114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Buti M, et. al. Lancet Gastroenterol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2016;1:196-206.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Tenofovir AF vs Tenofovir DF for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HBeAg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-Negative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Study 108: Baseline Characteristics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103925"/>
              </p:ext>
            </p:extLst>
          </p:nvPr>
        </p:nvGraphicFramePr>
        <p:xfrm>
          <a:off x="457200" y="1338944"/>
          <a:ext cx="8229600" cy="5021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03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/>
                        <a:t>Baseline 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Tenofovir AF</a:t>
                      </a:r>
                      <a:br>
                        <a:rPr lang="en-US" sz="1600" b="0" dirty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(n = 285)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7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Tenofovir DF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= 140)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Age, mean (±SD),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45 (12)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48 (10)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Male, no.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173 (61)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86 (61)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1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Race, no. (%)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Asian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White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Black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205 (72)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71 (25)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5 (2)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4 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101 (72)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35 (25)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 (2)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 (1)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00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ALT &gt; ULN by central lab, no.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236 (83)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121 (86)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HBV DNA, log</a:t>
                      </a:r>
                      <a:r>
                        <a:rPr lang="en-US" sz="1600" baseline="-25000" dirty="0"/>
                        <a:t>10</a:t>
                      </a:r>
                      <a:r>
                        <a:rPr lang="en-US" sz="1600" dirty="0"/>
                        <a:t> IU/mL (±SD)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5.7 (1.3)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5.8 (1.3)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err="1"/>
                        <a:t>FibroTest</a:t>
                      </a:r>
                      <a:r>
                        <a:rPr lang="en-US" sz="1600" dirty="0"/>
                        <a:t> score ≥0.75, no.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31/280 (11)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20/139 (14)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Previous </a:t>
                      </a:r>
                      <a:r>
                        <a:rPr lang="en-US" sz="1600" dirty="0" err="1"/>
                        <a:t>nucleos</a:t>
                      </a:r>
                      <a:r>
                        <a:rPr lang="en-US" sz="1600" dirty="0"/>
                        <a:t>(t)ide therapy, no.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60 (21)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31 (22)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Previous interferon therapy, no.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29 (10)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19 (14)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265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283192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Buti M, et. al. Lancet Gastroenterol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2016;1:196-206.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Tenofovir AF vs Tenofovir DF for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HBeAg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-Negative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Study 108: Results at Week 48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DBA552-EB26-0E47-9839-B0D34B679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379795"/>
              </p:ext>
            </p:extLst>
          </p:nvPr>
        </p:nvGraphicFramePr>
        <p:xfrm>
          <a:off x="457964" y="1447800"/>
          <a:ext cx="822883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1"/>
          <p:cNvSpPr>
            <a:spLocks/>
          </p:cNvSpPr>
          <p:nvPr/>
        </p:nvSpPr>
        <p:spPr bwMode="auto">
          <a:xfrm>
            <a:off x="2247669" y="5181600"/>
            <a:ext cx="1067592" cy="288372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1400" b="1" dirty="0">
                <a:solidFill>
                  <a:sysClr val="window" lastClr="FFFFFF"/>
                </a:solidFill>
                <a:latin typeface="Arial" pitchFamily="-106" charset="0"/>
              </a:rPr>
              <a:t>P</a:t>
            </a:r>
            <a:r>
              <a:rPr lang="en-US" sz="1400" dirty="0">
                <a:solidFill>
                  <a:sysClr val="window" lastClr="FFFFFF"/>
                </a:solidFill>
                <a:latin typeface="Arial" pitchFamily="-106" charset="0"/>
              </a:rPr>
              <a:t>=</a:t>
            </a:r>
            <a:r>
              <a:rPr lang="en-US" sz="1400" b="1" dirty="0">
                <a:solidFill>
                  <a:sysClr val="window" lastClr="FFFFFF"/>
                </a:solidFill>
                <a:latin typeface="Arial" pitchFamily="-106" charset="0"/>
              </a:rPr>
              <a:t>0.47</a:t>
            </a:r>
          </a:p>
        </p:txBody>
      </p:sp>
      <p:sp>
        <p:nvSpPr>
          <p:cNvPr id="8" name="Title 11"/>
          <p:cNvSpPr>
            <a:spLocks/>
          </p:cNvSpPr>
          <p:nvPr/>
        </p:nvSpPr>
        <p:spPr bwMode="auto">
          <a:xfrm>
            <a:off x="6781007" y="5181600"/>
            <a:ext cx="1067593" cy="288372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1400" b="1" dirty="0">
                <a:solidFill>
                  <a:sysClr val="window" lastClr="FFFFFF"/>
                </a:solidFill>
                <a:latin typeface="Arial" pitchFamily="-106" charset="0"/>
              </a:rPr>
              <a:t>P</a:t>
            </a:r>
            <a:r>
              <a:rPr lang="en-US" sz="1400" dirty="0">
                <a:solidFill>
                  <a:sysClr val="window" lastClr="FFFFFF"/>
                </a:solidFill>
                <a:latin typeface="Arial" pitchFamily="-106" charset="0"/>
              </a:rPr>
              <a:t>=</a:t>
            </a:r>
            <a:r>
              <a:rPr lang="en-US" sz="1400" b="1" dirty="0">
                <a:solidFill>
                  <a:sysClr val="window" lastClr="FFFFFF"/>
                </a:solidFill>
                <a:latin typeface="Arial" pitchFamily="-106" charset="0"/>
              </a:rPr>
              <a:t>0.0005</a:t>
            </a:r>
          </a:p>
        </p:txBody>
      </p:sp>
      <p:sp>
        <p:nvSpPr>
          <p:cNvPr id="9" name="Title 11"/>
          <p:cNvSpPr>
            <a:spLocks/>
          </p:cNvSpPr>
          <p:nvPr/>
        </p:nvSpPr>
        <p:spPr bwMode="auto">
          <a:xfrm>
            <a:off x="4514338" y="5181600"/>
            <a:ext cx="1067592" cy="288372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1400" b="1" dirty="0">
                <a:solidFill>
                  <a:sysClr val="window" lastClr="FFFFFF"/>
                </a:solidFill>
                <a:latin typeface="Arial" pitchFamily="-106" charset="0"/>
              </a:rPr>
              <a:t>P</a:t>
            </a:r>
            <a:r>
              <a:rPr lang="en-US" sz="1400" dirty="0">
                <a:solidFill>
                  <a:sysClr val="window" lastClr="FFFFFF"/>
                </a:solidFill>
                <a:latin typeface="Arial" pitchFamily="-106" charset="0"/>
              </a:rPr>
              <a:t>=</a:t>
            </a:r>
            <a:r>
              <a:rPr lang="en-US" sz="1400" b="1" dirty="0">
                <a:solidFill>
                  <a:sysClr val="window" lastClr="FFFFFF"/>
                </a:solidFill>
                <a:latin typeface="Arial" pitchFamily="-106" charset="0"/>
              </a:rPr>
              <a:t>0.076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3198C-08BD-8A43-BD74-76692B71B041}"/>
              </a:ext>
            </a:extLst>
          </p:cNvPr>
          <p:cNvSpPr txBox="1"/>
          <p:nvPr/>
        </p:nvSpPr>
        <p:spPr>
          <a:xfrm>
            <a:off x="1600200" y="5986046"/>
            <a:ext cx="685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*Using normal ranges of ≤30 U/L for men and ≤19 U/L for women</a:t>
            </a:r>
          </a:p>
        </p:txBody>
      </p:sp>
    </p:spTree>
    <p:extLst>
      <p:ext uri="{BB962C8B-B14F-4D97-AF65-F5344CB8AC3E}">
        <p14:creationId xmlns:p14="http://schemas.microsoft.com/office/powerpoint/2010/main" val="1815663931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Tenofovir AF vs Tenofovir DF for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HBeAg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-Negative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Study 108: Adverse Effects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Buti M, et. al. Lancet Gastroenterol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2016;1:196-206.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Week 48 Changes in Bone Mineral Density (BMD)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407105"/>
              </p:ext>
            </p:extLst>
          </p:nvPr>
        </p:nvGraphicFramePr>
        <p:xfrm>
          <a:off x="493912" y="2039263"/>
          <a:ext cx="8156175" cy="416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142932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Tenofovir AF vs Tenofovir DF for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HBeAg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-Negative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Study 108: Adverse Effects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Buti M, et. al. Lancet Gastroenterol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2016;1:196-206.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Week 48 Changes in Bone Mineral Density (BMD)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330318"/>
              </p:ext>
            </p:extLst>
          </p:nvPr>
        </p:nvGraphicFramePr>
        <p:xfrm>
          <a:off x="493912" y="2039263"/>
          <a:ext cx="8156175" cy="416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01630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1A9E1-4156-9449-BEC7-238755677C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Buti M, et. al. Lancet Gastroenterol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2016;1:196-206.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D97105-AB53-094C-AA41-672BBBF1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Tenofovir AF vs Tenofovir DF for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HBeAg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-Negative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Study 108: Results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A8618-AF52-9240-9E81-E4EE049834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2599055"/>
          <a:ext cx="9144000" cy="23539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: “In patients with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HBeAg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-negative chronic HBV, the efficacy of tenofovir alafenamide was non-inferior to that of tenofovir disoproxil fumarate, and had improved bone and renal effects. Longer term follow-up is needed to better understand the clinical impact of these changes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450137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Tenofovir AF vs Tenofovir DF in </a:t>
            </a:r>
            <a:r>
              <a:rPr lang="en-US" sz="280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HBeAg</a:t>
            </a:r>
            <a: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-Positive</a:t>
            </a:r>
            <a:b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Study 110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524550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Marcellin P, et al. N </a:t>
            </a:r>
            <a:r>
              <a:rPr lang="en-US" dirty="0" err="1">
                <a:solidFill>
                  <a:srgbClr val="1F497D"/>
                </a:solidFill>
                <a:latin typeface="Arial" charset="0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 J Med. 2008;359:2442-55.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rPr>
              <a:t>Tenofovir DF versus Adefovir</a:t>
            </a:r>
            <a:br>
              <a:rPr lang="en-US" dirty="0">
                <a:solidFill>
                  <a:srgbClr val="F0EADC"/>
                </a:solidFill>
                <a:latin typeface="Arial" charset="0"/>
              </a:rPr>
            </a:br>
            <a:r>
              <a:rPr lang="en-US" dirty="0" err="1">
                <a:solidFill>
                  <a:srgbClr val="FFFFFF"/>
                </a:solidFill>
                <a:latin typeface="Arial" charset="0"/>
              </a:rPr>
              <a:t>HBeAg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-NEGATIVE </a:t>
            </a:r>
            <a:r>
              <a:rPr lang="en-US" dirty="0">
                <a:solidFill>
                  <a:srgbClr val="FFFFFF"/>
                </a:solidFill>
              </a:rPr>
              <a:t>Participants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: Study 102 Design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79086" y="2225040"/>
            <a:ext cx="3200400" cy="109728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*Tenofovir DF: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300 mg/day</a:t>
            </a:r>
          </a:p>
          <a:p>
            <a:pPr algn="ctr" eaLnBrk="1" hangingPunct="1"/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(n = 250)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79086" y="3931920"/>
            <a:ext cx="3200400" cy="1097280"/>
          </a:xfrm>
          <a:prstGeom prst="rect">
            <a:avLst/>
          </a:prstGeom>
          <a:solidFill>
            <a:schemeClr val="accent5">
              <a:lumMod val="40000"/>
              <a:lumOff val="60000"/>
              <a:alpha val="7999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Adefovir: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10 mg/day</a:t>
            </a:r>
          </a:p>
          <a:p>
            <a:pPr algn="ctr" eaLnBrk="1" hangingPunct="1"/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(n = 125)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439603" y="171196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A96F6D48-4A1A-0741-A062-ABC6B8785B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5562" y="2768600"/>
            <a:ext cx="914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CE30ABEF-6560-DD42-A5D7-0A6702765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1600" y="3606800"/>
            <a:ext cx="868362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aphicFrame>
        <p:nvGraphicFramePr>
          <p:cNvPr id="19" name="Group 31">
            <a:extLst>
              <a:ext uri="{FF2B5EF4-FFF2-40B4-BE49-F238E27FC236}">
                <a16:creationId xmlns:a16="http://schemas.microsoft.com/office/drawing/2014/main" id="{43B42377-935A-F94C-8504-E948219C6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059649"/>
              </p:ext>
            </p:extLst>
          </p:nvPr>
        </p:nvGraphicFramePr>
        <p:xfrm>
          <a:off x="329415" y="1533599"/>
          <a:ext cx="4200774" cy="415510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200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410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102: Study Design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692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double-blind, controlled, phase 3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study to compare tenofovir DF versus adefovir for the treatment of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HBeAg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-negative adults with chronic HBV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Key 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Age 18-69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HBeAg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-negative 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ALT 1-10 x ULN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HBV DNA  &gt;100,000 copies/mL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CrCl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≥70 mL/min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Knodell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necroinflammation score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Compensated liver disease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B5D1CE93-691D-FC49-BBA1-E30A80DED715}"/>
              </a:ext>
            </a:extLst>
          </p:cNvPr>
          <p:cNvSpPr>
            <a:spLocks noChangeAspect="1"/>
          </p:cNvSpPr>
          <p:nvPr/>
        </p:nvSpPr>
        <p:spPr>
          <a:xfrm>
            <a:off x="4769124" y="3905775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latin typeface="Arial"/>
                <a:cs typeface="Arial"/>
              </a:rPr>
              <a:t>1x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FD1D33-7E8E-1C48-B425-E64065ADD0BC}"/>
              </a:ext>
            </a:extLst>
          </p:cNvPr>
          <p:cNvSpPr>
            <a:spLocks noChangeAspect="1"/>
          </p:cNvSpPr>
          <p:nvPr/>
        </p:nvSpPr>
        <p:spPr>
          <a:xfrm>
            <a:off x="4769124" y="3007504"/>
            <a:ext cx="274319" cy="274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100" b="1" dirty="0">
                <a:latin typeface="Arial"/>
                <a:cs typeface="Arial"/>
              </a:rPr>
              <a:t>2x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4BC9412D-7434-9741-AF24-7890CF35F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086" y="5377047"/>
            <a:ext cx="3200400" cy="738664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*Stratified by 1:1 by prior lamivudine or emtricitabine exposure (&lt;12 weeks versus ≥12 weeks)</a:t>
            </a:r>
          </a:p>
        </p:txBody>
      </p:sp>
    </p:spTree>
    <p:extLst>
      <p:ext uri="{BB962C8B-B14F-4D97-AF65-F5344CB8AC3E}">
        <p14:creationId xmlns:p14="http://schemas.microsoft.com/office/powerpoint/2010/main" val="32731226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Tenofovir AF vs Tenofovir DF for </a:t>
            </a:r>
            <a:r>
              <a:rPr lang="en-US" dirty="0" err="1">
                <a:solidFill>
                  <a:srgbClr val="F0EADC"/>
                </a:solidFill>
                <a:latin typeface="Arial" pitchFamily="-106" charset="0"/>
              </a:rPr>
              <a:t>HBeAg</a:t>
            </a:r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-Positive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Study 110: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1400"/>
              </a:spcBef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</a:rPr>
              <a:t>Background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Randomized double-blind placebo-controlled non-inferiority trial of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  tenofovir alafenamide (TAF) versus tenofovir disoproxil fumarate (TDF)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  in </a:t>
            </a:r>
            <a:r>
              <a:rPr lang="en-US" sz="2000" dirty="0" err="1">
                <a:latin typeface="Arial" pitchFamily="-106" charset="0"/>
              </a:rPr>
              <a:t>HBeAg</a:t>
            </a:r>
            <a:r>
              <a:rPr lang="en-US" sz="2000" dirty="0">
                <a:latin typeface="Arial" pitchFamily="-106" charset="0"/>
              </a:rPr>
              <a:t>-positive chronic hepatitis B patients</a:t>
            </a:r>
          </a:p>
          <a:p>
            <a:pPr>
              <a:lnSpc>
                <a:spcPts val="2400"/>
              </a:lnSpc>
              <a:spcBef>
                <a:spcPts val="1400"/>
              </a:spcBef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</a:rPr>
              <a:t>Subjects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N = 1473 with chronic hepatitis B </a:t>
            </a:r>
            <a:r>
              <a:rPr lang="en-US" sz="2000" dirty="0" err="1">
                <a:latin typeface="Arial" pitchFamily="-106" charset="0"/>
              </a:rPr>
              <a:t>eAg</a:t>
            </a:r>
            <a:r>
              <a:rPr lang="en-US" sz="2000" dirty="0">
                <a:latin typeface="Arial" pitchFamily="-106" charset="0"/>
              </a:rPr>
              <a:t>-positive infection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 </a:t>
            </a: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HBV DNA level &gt;20,000 IU/mL</a:t>
            </a:r>
            <a:br>
              <a:rPr lang="en-US" sz="20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-106" charset="0"/>
              </a:rPr>
              <a:t>- ALT &gt;60 IU/L in men, &gt;38 IU/L in women; &lt;10 x ULN for both</a:t>
            </a:r>
            <a:endParaRPr lang="en-US" sz="2000" dirty="0">
              <a:latin typeface="Arial" pitchFamily="-106" charset="0"/>
            </a:endParaRPr>
          </a:p>
          <a:p>
            <a:pPr>
              <a:lnSpc>
                <a:spcPts val="2400"/>
              </a:lnSpc>
              <a:spcBef>
                <a:spcPts val="1400"/>
              </a:spcBef>
              <a:buFont typeface="Arial" pitchFamily="-106" charset="0"/>
              <a:buChar char="•"/>
            </a:pPr>
            <a:r>
              <a:rPr lang="en-US" sz="2000" dirty="0">
                <a:latin typeface="Arial" pitchFamily="-106" charset="0"/>
              </a:rPr>
              <a:t> </a:t>
            </a:r>
            <a:r>
              <a:rPr lang="en-US" sz="2000" b="1" dirty="0">
                <a:latin typeface="Arial" pitchFamily="-106" charset="0"/>
              </a:rPr>
              <a:t>Regimens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Tenofovir AF 25 mg once daily with matching placebo	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Tenofovir DF 300 mg once daily with matching placebo</a:t>
            </a:r>
          </a:p>
          <a:p>
            <a:pPr>
              <a:lnSpc>
                <a:spcPts val="2400"/>
              </a:lnSpc>
              <a:spcBef>
                <a:spcPts val="1400"/>
              </a:spcBef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</a:rPr>
              <a:t>Study End-Point 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HBV DNA level &lt;29 IU/mL at week 48</a:t>
            </a:r>
          </a:p>
          <a:p>
            <a:pPr>
              <a:lnSpc>
                <a:spcPts val="2400"/>
              </a:lnSpc>
              <a:spcBef>
                <a:spcPts val="1400"/>
              </a:spcBef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Chan HL, et. al. Lancet </a:t>
            </a:r>
            <a:r>
              <a:rPr lang="en-US" dirty="0" err="1">
                <a:latin typeface="Arial" pitchFamily="-106" charset="0"/>
              </a:rPr>
              <a:t>Gastroenterol</a:t>
            </a:r>
            <a:r>
              <a:rPr lang="en-US" dirty="0">
                <a:latin typeface="Arial" pitchFamily="-106" charset="0"/>
              </a:rPr>
              <a:t>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2016;1:185-95.</a:t>
            </a:r>
          </a:p>
        </p:txBody>
      </p:sp>
    </p:spTree>
    <p:extLst>
      <p:ext uri="{BB962C8B-B14F-4D97-AF65-F5344CB8AC3E}">
        <p14:creationId xmlns:p14="http://schemas.microsoft.com/office/powerpoint/2010/main" val="1847204125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559860"/>
            <a:ext cx="9144000" cy="359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Chan HL, et. al. Lancet </a:t>
            </a:r>
            <a:r>
              <a:rPr lang="en-US" dirty="0" err="1">
                <a:latin typeface="Arial" pitchFamily="-106" charset="0"/>
              </a:rPr>
              <a:t>Gastroenterol</a:t>
            </a:r>
            <a:r>
              <a:rPr lang="en-US" dirty="0">
                <a:latin typeface="Arial" pitchFamily="-106" charset="0"/>
              </a:rPr>
              <a:t>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2016;1:185-95.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Tenofovir AF vs Tenofovir DF for </a:t>
            </a:r>
            <a:r>
              <a:rPr lang="en-US" dirty="0" err="1">
                <a:solidFill>
                  <a:srgbClr val="F0EADC"/>
                </a:solidFill>
                <a:latin typeface="Arial" pitchFamily="-106" charset="0"/>
              </a:rPr>
              <a:t>HBeAg</a:t>
            </a:r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-Positive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Study 110: Design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98925" y="2819400"/>
            <a:ext cx="4302125" cy="990600"/>
          </a:xfrm>
          <a:prstGeom prst="rect">
            <a:avLst/>
          </a:prstGeom>
          <a:solidFill>
            <a:srgbClr val="A6BAC2">
              <a:alpha val="32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Tenofovir alafenamide: 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25 mg/day</a:t>
            </a:r>
          </a:p>
          <a:p>
            <a:pPr algn="ctr" eaLnBrk="1" hangingPunct="1"/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581)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90988" y="4419600"/>
            <a:ext cx="4295775" cy="99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Tenofovir DF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: 300 mg/day</a:t>
            </a:r>
          </a:p>
          <a:p>
            <a:pPr algn="ctr" eaLnBrk="1" hangingPunct="1"/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292)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128963" y="3276600"/>
            <a:ext cx="914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128963" y="4114800"/>
            <a:ext cx="868362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80966"/>
              </p:ext>
            </p:extLst>
          </p:nvPr>
        </p:nvGraphicFramePr>
        <p:xfrm>
          <a:off x="233362" y="2819400"/>
          <a:ext cx="3348037" cy="2590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3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43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Study Participants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363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HBeAg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-positive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HBV DNA level &gt;20,000 IU/mL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ALT &gt;60 IU/L for men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ALT &gt;38 IU/L for women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CrCl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&gt;50 ml/min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043363" y="1904999"/>
            <a:ext cx="0" cy="8199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8386763" y="1904999"/>
            <a:ext cx="0" cy="8199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7810500" y="1558752"/>
            <a:ext cx="118903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800" dirty="0">
                <a:latin typeface="Arial" pitchFamily="-107" charset="0"/>
                <a:ea typeface="Arial" pitchFamily="-107" charset="0"/>
                <a:cs typeface="Arial" pitchFamily="-107" charset="0"/>
              </a:rPr>
              <a:t>Week 96</a:t>
            </a:r>
            <a:endParaRPr lang="en-US" sz="1800" dirty="0">
              <a:solidFill>
                <a:schemeClr val="tx1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561974" y="1558751"/>
            <a:ext cx="88139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Time 0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088387" y="2084005"/>
            <a:ext cx="1864613" cy="3416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Randomized 2:1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791450" y="2084959"/>
            <a:ext cx="1057025" cy="3462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Analysis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310313" y="1904999"/>
            <a:ext cx="0" cy="8199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734050" y="1558752"/>
            <a:ext cx="118903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800" dirty="0">
                <a:latin typeface="Arial" pitchFamily="-107" charset="0"/>
                <a:ea typeface="Arial" pitchFamily="-107" charset="0"/>
                <a:cs typeface="Arial" pitchFamily="-107" charset="0"/>
              </a:rPr>
              <a:t>Week 48</a:t>
            </a:r>
            <a:endParaRPr lang="en-US" sz="1800" dirty="0">
              <a:solidFill>
                <a:schemeClr val="tx1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715000" y="2084959"/>
            <a:ext cx="1057025" cy="3462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193204335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Chan HL, et. al. Lancet </a:t>
            </a:r>
            <a:r>
              <a:rPr lang="en-US" dirty="0" err="1">
                <a:latin typeface="Arial" pitchFamily="-106" charset="0"/>
              </a:rPr>
              <a:t>Gastroenterol</a:t>
            </a:r>
            <a:r>
              <a:rPr lang="en-US" dirty="0">
                <a:latin typeface="Arial" pitchFamily="-106" charset="0"/>
              </a:rPr>
              <a:t>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2016;1:185-95.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Tenofovir AF vs Tenofovir DF </a:t>
            </a:r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for </a:t>
            </a:r>
            <a:r>
              <a:rPr lang="en-US" dirty="0" err="1">
                <a:solidFill>
                  <a:srgbClr val="F0EADC"/>
                </a:solidFill>
                <a:latin typeface="Arial" pitchFamily="-106" charset="0"/>
              </a:rPr>
              <a:t>HBeAg</a:t>
            </a:r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-Positive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Study 110: Baseline Characteristics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179717"/>
              </p:ext>
            </p:extLst>
          </p:nvPr>
        </p:nvGraphicFramePr>
        <p:xfrm>
          <a:off x="457200" y="1371600"/>
          <a:ext cx="8229600" cy="4742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03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/>
                        <a:t>Baseline 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Tenofovir AF</a:t>
                      </a:r>
                      <a:br>
                        <a:rPr lang="en-US" sz="1600" b="0" dirty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(n = 581)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Tenofovir DF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= 292)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Age, mean (±SD),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38 (11)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38 (12)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Male, no.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371 (64)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189 (65)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1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Race, no. (%)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Asian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White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482 (83)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96 (17)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232 (79)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53 (18)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7 (2)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00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ALT &gt; ULN by central lab, no.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537 (98)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288 (99)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HBV DNA, log</a:t>
                      </a:r>
                      <a:r>
                        <a:rPr lang="en-US" sz="1600" baseline="-25000" dirty="0"/>
                        <a:t>10</a:t>
                      </a:r>
                      <a:r>
                        <a:rPr lang="en-US" sz="1600" dirty="0"/>
                        <a:t> IU/mL (±SD)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7.6 (1.3)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7.6 (1.4)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err="1"/>
                        <a:t>FibroTest</a:t>
                      </a:r>
                      <a:r>
                        <a:rPr lang="en-US" sz="1600" dirty="0"/>
                        <a:t> score, mean (±SD)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 0.34 (0.23)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0.32 (0.22)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Cirrhosis, no.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41 (7)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24 (8)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Serum creatinine, mean (±SD)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0.81 (0.17)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0.82 (0.16)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265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771680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Chan HL, et. al. Lancet Gastroenterol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2016;1:185-95.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Tenofovir AF vs Tenofovir DF </a:t>
            </a:r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for </a:t>
            </a:r>
            <a:r>
              <a:rPr lang="en-US" dirty="0" err="1">
                <a:solidFill>
                  <a:srgbClr val="F0EADC"/>
                </a:solidFill>
                <a:latin typeface="Arial" pitchFamily="-106" charset="0"/>
              </a:rPr>
              <a:t>HBeAg</a:t>
            </a:r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-Positive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solidFill>
                  <a:srgbClr val="FFFFFF"/>
                </a:solidFill>
              </a:rPr>
              <a:t>Study 110: Results at Week 48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DBA552-EB26-0E47-9839-B0D34B679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705542"/>
              </p:ext>
            </p:extLst>
          </p:nvPr>
        </p:nvGraphicFramePr>
        <p:xfrm>
          <a:off x="457582" y="1447800"/>
          <a:ext cx="822883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1"/>
          <p:cNvSpPr>
            <a:spLocks/>
          </p:cNvSpPr>
          <p:nvPr/>
        </p:nvSpPr>
        <p:spPr bwMode="auto">
          <a:xfrm>
            <a:off x="2247669" y="5181600"/>
            <a:ext cx="1067592" cy="288372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1400" b="1" dirty="0">
                <a:solidFill>
                  <a:sysClr val="window" lastClr="FFFFFF"/>
                </a:solidFill>
                <a:latin typeface="Arial" pitchFamily="-106" charset="0"/>
              </a:rPr>
              <a:t>P</a:t>
            </a:r>
            <a:r>
              <a:rPr lang="en-US" sz="1400" dirty="0">
                <a:solidFill>
                  <a:sysClr val="window" lastClr="FFFFFF"/>
                </a:solidFill>
                <a:latin typeface="Arial" pitchFamily="-106" charset="0"/>
              </a:rPr>
              <a:t>=</a:t>
            </a:r>
            <a:r>
              <a:rPr lang="en-US" sz="1400" b="1" dirty="0">
                <a:solidFill>
                  <a:sysClr val="window" lastClr="FFFFFF"/>
                </a:solidFill>
                <a:latin typeface="Arial" pitchFamily="-106" charset="0"/>
              </a:rPr>
              <a:t>0.25</a:t>
            </a:r>
          </a:p>
        </p:txBody>
      </p:sp>
      <p:sp>
        <p:nvSpPr>
          <p:cNvPr id="8" name="Title 11"/>
          <p:cNvSpPr>
            <a:spLocks/>
          </p:cNvSpPr>
          <p:nvPr/>
        </p:nvSpPr>
        <p:spPr bwMode="auto">
          <a:xfrm>
            <a:off x="6781007" y="5181600"/>
            <a:ext cx="1067593" cy="288372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1400" b="1" dirty="0">
                <a:solidFill>
                  <a:sysClr val="window" lastClr="FFFFFF"/>
                </a:solidFill>
                <a:latin typeface="Arial" pitchFamily="-106" charset="0"/>
              </a:rPr>
              <a:t>P</a:t>
            </a:r>
            <a:r>
              <a:rPr lang="en-US" sz="1400" dirty="0">
                <a:solidFill>
                  <a:sysClr val="window" lastClr="FFFFFF"/>
                </a:solidFill>
                <a:latin typeface="Arial" pitchFamily="-106" charset="0"/>
              </a:rPr>
              <a:t>=</a:t>
            </a:r>
            <a:r>
              <a:rPr lang="en-US" sz="1400" b="1" dirty="0">
                <a:solidFill>
                  <a:sysClr val="window" lastClr="FFFFFF"/>
                </a:solidFill>
                <a:latin typeface="Arial" pitchFamily="-106" charset="0"/>
              </a:rPr>
              <a:t>0.47</a:t>
            </a:r>
          </a:p>
        </p:txBody>
      </p:sp>
      <p:sp>
        <p:nvSpPr>
          <p:cNvPr id="9" name="Title 11"/>
          <p:cNvSpPr>
            <a:spLocks/>
          </p:cNvSpPr>
          <p:nvPr/>
        </p:nvSpPr>
        <p:spPr bwMode="auto">
          <a:xfrm>
            <a:off x="4514338" y="5181600"/>
            <a:ext cx="1067592" cy="288372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1400" b="1" dirty="0">
                <a:solidFill>
                  <a:sysClr val="window" lastClr="FFFFFF"/>
                </a:solidFill>
                <a:latin typeface="Arial" pitchFamily="-106" charset="0"/>
              </a:rPr>
              <a:t>P</a:t>
            </a:r>
            <a:r>
              <a:rPr lang="en-US" sz="1400" dirty="0">
                <a:solidFill>
                  <a:sysClr val="window" lastClr="FFFFFF"/>
                </a:solidFill>
                <a:latin typeface="Arial" pitchFamily="-106" charset="0"/>
              </a:rPr>
              <a:t>=</a:t>
            </a:r>
            <a:r>
              <a:rPr lang="en-US" sz="1400" b="1" dirty="0">
                <a:solidFill>
                  <a:sysClr val="window" lastClr="FFFFFF"/>
                </a:solidFill>
                <a:latin typeface="Arial" pitchFamily="-106" charset="0"/>
              </a:rPr>
              <a:t>0.014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3198C-08BD-8A43-BD74-76692B71B041}"/>
              </a:ext>
            </a:extLst>
          </p:cNvPr>
          <p:cNvSpPr txBox="1"/>
          <p:nvPr/>
        </p:nvSpPr>
        <p:spPr>
          <a:xfrm>
            <a:off x="1600200" y="5986046"/>
            <a:ext cx="685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*Using normal ranges of ≤30 U/L for men and ≤19 U/L for women</a:t>
            </a:r>
          </a:p>
        </p:txBody>
      </p:sp>
    </p:spTree>
    <p:extLst>
      <p:ext uri="{BB962C8B-B14F-4D97-AF65-F5344CB8AC3E}">
        <p14:creationId xmlns:p14="http://schemas.microsoft.com/office/powerpoint/2010/main" val="3855368105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Tenofovir AF </a:t>
            </a:r>
            <a:r>
              <a:rPr lang="en-US" dirty="0" err="1">
                <a:solidFill>
                  <a:srgbClr val="F0EADC"/>
                </a:solidFill>
                <a:latin typeface="Arial" pitchFamily="-106" charset="0"/>
              </a:rPr>
              <a:t>vs</a:t>
            </a:r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 Tenofovir DF for </a:t>
            </a:r>
            <a:r>
              <a:rPr lang="en-US" dirty="0" err="1">
                <a:solidFill>
                  <a:srgbClr val="F0EADC"/>
                </a:solidFill>
                <a:latin typeface="Arial" pitchFamily="-106" charset="0"/>
              </a:rPr>
              <a:t>HBeAg</a:t>
            </a:r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-Positive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Study 110: Adverse Effects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Chan HL, et. al. Lancet </a:t>
            </a:r>
            <a:r>
              <a:rPr lang="en-US" dirty="0" err="1">
                <a:latin typeface="Arial" pitchFamily="-106" charset="0"/>
              </a:rPr>
              <a:t>Gastroenterol</a:t>
            </a:r>
            <a:r>
              <a:rPr lang="en-US" dirty="0">
                <a:latin typeface="Arial" pitchFamily="-106" charset="0"/>
              </a:rPr>
              <a:t>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2016;1:185-95.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Week 48 Changes in Bone Mineral Density (BMD)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694688"/>
              </p:ext>
            </p:extLst>
          </p:nvPr>
        </p:nvGraphicFramePr>
        <p:xfrm>
          <a:off x="493912" y="1930403"/>
          <a:ext cx="8156175" cy="416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2152514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1A9E1-4156-9449-BEC7-238755677C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Buti M, et. al. Lancet Gastroenterol </a:t>
            </a:r>
            <a:r>
              <a:rPr lang="en-US" dirty="0" err="1">
                <a:latin typeface="Arial" pitchFamily="-106" charset="0"/>
              </a:rPr>
              <a:t>Hepatol</a:t>
            </a:r>
            <a:r>
              <a:rPr lang="en-US" dirty="0">
                <a:latin typeface="Arial" pitchFamily="-106" charset="0"/>
              </a:rPr>
              <a:t>. 2016;1:196-206.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D97105-AB53-094C-AA41-672BBBF1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Tenofovir AF vs Tenofovir DF for </a:t>
            </a:r>
            <a:r>
              <a:rPr lang="en-US" dirty="0" err="1">
                <a:solidFill>
                  <a:srgbClr val="F0EADC"/>
                </a:solidFill>
                <a:latin typeface="Arial" pitchFamily="-106" charset="0"/>
              </a:rPr>
              <a:t>HBeAg</a:t>
            </a:r>
            <a:r>
              <a:rPr lang="en-US" dirty="0">
                <a:solidFill>
                  <a:srgbClr val="F0EADC"/>
                </a:solidFill>
                <a:latin typeface="Arial" pitchFamily="-106" charset="0"/>
              </a:rPr>
              <a:t>-Positive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Study 110: Conclusion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A8618-AF52-9240-9E81-E4EE049834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2599055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: “I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patients with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HBeAg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-positive HBV infection, tenofovir alafenamide was non-inferior to tenofovir disoproxil fumarate, and had improved bone and renal effects. Longer term follow-up is needed to better understand the clinical impact of these changes.”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36563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Marcellin P, et al. N </a:t>
            </a:r>
            <a:r>
              <a:rPr lang="en-US" dirty="0" err="1">
                <a:solidFill>
                  <a:srgbClr val="1F497D"/>
                </a:solidFill>
                <a:latin typeface="Arial" charset="0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 J Med. 2008;359:2442-55.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Tenofovir DF versus Adefovir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Study 102: </a:t>
            </a:r>
            <a:r>
              <a:rPr lang="en-US" dirty="0" err="1">
                <a:solidFill>
                  <a:srgbClr val="FFFFFF"/>
                </a:solidFill>
              </a:rPr>
              <a:t>HBeAg</a:t>
            </a:r>
            <a:r>
              <a:rPr lang="en-US" dirty="0">
                <a:solidFill>
                  <a:srgbClr val="FFFFFF"/>
                </a:solidFill>
              </a:rPr>
              <a:t>-Negative Participants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864831"/>
              </p:ext>
            </p:extLst>
          </p:nvPr>
        </p:nvGraphicFramePr>
        <p:xfrm>
          <a:off x="457200" y="1447800"/>
          <a:ext cx="8362951" cy="47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03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/>
                        <a:t>Baseline 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Tenofovir DF</a:t>
                      </a:r>
                      <a:br>
                        <a:rPr lang="en-US" sz="1600" b="0" dirty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(n = 250)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Adefovir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= 125)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7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Age, mean (±SD),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44 ±10.6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43 ±10.0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Male, no.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193 (77)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97 (78)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1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Race, no. (%)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White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Asian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Black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  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161 (64)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63 (25)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8 (3)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18 (7)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81 (65)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30 (24)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4 (3)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10 (8)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00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err="1"/>
                        <a:t>Knodell</a:t>
                      </a:r>
                      <a:r>
                        <a:rPr lang="en-US" sz="1600" dirty="0"/>
                        <a:t> inflammatory score,</a:t>
                      </a:r>
                      <a:r>
                        <a:rPr lang="en-US" sz="1600" baseline="0" dirty="0"/>
                        <a:t> mean (</a:t>
                      </a:r>
                      <a:r>
                        <a:rPr lang="en-US" sz="1600" dirty="0"/>
                        <a:t>±SD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7.8 ±2.44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7.9 ±2.18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err="1"/>
                        <a:t>Knodell</a:t>
                      </a:r>
                      <a:r>
                        <a:rPr lang="en-US" sz="1600" dirty="0"/>
                        <a:t> fibrosis score,</a:t>
                      </a:r>
                      <a:r>
                        <a:rPr lang="en-US" sz="1600" baseline="0" dirty="0"/>
                        <a:t> mean (</a:t>
                      </a:r>
                      <a:r>
                        <a:rPr lang="en-US" sz="1600" dirty="0"/>
                        <a:t>±SD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2.3 ±1.21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2.4 ±1.23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Mean HBV DNA, log</a:t>
                      </a:r>
                      <a:r>
                        <a:rPr lang="en-US" sz="1600" baseline="-25000" dirty="0"/>
                        <a:t>10</a:t>
                      </a:r>
                      <a:r>
                        <a:rPr lang="en-US" sz="1600" dirty="0"/>
                        <a:t> IU/mL (±SD)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6.86 ±1.31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6.98 ±1.27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/>
                        <a:t>Prior treatment with lamivudine or emtricitabine, no.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43 (17)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/>
                        <a:t>23 (18)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38417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Marcellin P, et al. N </a:t>
            </a:r>
            <a:r>
              <a:rPr lang="en-US" dirty="0" err="1">
                <a:solidFill>
                  <a:srgbClr val="1F497D"/>
                </a:solidFill>
                <a:latin typeface="Arial" charset="0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 J Med. 2008;359:2442-55.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Tenofovir DF versus Adefovir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Study 102: </a:t>
            </a:r>
            <a:r>
              <a:rPr lang="en-US" dirty="0" err="1">
                <a:solidFill>
                  <a:srgbClr val="FFFFFF"/>
                </a:solidFill>
              </a:rPr>
              <a:t>HBeAg</a:t>
            </a:r>
            <a:r>
              <a:rPr lang="en-US" dirty="0">
                <a:solidFill>
                  <a:srgbClr val="FFFFFF"/>
                </a:solidFill>
              </a:rPr>
              <a:t>-Negative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733749"/>
              </p:ext>
            </p:extLst>
          </p:nvPr>
        </p:nvGraphicFramePr>
        <p:xfrm>
          <a:off x="396240" y="1447800"/>
          <a:ext cx="836295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5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73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/>
                        <a:t>Baseline 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Tenofovir DF</a:t>
                      </a:r>
                      <a:br>
                        <a:rPr lang="en-US" sz="1600" b="0" dirty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(n = 250)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Adefovir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</a:rPr>
                        <a:t>= 125)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7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95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Alanine aminotransferase, no. (%)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  &lt;2 x upper limit of normal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 2 to &lt;5 x upper limit of normal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 ≥5 x upper limit of 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95 (38)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117 (47)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38 (15)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38 (30)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54 (43)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33 (26)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33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Previous treatment with interferon, no.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42 (17)</a:t>
                      </a:r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23 (18)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357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HBV genotype, no. (%)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  A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  B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  C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  D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  E, F, G, H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/>
                        <a:t>  Other or unknown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28 (12)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22 (9)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29 (12)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156 (64)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8 (3)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7 (3)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14 (11)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17 (14)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12 (10)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79 (63)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3 (2)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64015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/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Tenofovir DF versus Adefovir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Study 102: </a:t>
            </a:r>
            <a:r>
              <a:rPr lang="en-US" dirty="0" err="1">
                <a:solidFill>
                  <a:srgbClr val="FFFFFF"/>
                </a:solidFill>
              </a:rPr>
              <a:t>HBeAg</a:t>
            </a:r>
            <a:r>
              <a:rPr lang="en-US" dirty="0">
                <a:solidFill>
                  <a:srgbClr val="FFFFFF"/>
                </a:solidFill>
              </a:rPr>
              <a:t>-Negative Participants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Marcellin P, et al. N </a:t>
            </a:r>
            <a:r>
              <a:rPr lang="en-US" dirty="0" err="1">
                <a:solidFill>
                  <a:srgbClr val="1F497D"/>
                </a:solidFill>
                <a:latin typeface="Arial" charset="0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 J Med. 2008;359:2442-55.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F4619-7947-BD49-BAC6-A3C4822FB82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/>
              <a:t>HBeAg</a:t>
            </a:r>
            <a:r>
              <a:rPr lang="en-US" dirty="0"/>
              <a:t>-Negative Participants: Week 48 Treatment Response</a:t>
            </a:r>
          </a:p>
        </p:txBody>
      </p:sp>
      <p:graphicFrame>
        <p:nvGraphicFramePr>
          <p:cNvPr id="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533315"/>
              </p:ext>
            </p:extLst>
          </p:nvPr>
        </p:nvGraphicFramePr>
        <p:xfrm>
          <a:off x="352424" y="1870163"/>
          <a:ext cx="841248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14DCEB0-522F-774D-826E-333CEC599310}"/>
              </a:ext>
            </a:extLst>
          </p:cNvPr>
          <p:cNvSpPr/>
          <p:nvPr/>
        </p:nvSpPr>
        <p:spPr>
          <a:xfrm>
            <a:off x="2797856" y="4720343"/>
            <a:ext cx="914400" cy="27432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P&lt;0.001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99914E3-9C67-5C41-AE96-ACC551AC7CBC}"/>
              </a:ext>
            </a:extLst>
          </p:cNvPr>
          <p:cNvSpPr/>
          <p:nvPr/>
        </p:nvSpPr>
        <p:spPr>
          <a:xfrm>
            <a:off x="6368985" y="4720343"/>
            <a:ext cx="914400" cy="27432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P=0.29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961B3303-A2B6-244F-BAC4-CB81E3DC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92" y="6013076"/>
            <a:ext cx="8161655" cy="307777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*Reduction of ≥2 points in the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Knodell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necroinflammatory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score without an increase in fibrosis</a:t>
            </a:r>
          </a:p>
        </p:txBody>
      </p:sp>
    </p:spTree>
    <p:extLst>
      <p:ext uri="{BB962C8B-B14F-4D97-AF65-F5344CB8AC3E}">
        <p14:creationId xmlns:p14="http://schemas.microsoft.com/office/powerpoint/2010/main" val="226573067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1A9E1-4156-9449-BEC7-238755677C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  <a:latin typeface="Arial" pitchFamily="-106" charset="0"/>
              </a:rPr>
              <a:t>Source: 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Marcellin P, et al. N </a:t>
            </a:r>
            <a:r>
              <a:rPr lang="en-US" dirty="0" err="1">
                <a:solidFill>
                  <a:srgbClr val="1F497D"/>
                </a:solidFill>
                <a:latin typeface="Arial" charset="0"/>
              </a:rPr>
              <a:t>Engl</a:t>
            </a:r>
            <a:r>
              <a:rPr lang="en-US" dirty="0">
                <a:solidFill>
                  <a:srgbClr val="1F497D"/>
                </a:solidFill>
                <a:latin typeface="Arial" charset="0"/>
              </a:rPr>
              <a:t> J Med. 2008;359:2442-55.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D97105-AB53-094C-AA41-672BBBF1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0EADC"/>
                </a:solidFill>
              </a:rPr>
              <a:t>Safety and Adverse Events</a:t>
            </a:r>
            <a:br>
              <a:rPr lang="en-US" dirty="0">
                <a:solidFill>
                  <a:srgbClr val="F0EADC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Study 102 (</a:t>
            </a:r>
            <a:r>
              <a:rPr lang="en-US" dirty="0" err="1">
                <a:solidFill>
                  <a:srgbClr val="FFFFFF"/>
                </a:solidFill>
              </a:rPr>
              <a:t>HBeAg</a:t>
            </a:r>
            <a:r>
              <a:rPr lang="en-US" dirty="0">
                <a:solidFill>
                  <a:srgbClr val="FFFFFF"/>
                </a:solidFill>
              </a:rPr>
              <a:t>-Negative) &amp; 103 (</a:t>
            </a:r>
            <a:r>
              <a:rPr lang="en-US" dirty="0" err="1">
                <a:solidFill>
                  <a:srgbClr val="FFFFFF"/>
                </a:solidFill>
              </a:rPr>
              <a:t>HBeAg</a:t>
            </a:r>
            <a:r>
              <a:rPr lang="en-US" dirty="0">
                <a:solidFill>
                  <a:srgbClr val="FFFFFF"/>
                </a:solidFill>
              </a:rPr>
              <a:t>-Positive)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A8618-AF52-9240-9E81-E4EE049834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27157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: “Among patients with chronic HBV infection, tenofovir DF at a daily dose of 300 mg had superior antiviral efficacy with a similar safety profile as compared with adefovir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dipivoxil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at a daily dose of 10 mg through week 48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25563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Tenofovir DF versus Adefovir in Chronic HBV</a:t>
            </a:r>
            <a:b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Study 103: </a:t>
            </a:r>
            <a:r>
              <a:rPr lang="en-US" sz="2800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HBeAg</a:t>
            </a:r>
            <a: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-Positive</a:t>
            </a:r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A5ACD1-092E-6249-B6D6-BCCBED8B0DC9}"/>
              </a:ext>
            </a:extLst>
          </p:cNvPr>
          <p:cNvSpPr txBox="1">
            <a:spLocks/>
          </p:cNvSpPr>
          <p:nvPr/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Tenofovir DF versus Adefovir in Chronic HBV</a:t>
            </a:r>
            <a:b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endParaRPr lang="en-US" sz="2800" dirty="0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F0061DE8-4165-F54D-950C-589F45C14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019" y="4641126"/>
            <a:ext cx="3200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*Published in tandem with Study 102</a:t>
            </a:r>
          </a:p>
        </p:txBody>
      </p:sp>
    </p:spTree>
    <p:extLst>
      <p:ext uri="{BB962C8B-B14F-4D97-AF65-F5344CB8AC3E}">
        <p14:creationId xmlns:p14="http://schemas.microsoft.com/office/powerpoint/2010/main" val="295453779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36666</TotalTime>
  <Words>4171</Words>
  <Application>Microsoft Macintosh PowerPoint</Application>
  <PresentationFormat>On-screen Show (4:3)</PresentationFormat>
  <Paragraphs>602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ＭＳ Ｐゴシック</vt:lpstr>
      <vt:lpstr>ヒラギノ角ゴ Pro W3</vt:lpstr>
      <vt:lpstr>Arial</vt:lpstr>
      <vt:lpstr>Geneva</vt:lpstr>
      <vt:lpstr>Symbol</vt:lpstr>
      <vt:lpstr>Times New Roman</vt:lpstr>
      <vt:lpstr>AETC_Master_Template_061510</vt:lpstr>
      <vt:lpstr>Hepatitis B Medications Tenofovir DF (Viread)</vt:lpstr>
      <vt:lpstr>PowerPoint Presentation</vt:lpstr>
      <vt:lpstr>Tenofovir DF versus Adefovir in Chronic HBV *Study 102: HBeAg-Negative</vt:lpstr>
      <vt:lpstr>Tenofovir DF versus Adefovir HBeAg-NEGATIVE Participants: Study 102 Design</vt:lpstr>
      <vt:lpstr>Tenofovir DF versus Adefovir Study 102: HBeAg-Negative Participants</vt:lpstr>
      <vt:lpstr>Tenofovir DF versus Adefovir Study 102: HBeAg-Negative</vt:lpstr>
      <vt:lpstr>Tenofovir DF versus Adefovir Study 102: HBeAg-Negative Participants</vt:lpstr>
      <vt:lpstr>Safety and Adverse Events Study 102 (HBeAg-Negative) &amp; 103 (HBeAg-Positive)</vt:lpstr>
      <vt:lpstr>Tenofovir DF versus Adefovir in Chronic HBV Study 103: HBeAg-Positive</vt:lpstr>
      <vt:lpstr>Tenofovir DF versus Adefovir HBeAg-POSITIVE Participants: Study 103 Design</vt:lpstr>
      <vt:lpstr>Tenofovir DF versus Adefovir Study 103: HBeAg-Positive</vt:lpstr>
      <vt:lpstr>Tenofovir DF versus Adefovir Study 103: HBeAg-Positive</vt:lpstr>
      <vt:lpstr>Tenofovir DF versus Adefovir Study 103: HBeAg-Positive Results</vt:lpstr>
      <vt:lpstr>Tenofovir DF versus Adefovir Study 103 Serologic Responses</vt:lpstr>
      <vt:lpstr>Safety and Adverse Events Study 102 (HBeAg-Negative) &amp; 103 (HBeAg-Positive)</vt:lpstr>
      <vt:lpstr>Tenofovir DF versus Adefovir in Chronic HBV Study 102 and 103: Combined Data Analysis</vt:lpstr>
      <vt:lpstr>Tenofovir DF versus Adefovir Study Design: 102 and 103</vt:lpstr>
      <vt:lpstr>Tenofovir DF versus Adefovir Study 102 and 103: 48 Week Treatment Response</vt:lpstr>
      <vt:lpstr>Tenofovir DF in Patients with Chronic HBV Study 102 and 103: 48 Week Treatment Response</vt:lpstr>
      <vt:lpstr>Tenofovir DF in Patients with Chronic HBV Combined Data from Studies 102 and 103</vt:lpstr>
      <vt:lpstr>Safety and Adverse Events Study 102 and 103: HBeAg-Negative and HBeAg-Positive</vt:lpstr>
      <vt:lpstr>Safety and Adverse Events Study 102 (HBeAg-Negative) &amp; 103 (HBeAg-Positive)</vt:lpstr>
      <vt:lpstr>Impact of Tenofovir DF on Fibrosis and Cirrhosis Studies 102 and 103: 5-Year Follow-Up</vt:lpstr>
      <vt:lpstr>Impact of Tenofovir DF on Fibrosis and Cirrhosis Study 102 and 103: 5-Year Follow-Up Design</vt:lpstr>
      <vt:lpstr>Impact of Tenofovir DF on Fibrosis and Cirrhosis Study Design</vt:lpstr>
      <vt:lpstr>Impact of Tenofovir DF on Fibrosis and Cirrhosis Characteristics of Participants with Baseline Cirrhosis</vt:lpstr>
      <vt:lpstr>Impact of Tenofovir DF on Fibrosis and Cirrhosis Characteristics of Participants with Baseline Cirrhosis</vt:lpstr>
      <vt:lpstr>Impact of Tenofovir DF on Fibrosis and Cirrhosis Histologic Improvement at Year 5 (All participants)</vt:lpstr>
      <vt:lpstr>Impact of Tenofovir DF on Fibrosis and Cirrhosis Changes in Knodell and Ishak Scores Among All Participants</vt:lpstr>
      <vt:lpstr>Impact of Tenofovir DF on Fibrosis and Cirrhosis Conclusions</vt:lpstr>
      <vt:lpstr>Tenofovir AF vs Tenofovir DF in HBeAg-Negative Study 108</vt:lpstr>
      <vt:lpstr>Tenofovir AF vs Tenofovir DF for HBeAg-Negative Study 108: Design</vt:lpstr>
      <vt:lpstr>Tenofovir AF vs Tenofovir DF for HBeAg-Negative Study 108: Design</vt:lpstr>
      <vt:lpstr>Tenofovir AF vs Tenofovir DF for HBeAg-Negative Study 108: Baseline Characteristics</vt:lpstr>
      <vt:lpstr>Tenofovir AF vs Tenofovir DF for HBeAg-Negative Study 108: Results at Week 48</vt:lpstr>
      <vt:lpstr>Tenofovir AF vs Tenofovir DF for HBeAg-Negative Study 108: Adverse Effects</vt:lpstr>
      <vt:lpstr>Tenofovir AF vs Tenofovir DF for HBeAg-Negative Study 108: Adverse Effects</vt:lpstr>
      <vt:lpstr>Tenofovir AF vs Tenofovir DF for HBeAg-Negative Study 108: Results</vt:lpstr>
      <vt:lpstr>Tenofovir AF vs Tenofovir DF in HBeAg-Positive Study 110</vt:lpstr>
      <vt:lpstr>Tenofovir AF vs Tenofovir DF for HBeAg-Positive Study 110: Design</vt:lpstr>
      <vt:lpstr>Tenofovir AF vs Tenofovir DF for HBeAg-Positive Study 110: Design</vt:lpstr>
      <vt:lpstr>Tenofovir AF vs Tenofovir DF for HBeAg-Positive Study 110: Baseline Characteristics</vt:lpstr>
      <vt:lpstr>Tenofovir AF vs Tenofovir DF for HBeAg-Positive Study 110: Results at Week 48</vt:lpstr>
      <vt:lpstr>Tenofovir AF vs Tenofovir DF for HBeAg-Positive Study 110: Adverse Effects</vt:lpstr>
      <vt:lpstr>Tenofovir AF vs Tenofovir DF for HBeAg-Positive Study 110: Conclusion</vt:lpstr>
    </vt:vector>
  </TitlesOfParts>
  <Company>HMC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1417</cp:revision>
  <cp:lastPrinted>2019-10-21T18:40:24Z</cp:lastPrinted>
  <dcterms:created xsi:type="dcterms:W3CDTF">2010-11-28T05:36:22Z</dcterms:created>
  <dcterms:modified xsi:type="dcterms:W3CDTF">2020-03-01T14:04:19Z</dcterms:modified>
</cp:coreProperties>
</file>