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960" r:id="rId2"/>
    <p:sldId id="961" r:id="rId3"/>
    <p:sldId id="962" r:id="rId4"/>
    <p:sldId id="963" r:id="rId5"/>
    <p:sldId id="964" r:id="rId6"/>
    <p:sldId id="965" r:id="rId7"/>
    <p:sldId id="966" r:id="rId8"/>
    <p:sldId id="967" r:id="rId9"/>
    <p:sldId id="976" r:id="rId10"/>
    <p:sldId id="977" r:id="rId11"/>
    <p:sldId id="978" r:id="rId12"/>
    <p:sldId id="979" r:id="rId13"/>
    <p:sldId id="980" r:id="rId14"/>
    <p:sldId id="981" r:id="rId15"/>
    <p:sldId id="982" r:id="rId16"/>
    <p:sldId id="983" r:id="rId17"/>
    <p:sldId id="984" r:id="rId1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986"/>
    <a:srgbClr val="285078"/>
    <a:srgbClr val="003140"/>
    <a:srgbClr val="686868"/>
    <a:srgbClr val="000000"/>
    <a:srgbClr val="C0504D"/>
    <a:srgbClr val="80292B"/>
    <a:srgbClr val="5C1F20"/>
    <a:srgbClr val="597C7E"/>
    <a:srgbClr val="E68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935" autoAdjust="0"/>
    <p:restoredTop sz="96181" autoAdjust="0"/>
  </p:normalViewPr>
  <p:slideViewPr>
    <p:cSldViewPr snapToGrid="0" showGuides="1">
      <p:cViewPr varScale="1">
        <p:scale>
          <a:sx n="89" d="100"/>
          <a:sy n="89" d="100"/>
        </p:scale>
        <p:origin x="168" y="1808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745994560597"/>
          <c:y val="0.11943591426071699"/>
          <c:w val="0.82601761556664899"/>
          <c:h val="0.770326834145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chemeClr val="accent5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12700" cmpd="sng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77F-C746-B5B5-C0BF7D50A453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Lab</c:v>
                </c:pt>
                <c:pt idx="2">
                  <c:v>Normalized ALT by AASLD*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94</c:v>
                </c:pt>
                <c:pt idx="1">
                  <c:v>83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2-854A-9969-FF9A079C9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3974AF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Lab</c:v>
                </c:pt>
                <c:pt idx="2">
                  <c:v>Normalized ALT by AASLD*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93</c:v>
                </c:pt>
                <c:pt idx="1">
                  <c:v>75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02-854A-9969-FF9A079C96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515582680"/>
        <c:axId val="-595902088"/>
      </c:barChart>
      <c:catAx>
        <c:axId val="-515582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>
                <a:latin typeface="Arial"/>
                <a:cs typeface="Arial"/>
              </a:defRPr>
            </a:pPr>
            <a:endParaRPr lang="en-US"/>
          </a:p>
        </c:txPr>
        <c:crossAx val="-595902088"/>
        <c:crosses val="autoZero"/>
        <c:auto val="1"/>
        <c:lblAlgn val="ctr"/>
        <c:lblOffset val="100"/>
        <c:noMultiLvlLbl val="0"/>
      </c:catAx>
      <c:valAx>
        <c:axId val="-5959020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 err="1">
                    <a:latin typeface="Arial"/>
                    <a:cs typeface="Arial"/>
                  </a:rPr>
                  <a:t>Participatnts</a:t>
                </a:r>
                <a:r>
                  <a:rPr lang="en-US" sz="1800" dirty="0">
                    <a:latin typeface="Arial"/>
                    <a:cs typeface="Arial"/>
                  </a:rPr>
                  <a:t> (%)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-51558268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2425052583378697"/>
          <c:y val="3.3333333333333298E-2"/>
          <c:w val="0.56674382622281005"/>
          <c:h val="6.5809055118110193E-2"/>
        </c:manualLayout>
      </c:layout>
      <c:overlay val="0"/>
      <c:txPr>
        <a:bodyPr/>
        <a:lstStyle/>
        <a:p>
          <a:pPr algn="r">
            <a:defRPr sz="18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67648131630328"/>
          <c:y val="0.10366578820135799"/>
          <c:w val="0.8382954019500561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B5945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-0.28999999999999998</c:v>
                </c:pt>
                <c:pt idx="1">
                  <c:v>-0.88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7B43-8DBC-C7ECBDDB00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3974A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-2.16</c:v>
                </c:pt>
                <c:pt idx="1">
                  <c:v>-2.5099999999999998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4E-7B43-8DBC-C7ECBDDB0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641156168"/>
        <c:axId val="-641471176"/>
      </c:barChart>
      <c:catAx>
        <c:axId val="-641156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6414711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641471176"/>
        <c:scaling>
          <c:orientation val="minMax"/>
          <c:max val="2"/>
          <c:min val="-4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in BMD (%)</a:t>
                </a:r>
              </a:p>
            </c:rich>
          </c:tx>
          <c:layout>
            <c:manualLayout>
              <c:xMode val="edge"/>
              <c:yMode val="edge"/>
              <c:x val="1.0198407954709163E-3"/>
              <c:y val="0.1881352929399332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641156168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6273804816596"/>
          <c:y val="0"/>
          <c:w val="0.6042709971279429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3414958605"/>
          <c:y val="0.10366578820135799"/>
          <c:w val="0.8585377336803099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B5945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-0.28999999999999998</c:v>
                </c:pt>
                <c:pt idx="1">
                  <c:v>-0.88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7B43-8DBC-C7ECBDDB00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3974AF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-2.16</c:v>
                </c:pt>
                <c:pt idx="1">
                  <c:v>-2.5099999999999998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4E-7B43-8DBC-C7ECBDDB0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641156168"/>
        <c:axId val="-641471176"/>
      </c:barChart>
      <c:catAx>
        <c:axId val="-641156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-6414711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641471176"/>
        <c:scaling>
          <c:orientation val="minMax"/>
          <c:max val="2"/>
          <c:min val="-4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baseline="0" dirty="0"/>
                  <a:t> </a:t>
                </a:r>
                <a:r>
                  <a:rPr lang="en-US" sz="1600" dirty="0"/>
                  <a:t>Change from Baseline</a:t>
                </a:r>
                <a:r>
                  <a:rPr lang="en-US" sz="1600" baseline="0" dirty="0"/>
                  <a:t>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0198407954709165E-3"/>
              <c:y val="0.1911840748915281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-641156168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6273804816596"/>
          <c:y val="0"/>
          <c:w val="0.6042709971279429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745994560597"/>
          <c:y val="0.111499395908845"/>
          <c:w val="0.82601761556664899"/>
          <c:h val="0.77826334208223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7B8B90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B8B90"/>
              </a:solidFill>
              <a:ln w="12700" cmpd="sng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77F-C746-B5B5-C0BF7D50A453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AASLD*</c:v>
                </c:pt>
                <c:pt idx="2">
                  <c:v>HBeAg Loss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64</c:v>
                </c:pt>
                <c:pt idx="1">
                  <c:v>45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2-854A-9969-FF9A079C9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chemeClr val="accent4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AASLD*</c:v>
                </c:pt>
                <c:pt idx="2">
                  <c:v>HBeAg Loss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  <c:pt idx="1">
                  <c:v>36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02-854A-9969-FF9A079C96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12809624"/>
        <c:axId val="-2078085080"/>
      </c:barChart>
      <c:catAx>
        <c:axId val="-2112809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>
                <a:latin typeface="Arial"/>
                <a:cs typeface="Arial"/>
              </a:defRPr>
            </a:pPr>
            <a:endParaRPr lang="en-US"/>
          </a:p>
        </c:txPr>
        <c:crossAx val="-2078085080"/>
        <c:crosses val="autoZero"/>
        <c:auto val="1"/>
        <c:lblAlgn val="ctr"/>
        <c:lblOffset val="100"/>
        <c:noMultiLvlLbl val="0"/>
      </c:catAx>
      <c:valAx>
        <c:axId val="-207808508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Study Participants (%)</a:t>
                </a:r>
              </a:p>
            </c:rich>
          </c:tx>
          <c:layout>
            <c:manualLayout>
              <c:xMode val="edge"/>
              <c:yMode val="edge"/>
              <c:x val="1.2401632503066045E-2"/>
              <c:y val="0.2103254593175853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-21128096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1498469528375598"/>
          <c:y val="1.6666666666666701E-2"/>
          <c:w val="0.57600965677284099"/>
          <c:h val="6.5809055118110193E-2"/>
        </c:manualLayout>
      </c:layout>
      <c:overlay val="0"/>
      <c:txPr>
        <a:bodyPr/>
        <a:lstStyle/>
        <a:p>
          <a:pPr algn="r">
            <a:defRPr sz="18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3414958605"/>
          <c:y val="0.10366578820135799"/>
          <c:w val="0.8585377336803099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7B8B9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-0.1</c:v>
                </c:pt>
                <c:pt idx="1">
                  <c:v>-0.42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B4-6E43-9879-E3CE7EBBBA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-1.72</c:v>
                </c:pt>
                <c:pt idx="1">
                  <c:v>-2.29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B4-6E43-9879-E3CE7EBBBA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4777224"/>
        <c:axId val="2140195624"/>
      </c:barChart>
      <c:catAx>
        <c:axId val="2124777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1401956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40195624"/>
        <c:scaling>
          <c:orientation val="minMax"/>
          <c:max val="2"/>
          <c:min val="-4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in BMD (%)</a:t>
                </a:r>
              </a:p>
            </c:rich>
          </c:tx>
          <c:layout>
            <c:manualLayout>
              <c:xMode val="edge"/>
              <c:yMode val="edge"/>
              <c:x val="1.1919557880992001E-2"/>
              <c:y val="0.178988947085148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2124777224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6273804816596"/>
          <c:y val="0"/>
          <c:w val="0.6042709971279429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6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25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ts val="4800"/>
              </a:lnSpc>
            </a:pPr>
            <a:r>
              <a:rPr lang="en-US" sz="2400" i="1" dirty="0"/>
              <a:t>Hepatitis B Medications</a:t>
            </a:r>
            <a:br>
              <a:rPr lang="en-US" sz="3600" dirty="0"/>
            </a:br>
            <a:r>
              <a:rPr lang="en-US" sz="4000" dirty="0"/>
              <a:t>Tenofovir Alafenamide (</a:t>
            </a:r>
            <a:r>
              <a:rPr lang="en-US" sz="4000" i="1" dirty="0" err="1"/>
              <a:t>Vimlidy</a:t>
            </a:r>
            <a:r>
              <a:rPr lang="en-US" sz="4000" dirty="0"/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1FB4A-D31F-0B46-801E-4BF261C3C7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Prepared by:</a:t>
            </a:r>
          </a:p>
          <a:p>
            <a:r>
              <a:rPr lang="en-US" dirty="0"/>
              <a:t>David H. Spach, MD</a:t>
            </a:r>
            <a:br>
              <a:rPr lang="en-US" dirty="0"/>
            </a:br>
            <a:r>
              <a:rPr lang="en-US" dirty="0"/>
              <a:t>H. Nina Kim, MD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0" dirty="0">
                <a:cs typeface="Arial"/>
              </a:rPr>
              <a:t>Last Updated: </a:t>
            </a:r>
            <a:r>
              <a:rPr lang="en-US" dirty="0">
                <a:cs typeface="Arial"/>
              </a:rPr>
              <a:t>February 21, 2020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38620564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Results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599055"/>
          <a:ext cx="9144000" cy="235394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“In patients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HBeAg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-negative chronic HBV, the efficacy of tenofovir alafenamide was non-inferior to that of tenofovir disoproxil fumarate, and had improved bone and renal effects. Longer term follow-up is needed to better understand the clinical impact of these changes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53566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Tenofovir AF vs Tenofovir DF in </a:t>
            </a:r>
            <a:r>
              <a:rPr lang="en-US" sz="2800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HBeAg</a:t>
            </a: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-Positive</a:t>
            </a:r>
            <a:b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Study 110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27854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Background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Randomized double-blind placebo-controlled non-inferiority trial of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tenofovir alafenamide (TAF) versus tenofovir disoproxil fumarate (TDF)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in </a:t>
            </a:r>
            <a:r>
              <a:rPr lang="en-US" sz="2000" dirty="0" err="1">
                <a:latin typeface="Arial" pitchFamily="-106" charset="0"/>
              </a:rPr>
              <a:t>HBeAg</a:t>
            </a:r>
            <a:r>
              <a:rPr lang="en-US" sz="2000" dirty="0">
                <a:latin typeface="Arial" pitchFamily="-106" charset="0"/>
              </a:rPr>
              <a:t>-positive chronic hepatitis B patients</a:t>
            </a: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Subjects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N = 1473 with chronic hepatitis B </a:t>
            </a:r>
            <a:r>
              <a:rPr lang="en-US" sz="2000" dirty="0" err="1">
                <a:latin typeface="Arial" pitchFamily="-106" charset="0"/>
              </a:rPr>
              <a:t>eAg</a:t>
            </a:r>
            <a:r>
              <a:rPr lang="en-US" sz="2000" dirty="0">
                <a:latin typeface="Arial" pitchFamily="-106" charset="0"/>
              </a:rPr>
              <a:t>-positive infection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 </a:t>
            </a: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HBV DNA level &gt;20,000 IU/mL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ALT &gt;60 IU/L in men, &gt;38 IU/L in women; &lt;10 x ULN for both</a:t>
            </a:r>
            <a:endParaRPr lang="en-US" sz="2000" dirty="0">
              <a:latin typeface="Arial" pitchFamily="-106" charset="0"/>
            </a:endParaRP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dirty="0">
                <a:latin typeface="Arial" pitchFamily="-106" charset="0"/>
              </a:rPr>
              <a:t> </a:t>
            </a:r>
            <a:r>
              <a:rPr lang="en-US" sz="2000" b="1" dirty="0">
                <a:latin typeface="Arial" pitchFamily="-106" charset="0"/>
              </a:rPr>
              <a:t>Regimens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Tenofovir AF 25 mg once daily with matching placebo	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Tenofovir DF 300 mg once daily with matching placebo</a:t>
            </a: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Study End-Point 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HBV DNA level &lt;29 IU/mL at week 48</a:t>
            </a:r>
          </a:p>
          <a:p>
            <a:pPr>
              <a:lnSpc>
                <a:spcPts val="2400"/>
              </a:lnSpc>
              <a:spcBef>
                <a:spcPts val="1400"/>
              </a:spcBef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</p:spTree>
    <p:extLst>
      <p:ext uri="{BB962C8B-B14F-4D97-AF65-F5344CB8AC3E}">
        <p14:creationId xmlns:p14="http://schemas.microsoft.com/office/powerpoint/2010/main" val="82180461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559860"/>
            <a:ext cx="9144000" cy="359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98925" y="2819400"/>
            <a:ext cx="4302125" cy="990600"/>
          </a:xfrm>
          <a:prstGeom prst="rect">
            <a:avLst/>
          </a:prstGeom>
          <a:solidFill>
            <a:srgbClr val="A6BAC2">
              <a:alpha val="32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alafenamide: 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25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581)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90988" y="4419600"/>
            <a:ext cx="4295775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DF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 300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292)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128963" y="32766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128963" y="4114800"/>
            <a:ext cx="868362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40"/>
          <p:cNvGraphicFramePr>
            <a:graphicFrameLocks noGrp="1"/>
          </p:cNvGraphicFramePr>
          <p:nvPr>
            <p:extLst/>
          </p:nvPr>
        </p:nvGraphicFramePr>
        <p:xfrm>
          <a:off x="233362" y="2819400"/>
          <a:ext cx="3348037" cy="2590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4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43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Study Participants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363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HBeAg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-positive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HBV DNA level &gt;20,000 IU/mL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ALT &gt;60 IU/L for 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 ALT &gt;38 IU/L for women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CrCl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&gt;50 ml/min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0433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3867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810500" y="1558752"/>
            <a:ext cx="118903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96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61974" y="1558751"/>
            <a:ext cx="88139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Time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088387" y="2084005"/>
            <a:ext cx="1864613" cy="3416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Randomized 2:1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791450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631031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734050" y="1558752"/>
            <a:ext cx="1189037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48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715000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326703827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110: Baseline Characteristics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/>
          </p:nvPr>
        </p:nvGraphicFramePr>
        <p:xfrm>
          <a:off x="457200" y="1371600"/>
          <a:ext cx="8229600" cy="474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AF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581)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DF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292)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Age, mean (±SD),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38 (11)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38 (12)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Male,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371 (64)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189 (65)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1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Race,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Asian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482 (83)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96 (17)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232 (79)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53 (18)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 (2)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0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ALT &gt; ULN by central lab,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537 (98)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288 (99)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HBV DNA,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7.6 (1.3)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7.6 (1.4)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FibroTest</a:t>
                      </a:r>
                      <a:r>
                        <a:rPr lang="en-US" sz="1600" dirty="0"/>
                        <a:t> score, mean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 0.34 (0.23)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0.32 (0.22)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Cirrhosis,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41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24 (8)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Serum creatinine, mean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0.81 (0.17)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0.82 (0.16)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265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09999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solidFill>
                  <a:srgbClr val="FFFFFF"/>
                </a:solidFill>
              </a:rPr>
              <a:t>Study 110: Results at Week 48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8DBA552-EB26-0E47-9839-B0D34B6791B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582" y="1447800"/>
          <a:ext cx="822883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1"/>
          <p:cNvSpPr>
            <a:spLocks/>
          </p:cNvSpPr>
          <p:nvPr/>
        </p:nvSpPr>
        <p:spPr bwMode="auto">
          <a:xfrm>
            <a:off x="2247669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0.25</a:t>
            </a:r>
          </a:p>
        </p:txBody>
      </p:sp>
      <p:sp>
        <p:nvSpPr>
          <p:cNvPr id="8" name="Title 11"/>
          <p:cNvSpPr>
            <a:spLocks/>
          </p:cNvSpPr>
          <p:nvPr/>
        </p:nvSpPr>
        <p:spPr bwMode="auto">
          <a:xfrm>
            <a:off x="6781007" y="5181600"/>
            <a:ext cx="1067593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0.47</a:t>
            </a:r>
          </a:p>
        </p:txBody>
      </p:sp>
      <p:sp>
        <p:nvSpPr>
          <p:cNvPr id="9" name="Title 11"/>
          <p:cNvSpPr>
            <a:spLocks/>
          </p:cNvSpPr>
          <p:nvPr/>
        </p:nvSpPr>
        <p:spPr bwMode="auto">
          <a:xfrm>
            <a:off x="4514338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0.014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03198C-08BD-8A43-BD74-76692B71B041}"/>
              </a:ext>
            </a:extLst>
          </p:cNvPr>
          <p:cNvSpPr txBox="1"/>
          <p:nvPr/>
        </p:nvSpPr>
        <p:spPr>
          <a:xfrm>
            <a:off x="1600200" y="5986046"/>
            <a:ext cx="685800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*Using normal ranges of ≤30 U/L for men and ≤19 U/L for women</a:t>
            </a:r>
          </a:p>
        </p:txBody>
      </p:sp>
    </p:spTree>
    <p:extLst>
      <p:ext uri="{BB962C8B-B14F-4D97-AF65-F5344CB8AC3E}">
        <p14:creationId xmlns:p14="http://schemas.microsoft.com/office/powerpoint/2010/main" val="164442033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vs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Adverse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Week 48 Changes in Bone Mineral Density (BMD)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93912" y="193040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402572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Conclusion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599055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patients with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HBeAg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-positive HBV infection, tenofovir alafenamide was non-inferior to tenofovir disoproxil fumarate, and had improved bone and renal effects. Longer term follow-up is needed to better understand the clinical impact of these changes.”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9887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F267C9FA-9BF8-8D47-885E-C2C2EE318039}"/>
              </a:ext>
            </a:extLst>
          </p:cNvPr>
          <p:cNvSpPr txBox="1">
            <a:spLocks/>
          </p:cNvSpPr>
          <p:nvPr/>
        </p:nvSpPr>
        <p:spPr>
          <a:xfrm>
            <a:off x="280730" y="1371600"/>
            <a:ext cx="8595360" cy="2011680"/>
          </a:xfrm>
          <a:prstGeom prst="rect">
            <a:avLst/>
          </a:prstGeom>
          <a:solidFill>
            <a:schemeClr val="tx1">
              <a:alpha val="18000"/>
            </a:schemeClr>
          </a:solidFill>
          <a:ln>
            <a:solidFill>
              <a:schemeClr val="bg1"/>
            </a:solidFill>
          </a:ln>
          <a:effectLst/>
        </p:spPr>
        <p:txBody>
          <a:bodyPr tIns="18288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6032" indent="-256032">
              <a:lnSpc>
                <a:spcPts val="3400"/>
              </a:lnSpc>
              <a:spcBef>
                <a:spcPts val="1800"/>
              </a:spcBef>
              <a:buClr>
                <a:schemeClr val="accent2">
                  <a:lumMod val="20000"/>
                  <a:lumOff val="80000"/>
                </a:schemeClr>
              </a:buClr>
            </a:pP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Phase 3 Trials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- Study 108: TAF versus TDF in </a:t>
            </a:r>
            <a:r>
              <a:rPr lang="en-US" sz="2400" dirty="0" err="1">
                <a:solidFill>
                  <a:schemeClr val="bg1"/>
                </a:solidFill>
              </a:rPr>
              <a:t>HBeAg</a:t>
            </a:r>
            <a:r>
              <a:rPr lang="en-US" sz="2400" dirty="0">
                <a:solidFill>
                  <a:schemeClr val="bg1"/>
                </a:solidFill>
              </a:rPr>
              <a:t>-Negative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- Study 110: TAF versus TDF in </a:t>
            </a:r>
            <a:r>
              <a:rPr lang="en-US" sz="2400" dirty="0" err="1">
                <a:solidFill>
                  <a:schemeClr val="bg1"/>
                </a:solidFill>
              </a:rPr>
              <a:t>HBeAg</a:t>
            </a:r>
            <a:r>
              <a:rPr lang="en-US" sz="2400" dirty="0">
                <a:solidFill>
                  <a:schemeClr val="bg1"/>
                </a:solidFill>
              </a:rPr>
              <a:t>-Positive</a:t>
            </a:r>
          </a:p>
          <a:p>
            <a:pPr marL="0" indent="0">
              <a:lnSpc>
                <a:spcPts val="3400"/>
              </a:lnSpc>
              <a:spcBef>
                <a:spcPts val="1800"/>
              </a:spcBef>
              <a:buClr>
                <a:schemeClr val="accent5">
                  <a:lumMod val="40000"/>
                  <a:lumOff val="60000"/>
                </a:schemeClr>
              </a:buCl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405255-D009-A140-A8D9-6E8F797AEBFD}"/>
              </a:ext>
            </a:extLst>
          </p:cNvPr>
          <p:cNvSpPr txBox="1">
            <a:spLocks/>
          </p:cNvSpPr>
          <p:nvPr/>
        </p:nvSpPr>
        <p:spPr>
          <a:xfrm>
            <a:off x="280730" y="457200"/>
            <a:ext cx="8595360" cy="908303"/>
          </a:xfrm>
          <a:prstGeom prst="rect">
            <a:avLst/>
          </a:prstGeom>
          <a:solidFill>
            <a:srgbClr val="00122E"/>
          </a:solidFill>
          <a:ln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/>
              <a:t>Tenofovir alafenamide (TAF)</a:t>
            </a:r>
            <a:br>
              <a:rPr lang="en-US" sz="2400" dirty="0"/>
            </a:br>
            <a:r>
              <a:rPr lang="en-US" sz="2400" dirty="0"/>
              <a:t>Summary of Key Studies</a:t>
            </a:r>
          </a:p>
        </p:txBody>
      </p:sp>
    </p:spTree>
    <p:extLst>
      <p:ext uri="{BB962C8B-B14F-4D97-AF65-F5344CB8AC3E}">
        <p14:creationId xmlns:p14="http://schemas.microsoft.com/office/powerpoint/2010/main" val="922549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Tenofovir AF vs Tenofovir DF in </a:t>
            </a:r>
            <a:r>
              <a:rPr lang="en-US" sz="2400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HBeAg</a:t>
            </a:r>
            <a:r>
              <a:rPr lang="en-US" sz="2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-Negative</a:t>
            </a:r>
            <a:br>
              <a:rPr lang="en-US" sz="24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Study 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168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-Negative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108: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1500412"/>
            <a:ext cx="8515350" cy="4800600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Background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</a:t>
            </a:r>
            <a:r>
              <a:rPr lang="en-US" sz="2000" dirty="0">
                <a:latin typeface="Arial" pitchFamily="-106" charset="0"/>
              </a:rPr>
              <a:t>Randomized double-blind placebo-controlled non-inferiority trial of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tenofovir alafenamide (TAF) versus tenofovir disoproxil fumarate (TDF)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in </a:t>
            </a:r>
            <a:r>
              <a:rPr lang="en-US" sz="2000" dirty="0" err="1">
                <a:latin typeface="Arial" pitchFamily="-106" charset="0"/>
              </a:rPr>
              <a:t>HBeAg</a:t>
            </a:r>
            <a:r>
              <a:rPr lang="en-US" sz="2000" dirty="0">
                <a:latin typeface="Arial" pitchFamily="-106" charset="0"/>
              </a:rPr>
              <a:t>-negative adults with chronic hepatitis B</a:t>
            </a:r>
          </a:p>
          <a:p>
            <a:pPr>
              <a:lnSpc>
                <a:spcPts val="2400"/>
              </a:lnSpc>
              <a:spcBef>
                <a:spcPts val="1400"/>
              </a:spcBef>
            </a:pPr>
            <a:r>
              <a:rPr lang="en-US" sz="2000" b="1" dirty="0">
                <a:latin typeface="Arial" pitchFamily="-106" charset="0"/>
              </a:rPr>
              <a:t>Subjects (n = 426)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Age ≥18 years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Chronic </a:t>
            </a:r>
            <a:r>
              <a:rPr lang="en-US" sz="2000" dirty="0" err="1">
                <a:solidFill>
                  <a:schemeClr val="tx1"/>
                </a:solidFill>
                <a:latin typeface="Arial" pitchFamily="-106" charset="0"/>
              </a:rPr>
              <a:t>HBeAg</a:t>
            </a: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-negative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HBV DNA level &gt;20,000 IU/mL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ALT &gt;60 IU/L in men, &gt;38 IU/L in women; ALT &lt;10 x ULN for both</a:t>
            </a:r>
            <a:endParaRPr lang="en-US" sz="2000" dirty="0">
              <a:latin typeface="Arial" pitchFamily="-106" charset="0"/>
            </a:endParaRP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dirty="0">
                <a:latin typeface="Arial" pitchFamily="-106" charset="0"/>
              </a:rPr>
              <a:t> </a:t>
            </a:r>
            <a:r>
              <a:rPr lang="en-US" sz="2000" b="1" dirty="0">
                <a:latin typeface="Arial" pitchFamily="-106" charset="0"/>
              </a:rPr>
              <a:t>Regimen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Tenofovir AF: 25 mg once daily </a:t>
            </a:r>
            <a:r>
              <a:rPr lang="en-US" sz="2000" dirty="0">
                <a:latin typeface="Arial" pitchFamily="-106" charset="0"/>
              </a:rPr>
              <a:t>with matching placebo</a:t>
            </a: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	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Tenofovir </a:t>
            </a:r>
            <a:r>
              <a:rPr lang="en-US" sz="2000" dirty="0">
                <a:latin typeface="Arial" pitchFamily="-106" charset="0"/>
              </a:rPr>
              <a:t>DF: 300 mg once daily with matching placebo</a:t>
            </a: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Study End-Point 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HBV </a:t>
            </a:r>
            <a:r>
              <a:rPr lang="en-US" sz="2000" dirty="0">
                <a:latin typeface="Arial" pitchFamily="-106" charset="0"/>
              </a:rPr>
              <a:t>DNA level &lt;29 IU/mL at week 48</a:t>
            </a:r>
          </a:p>
          <a:p>
            <a:pPr>
              <a:lnSpc>
                <a:spcPts val="2400"/>
              </a:lnSpc>
              <a:spcBef>
                <a:spcPts val="1400"/>
              </a:spcBef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</p:spTree>
    <p:extLst>
      <p:ext uri="{BB962C8B-B14F-4D97-AF65-F5344CB8AC3E}">
        <p14:creationId xmlns:p14="http://schemas.microsoft.com/office/powerpoint/2010/main" val="209823715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524000"/>
            <a:ext cx="9144000" cy="359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-Negative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108: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98925" y="2819400"/>
            <a:ext cx="4302125" cy="990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alafenamide: 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25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285)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90988" y="4419600"/>
            <a:ext cx="4295775" cy="990600"/>
          </a:xfrm>
          <a:prstGeom prst="rect">
            <a:avLst/>
          </a:prstGeom>
          <a:solidFill>
            <a:schemeClr val="accent1">
              <a:lumMod val="20000"/>
              <a:lumOff val="80000"/>
              <a:alpha val="67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DF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 300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140)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561973" y="3276600"/>
            <a:ext cx="481389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61973" y="4230622"/>
            <a:ext cx="435352" cy="72237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40"/>
          <p:cNvGraphicFramePr>
            <a:graphicFrameLocks noGrp="1"/>
          </p:cNvGraphicFramePr>
          <p:nvPr>
            <p:extLst/>
          </p:nvPr>
        </p:nvGraphicFramePr>
        <p:xfrm>
          <a:off x="233363" y="2818957"/>
          <a:ext cx="3328612" cy="2590800"/>
        </p:xfrm>
        <a:graphic>
          <a:graphicData uri="http://schemas.openxmlformats.org/drawingml/2006/table">
            <a:tbl>
              <a:tblPr/>
              <a:tblGrid>
                <a:gridCol w="332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89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Study Participants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3911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HBeAg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-negative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HBV DNA level &gt;20,000 IU/mL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ALT &gt;60 IU/L for 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ALL &gt;38 IU/L for women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CrCl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 &gt;50 mL/min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0433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3867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810500" y="1558752"/>
            <a:ext cx="118903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96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61974" y="1558751"/>
            <a:ext cx="88139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Time 0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791450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6397626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821363" y="1558752"/>
            <a:ext cx="1189037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48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802313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6C64298-65D7-EC4C-BE9D-97494BADE6FE}"/>
              </a:ext>
            </a:extLst>
          </p:cNvPr>
          <p:cNvSpPr>
            <a:spLocks noChangeAspect="1"/>
          </p:cNvSpPr>
          <p:nvPr/>
        </p:nvSpPr>
        <p:spPr>
          <a:xfrm>
            <a:off x="3681280" y="4497231"/>
            <a:ext cx="263781" cy="2743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1x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268369-9C4F-B14B-9E84-D8CA23CFB761}"/>
              </a:ext>
            </a:extLst>
          </p:cNvPr>
          <p:cNvSpPr>
            <a:spLocks noChangeAspect="1"/>
          </p:cNvSpPr>
          <p:nvPr/>
        </p:nvSpPr>
        <p:spPr>
          <a:xfrm>
            <a:off x="3681281" y="3620732"/>
            <a:ext cx="263780" cy="2743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ts val="1200"/>
              </a:lnSpc>
            </a:pPr>
            <a:r>
              <a:rPr lang="en-US" sz="1100" b="1" dirty="0">
                <a:latin typeface="Arial"/>
                <a:cs typeface="Arial"/>
              </a:rPr>
              <a:t>2x</a:t>
            </a:r>
          </a:p>
        </p:txBody>
      </p:sp>
    </p:spTree>
    <p:extLst>
      <p:ext uri="{BB962C8B-B14F-4D97-AF65-F5344CB8AC3E}">
        <p14:creationId xmlns:p14="http://schemas.microsoft.com/office/powerpoint/2010/main" val="236675439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Baseline Characteristics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/>
          </p:nvPr>
        </p:nvGraphicFramePr>
        <p:xfrm>
          <a:off x="457200" y="1338944"/>
          <a:ext cx="8229600" cy="5021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AF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285)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7D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DF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140)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Age, mean (±SD),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45 (12)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48 (10)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Male,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173 (61)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86 (61)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1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Race,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Asian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Black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205 (72)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71 (25)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 (2)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101 (72)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35 (25)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 (2)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 (1)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0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ALT &gt; ULN by central lab,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236 (83)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121 (86)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HBV DNA,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5.7 (1.3)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5.8 (1.3)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FibroTest</a:t>
                      </a:r>
                      <a:r>
                        <a:rPr lang="en-US" sz="1600" dirty="0"/>
                        <a:t> score ≥0.75,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31/280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20/139 (14)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Previous </a:t>
                      </a:r>
                      <a:r>
                        <a:rPr lang="en-US" sz="1600" dirty="0" err="1"/>
                        <a:t>nucleos</a:t>
                      </a:r>
                      <a:r>
                        <a:rPr lang="en-US" sz="1600" dirty="0"/>
                        <a:t>(t)ide therapy,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60 (21)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31 (22)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Previous interferon therapy,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29 (10)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19 (14)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265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49247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Results at Week 48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8DBA552-EB26-0E47-9839-B0D34B6791B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57964" y="1447800"/>
          <a:ext cx="822883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1"/>
          <p:cNvSpPr>
            <a:spLocks/>
          </p:cNvSpPr>
          <p:nvPr/>
        </p:nvSpPr>
        <p:spPr bwMode="auto">
          <a:xfrm>
            <a:off x="2247669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0.47</a:t>
            </a:r>
          </a:p>
        </p:txBody>
      </p:sp>
      <p:sp>
        <p:nvSpPr>
          <p:cNvPr id="8" name="Title 11"/>
          <p:cNvSpPr>
            <a:spLocks/>
          </p:cNvSpPr>
          <p:nvPr/>
        </p:nvSpPr>
        <p:spPr bwMode="auto">
          <a:xfrm>
            <a:off x="6781007" y="5181600"/>
            <a:ext cx="1067593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0.0005</a:t>
            </a:r>
          </a:p>
        </p:txBody>
      </p:sp>
      <p:sp>
        <p:nvSpPr>
          <p:cNvPr id="9" name="Title 11"/>
          <p:cNvSpPr>
            <a:spLocks/>
          </p:cNvSpPr>
          <p:nvPr/>
        </p:nvSpPr>
        <p:spPr bwMode="auto">
          <a:xfrm>
            <a:off x="4514338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0.076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03198C-08BD-8A43-BD74-76692B71B041}"/>
              </a:ext>
            </a:extLst>
          </p:cNvPr>
          <p:cNvSpPr txBox="1"/>
          <p:nvPr/>
        </p:nvSpPr>
        <p:spPr>
          <a:xfrm>
            <a:off x="1600200" y="5986046"/>
            <a:ext cx="685800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*Using normal ranges of ≤30 U/L for men and ≤19 U/L for women</a:t>
            </a:r>
          </a:p>
        </p:txBody>
      </p:sp>
    </p:spTree>
    <p:extLst>
      <p:ext uri="{BB962C8B-B14F-4D97-AF65-F5344CB8AC3E}">
        <p14:creationId xmlns:p14="http://schemas.microsoft.com/office/powerpoint/2010/main" val="180728591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Adverse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Week 48 Changes in Bone Mineral Density (BMD)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93912" y="203926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68985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for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HBeAg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-Negative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108: Adverse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Week 48 Changes in Bone Mineral Density (BMD)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93912" y="203926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22939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36328</TotalTime>
  <Words>1360</Words>
  <Application>Microsoft Macintosh PowerPoint</Application>
  <PresentationFormat>On-screen Show (4:3)</PresentationFormat>
  <Paragraphs>172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Geneva</vt:lpstr>
      <vt:lpstr>Times New Roman</vt:lpstr>
      <vt:lpstr>AETC_Master_Template_061510</vt:lpstr>
      <vt:lpstr>Hepatitis B Medications Tenofovir Alafenamide (Vimlidy)</vt:lpstr>
      <vt:lpstr>PowerPoint Presentation</vt:lpstr>
      <vt:lpstr>Tenofovir AF vs Tenofovir DF in HBeAg-Negative Study 108</vt:lpstr>
      <vt:lpstr>Tenofovir AF vs Tenofovir DF for HBeAg-Negative Study 108: Design</vt:lpstr>
      <vt:lpstr>Tenofovir AF vs Tenofovir DF for HBeAg-Negative Study 108: Design</vt:lpstr>
      <vt:lpstr>Tenofovir AF vs Tenofovir DF for HBeAg-Negative Study 108: Baseline Characteristics</vt:lpstr>
      <vt:lpstr>Tenofovir AF vs Tenofovir DF for HBeAg-Negative Study 108: Results at Week 48</vt:lpstr>
      <vt:lpstr>Tenofovir AF vs Tenofovir DF for HBeAg-Negative Study 108: Adverse Effects</vt:lpstr>
      <vt:lpstr>Tenofovir AF vs Tenofovir DF for HBeAg-Negative Study 108: Adverse Effects</vt:lpstr>
      <vt:lpstr>Tenofovir AF vs Tenofovir DF for HBeAg-Negative Study 108: Results</vt:lpstr>
      <vt:lpstr>Tenofovir AF vs Tenofovir DF in HBeAg-Positive Study 110</vt:lpstr>
      <vt:lpstr>Tenofovir AF vs Tenofovir DF for HBeAg-Positive Study 110: Design</vt:lpstr>
      <vt:lpstr>Tenofovir AF vs Tenofovir DF for HBeAg-Positive Study 110: Design</vt:lpstr>
      <vt:lpstr>Tenofovir AF vs Tenofovir DF for HBeAg-Positive Study 110: Baseline Characteristics</vt:lpstr>
      <vt:lpstr>Tenofovir AF vs Tenofovir DF for HBeAg-Positive Study 110: Results at Week 48</vt:lpstr>
      <vt:lpstr>Tenofovir AF vs Tenofovir DF for HBeAg-Positive Study 110: Adverse Effects</vt:lpstr>
      <vt:lpstr>Tenofovir AF vs Tenofovir DF for HBeAg-Positive Study 110: Conclusion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1355</cp:revision>
  <cp:lastPrinted>2019-10-21T18:40:24Z</cp:lastPrinted>
  <dcterms:created xsi:type="dcterms:W3CDTF">2010-11-28T05:36:22Z</dcterms:created>
  <dcterms:modified xsi:type="dcterms:W3CDTF">2020-03-01T14:03:35Z</dcterms:modified>
</cp:coreProperties>
</file>