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1"/>
  </p:notesMasterIdLst>
  <p:handoutMasterIdLst>
    <p:handoutMasterId r:id="rId22"/>
  </p:handoutMasterIdLst>
  <p:sldIdLst>
    <p:sldId id="960" r:id="rId2"/>
    <p:sldId id="968" r:id="rId3"/>
    <p:sldId id="939" r:id="rId4"/>
    <p:sldId id="963" r:id="rId5"/>
    <p:sldId id="421" r:id="rId6"/>
    <p:sldId id="455" r:id="rId7"/>
    <p:sldId id="924" r:id="rId8"/>
    <p:sldId id="961" r:id="rId9"/>
    <p:sldId id="453" r:id="rId10"/>
    <p:sldId id="454" r:id="rId11"/>
    <p:sldId id="967" r:id="rId12"/>
    <p:sldId id="921" r:id="rId13"/>
    <p:sldId id="965" r:id="rId14"/>
    <p:sldId id="456" r:id="rId15"/>
    <p:sldId id="922" r:id="rId16"/>
    <p:sldId id="966" r:id="rId17"/>
    <p:sldId id="923" r:id="rId18"/>
    <p:sldId id="422" r:id="rId19"/>
    <p:sldId id="962" r:id="rId20"/>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723F"/>
    <a:srgbClr val="A4864A"/>
    <a:srgbClr val="997D45"/>
    <a:srgbClr val="2C5986"/>
    <a:srgbClr val="285078"/>
    <a:srgbClr val="003140"/>
    <a:srgbClr val="686868"/>
    <a:srgbClr val="000000"/>
    <a:srgbClr val="C0504D"/>
    <a:srgbClr val="802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43" autoAdjust="0"/>
    <p:restoredTop sz="96355" autoAdjust="0"/>
  </p:normalViewPr>
  <p:slideViewPr>
    <p:cSldViewPr snapToGrid="0" showGuides="1">
      <p:cViewPr varScale="1">
        <p:scale>
          <a:sx n="137" d="100"/>
          <a:sy n="137" d="100"/>
        </p:scale>
        <p:origin x="192" y="352"/>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952"/>
    </p:cViewPr>
  </p:sorterViewPr>
  <p:notesViewPr>
    <p:cSldViewPr snapToGrid="0"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299172997565262"/>
          <c:y val="0.10534916176640557"/>
          <c:w val="0.85077190223716781"/>
          <c:h val="0.75531312385572147"/>
        </c:manualLayout>
      </c:layout>
      <c:barChart>
        <c:barDir val="col"/>
        <c:grouping val="clustered"/>
        <c:varyColors val="0"/>
        <c:ser>
          <c:idx val="0"/>
          <c:order val="0"/>
          <c:tx>
            <c:strRef>
              <c:f>Sheet1!$B$1</c:f>
              <c:strCache>
                <c:ptCount val="1"/>
                <c:pt idx="0">
                  <c:v>Entecavir</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Loss of HBeAg</c:v>
                </c:pt>
                <c:pt idx="3">
                  <c:v>Loss of HBsAg</c:v>
                </c:pt>
              </c:strCache>
            </c:strRef>
          </c:cat>
          <c:val>
            <c:numRef>
              <c:f>Sheet1!$B$2:$B$5</c:f>
              <c:numCache>
                <c:formatCode>0</c:formatCode>
                <c:ptCount val="4"/>
                <c:pt idx="0">
                  <c:v>67</c:v>
                </c:pt>
                <c:pt idx="1">
                  <c:v>68</c:v>
                </c:pt>
                <c:pt idx="2">
                  <c:v>22</c:v>
                </c:pt>
                <c:pt idx="3">
                  <c:v>2</c:v>
                </c:pt>
              </c:numCache>
            </c:numRef>
          </c:val>
          <c:extLst>
            <c:ext xmlns:c16="http://schemas.microsoft.com/office/drawing/2014/chart" uri="{C3380CC4-5D6E-409C-BE32-E72D297353CC}">
              <c16:uniqueId val="{00000000-12B3-1747-AA70-E633FFF9BEFF}"/>
            </c:ext>
          </c:extLst>
        </c:ser>
        <c:ser>
          <c:idx val="1"/>
          <c:order val="1"/>
          <c:tx>
            <c:strRef>
              <c:f>Sheet1!$C$1</c:f>
              <c:strCache>
                <c:ptCount val="1"/>
                <c:pt idx="0">
                  <c:v>Lamivudine</c:v>
                </c:pt>
              </c:strCache>
            </c:strRef>
          </c:tx>
          <c:spPr>
            <a:solidFill>
              <a:srgbClr val="A4864A"/>
            </a:solidFill>
            <a:ln w="9525">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Loss of HBeAg</c:v>
                </c:pt>
                <c:pt idx="3">
                  <c:v>Loss of HBsAg</c:v>
                </c:pt>
              </c:strCache>
            </c:strRef>
          </c:cat>
          <c:val>
            <c:numRef>
              <c:f>Sheet1!$C$2:$C$5</c:f>
              <c:numCache>
                <c:formatCode>0</c:formatCode>
                <c:ptCount val="4"/>
                <c:pt idx="0">
                  <c:v>36</c:v>
                </c:pt>
                <c:pt idx="1">
                  <c:v>60</c:v>
                </c:pt>
                <c:pt idx="2">
                  <c:v>20</c:v>
                </c:pt>
                <c:pt idx="3">
                  <c:v>1</c:v>
                </c:pt>
              </c:numCache>
            </c:numRef>
          </c:val>
          <c:extLst>
            <c:ext xmlns:c16="http://schemas.microsoft.com/office/drawing/2014/chart" uri="{C3380CC4-5D6E-409C-BE32-E72D297353CC}">
              <c16:uniqueId val="{00000001-12B3-1747-AA70-E633FFF9BEFF}"/>
            </c:ext>
          </c:extLst>
        </c:ser>
        <c:dLbls>
          <c:showLegendKey val="0"/>
          <c:showVal val="1"/>
          <c:showCatName val="0"/>
          <c:showSerName val="0"/>
          <c:showPercent val="0"/>
          <c:showBubbleSize val="0"/>
        </c:dLbls>
        <c:gapWidth val="100"/>
        <c:axId val="2128028856"/>
        <c:axId val="-2055116392"/>
      </c:barChart>
      <c:catAx>
        <c:axId val="2128028856"/>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055116392"/>
        <c:crosses val="autoZero"/>
        <c:auto val="1"/>
        <c:lblAlgn val="ctr"/>
        <c:lblOffset val="10"/>
        <c:noMultiLvlLbl val="0"/>
      </c:catAx>
      <c:valAx>
        <c:axId val="-2055116392"/>
        <c:scaling>
          <c:orientation val="minMax"/>
          <c:max val="100"/>
        </c:scaling>
        <c:delete val="0"/>
        <c:axPos val="l"/>
        <c:title>
          <c:tx>
            <c:rich>
              <a:bodyPr/>
              <a:lstStyle/>
              <a:p>
                <a:pPr>
                  <a:defRPr sz="1800">
                    <a:latin typeface="Arial"/>
                    <a:cs typeface="Arial"/>
                  </a:defRPr>
                </a:pPr>
                <a:r>
                  <a:rPr lang="en-US" sz="1800" dirty="0">
                    <a:latin typeface="Arial"/>
                    <a:cs typeface="Arial"/>
                  </a:rPr>
                  <a:t>Participants (%)</a:t>
                </a:r>
              </a:p>
            </c:rich>
          </c:tx>
          <c:layout>
            <c:manualLayout>
              <c:xMode val="edge"/>
              <c:yMode val="edge"/>
              <c:x val="9.8767378246593044E-3"/>
              <c:y val="0.24350602173632849"/>
            </c:manualLayout>
          </c:layout>
          <c:overlay val="0"/>
        </c:title>
        <c:numFmt formatCode="0" sourceLinked="0"/>
        <c:majorTickMark val="out"/>
        <c:minorTickMark val="none"/>
        <c:tickLblPos val="nextTo"/>
        <c:spPr>
          <a:ln w="12700" cmpd="sng">
            <a:solidFill>
              <a:schemeClr val="tx1"/>
            </a:solidFill>
          </a:ln>
        </c:spPr>
        <c:txPr>
          <a:bodyPr/>
          <a:lstStyle/>
          <a:p>
            <a:pPr>
              <a:defRPr sz="1600"/>
            </a:pPr>
            <a:endParaRPr lang="en-US"/>
          </a:p>
        </c:txPr>
        <c:crossAx val="2128028856"/>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6463875686742404"/>
          <c:y val="1.3611659733796418E-2"/>
          <c:w val="0.41397839507"/>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7745994560597"/>
          <c:y val="0.11943591426071699"/>
          <c:w val="0.82601761556664899"/>
          <c:h val="0.74122637795275603"/>
        </c:manualLayout>
      </c:layout>
      <c:barChart>
        <c:barDir val="col"/>
        <c:grouping val="clustered"/>
        <c:varyColors val="0"/>
        <c:ser>
          <c:idx val="0"/>
          <c:order val="0"/>
          <c:tx>
            <c:strRef>
              <c:f>Sheet1!$B$1</c:f>
              <c:strCache>
                <c:ptCount val="1"/>
                <c:pt idx="0">
                  <c:v>Entecavir</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HBeAg Seroconversion</c:v>
                </c:pt>
                <c:pt idx="3">
                  <c:v>HBsAg Seroconversion</c:v>
                </c:pt>
              </c:strCache>
            </c:strRef>
          </c:cat>
          <c:val>
            <c:numRef>
              <c:f>Sheet1!$B$2:$B$5</c:f>
              <c:numCache>
                <c:formatCode>0</c:formatCode>
                <c:ptCount val="4"/>
                <c:pt idx="0">
                  <c:v>80</c:v>
                </c:pt>
                <c:pt idx="1">
                  <c:v>87</c:v>
                </c:pt>
                <c:pt idx="2">
                  <c:v>31</c:v>
                </c:pt>
                <c:pt idx="3">
                  <c:v>2</c:v>
                </c:pt>
              </c:numCache>
            </c:numRef>
          </c:val>
          <c:extLst>
            <c:ext xmlns:c16="http://schemas.microsoft.com/office/drawing/2014/chart" uri="{C3380CC4-5D6E-409C-BE32-E72D297353CC}">
              <c16:uniqueId val="{00000000-12B3-1747-AA70-E633FFF9BEFF}"/>
            </c:ext>
          </c:extLst>
        </c:ser>
        <c:ser>
          <c:idx val="1"/>
          <c:order val="1"/>
          <c:tx>
            <c:strRef>
              <c:f>Sheet1!$C$1</c:f>
              <c:strCache>
                <c:ptCount val="1"/>
                <c:pt idx="0">
                  <c:v>Lamivudine</c:v>
                </c:pt>
              </c:strCache>
            </c:strRef>
          </c:tx>
          <c:spPr>
            <a:solidFill>
              <a:srgbClr val="A4864A"/>
            </a:solidFill>
            <a:ln w="9525">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HBeAg Seroconversion</c:v>
                </c:pt>
                <c:pt idx="3">
                  <c:v>HBsAg Seroconversion</c:v>
                </c:pt>
              </c:strCache>
            </c:strRef>
          </c:cat>
          <c:val>
            <c:numRef>
              <c:f>Sheet1!$C$2:$C$5</c:f>
              <c:numCache>
                <c:formatCode>0</c:formatCode>
                <c:ptCount val="4"/>
                <c:pt idx="0">
                  <c:v>39</c:v>
                </c:pt>
                <c:pt idx="1">
                  <c:v>79</c:v>
                </c:pt>
                <c:pt idx="2">
                  <c:v>26</c:v>
                </c:pt>
                <c:pt idx="3">
                  <c:v>2</c:v>
                </c:pt>
              </c:numCache>
            </c:numRef>
          </c:val>
          <c:extLst>
            <c:ext xmlns:c16="http://schemas.microsoft.com/office/drawing/2014/chart" uri="{C3380CC4-5D6E-409C-BE32-E72D297353CC}">
              <c16:uniqueId val="{00000001-12B3-1747-AA70-E633FFF9BEFF}"/>
            </c:ext>
          </c:extLst>
        </c:ser>
        <c:dLbls>
          <c:showLegendKey val="0"/>
          <c:showVal val="1"/>
          <c:showCatName val="0"/>
          <c:showSerName val="0"/>
          <c:showPercent val="0"/>
          <c:showBubbleSize val="0"/>
        </c:dLbls>
        <c:gapWidth val="100"/>
        <c:axId val="2128028856"/>
        <c:axId val="-2055116392"/>
      </c:barChart>
      <c:catAx>
        <c:axId val="2128028856"/>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055116392"/>
        <c:crosses val="autoZero"/>
        <c:auto val="1"/>
        <c:lblAlgn val="ctr"/>
        <c:lblOffset val="100"/>
        <c:noMultiLvlLbl val="0"/>
      </c:catAx>
      <c:valAx>
        <c:axId val="-2055116392"/>
        <c:scaling>
          <c:orientation val="minMax"/>
          <c:max val="100"/>
        </c:scaling>
        <c:delete val="0"/>
        <c:axPos val="l"/>
        <c:title>
          <c:tx>
            <c:rich>
              <a:bodyPr/>
              <a:lstStyle/>
              <a:p>
                <a:pPr>
                  <a:defRPr sz="1800">
                    <a:latin typeface="Arial"/>
                    <a:cs typeface="Arial"/>
                  </a:defRPr>
                </a:pPr>
                <a:r>
                  <a:rPr lang="en-US" sz="1800" dirty="0">
                    <a:latin typeface="Arial"/>
                    <a:cs typeface="Arial"/>
                  </a:rPr>
                  <a:t>Patients (%)</a:t>
                </a:r>
              </a:p>
            </c:rich>
          </c:tx>
          <c:layout>
            <c:manualLayout>
              <c:xMode val="edge"/>
              <c:yMode val="edge"/>
              <c:x val="1.9159592246355699E-2"/>
              <c:y val="0.32239233161178099"/>
            </c:manualLayout>
          </c:layout>
          <c:overlay val="0"/>
        </c:title>
        <c:numFmt formatCode="0" sourceLinked="0"/>
        <c:majorTickMark val="out"/>
        <c:minorTickMark val="none"/>
        <c:tickLblPos val="nextTo"/>
        <c:spPr>
          <a:ln w="12700" cmpd="sng">
            <a:solidFill>
              <a:schemeClr val="tx1"/>
            </a:solidFill>
          </a:ln>
        </c:spPr>
        <c:crossAx val="2128028856"/>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6463875686742404"/>
          <c:y val="3.3333237202659502E-2"/>
          <c:w val="0.41397839507"/>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970910340989"/>
          <c:y val="0.11665813648294"/>
          <c:w val="0.85279266381628605"/>
          <c:h val="0.74400415573053402"/>
        </c:manualLayout>
      </c:layout>
      <c:barChart>
        <c:barDir val="col"/>
        <c:grouping val="clustered"/>
        <c:varyColors val="0"/>
        <c:ser>
          <c:idx val="0"/>
          <c:order val="0"/>
          <c:tx>
            <c:strRef>
              <c:f>Sheet1!$B$1</c:f>
              <c:strCache>
                <c:ptCount val="1"/>
                <c:pt idx="0">
                  <c:v>Entecavir</c:v>
                </c:pt>
              </c:strCache>
            </c:strRef>
          </c:tx>
          <c:spPr>
            <a:solidFill>
              <a:srgbClr val="3C7EB7"/>
            </a:solidFill>
            <a:ln w="12700" cmpd="sng">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HBV DNA &lt;300 copies/mL</c:v>
                </c:pt>
                <c:pt idx="1">
                  <c:v>ALT Normalization</c:v>
                </c:pt>
                <c:pt idx="2">
                  <c:v>Histologic Improvement</c:v>
                </c:pt>
              </c:strCache>
            </c:strRef>
          </c:cat>
          <c:val>
            <c:numRef>
              <c:f>Sheet1!$B$2:$B$4</c:f>
              <c:numCache>
                <c:formatCode>0</c:formatCode>
                <c:ptCount val="3"/>
                <c:pt idx="0">
                  <c:v>90</c:v>
                </c:pt>
                <c:pt idx="1">
                  <c:v>78</c:v>
                </c:pt>
                <c:pt idx="2">
                  <c:v>70</c:v>
                </c:pt>
              </c:numCache>
            </c:numRef>
          </c:val>
          <c:extLst>
            <c:ext xmlns:c16="http://schemas.microsoft.com/office/drawing/2014/chart" uri="{C3380CC4-5D6E-409C-BE32-E72D297353CC}">
              <c16:uniqueId val="{00000000-CD20-2345-8F86-24B496CDFC77}"/>
            </c:ext>
          </c:extLst>
        </c:ser>
        <c:ser>
          <c:idx val="1"/>
          <c:order val="1"/>
          <c:tx>
            <c:strRef>
              <c:f>Sheet1!$C$1</c:f>
              <c:strCache>
                <c:ptCount val="1"/>
                <c:pt idx="0">
                  <c:v>Lamivudine</c:v>
                </c:pt>
              </c:strCache>
            </c:strRef>
          </c:tx>
          <c:spPr>
            <a:solidFill>
              <a:schemeClr val="accent5"/>
            </a:solidFill>
            <a:ln w="12700" cmpd="sng">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HBV DNA &lt;300 copies/mL</c:v>
                </c:pt>
                <c:pt idx="1">
                  <c:v>ALT Normalization</c:v>
                </c:pt>
                <c:pt idx="2">
                  <c:v>Histologic Improvement</c:v>
                </c:pt>
              </c:strCache>
            </c:strRef>
          </c:cat>
          <c:val>
            <c:numRef>
              <c:f>Sheet1!$C$2:$C$4</c:f>
              <c:numCache>
                <c:formatCode>0</c:formatCode>
                <c:ptCount val="3"/>
                <c:pt idx="0">
                  <c:v>72</c:v>
                </c:pt>
                <c:pt idx="1">
                  <c:v>71</c:v>
                </c:pt>
                <c:pt idx="2">
                  <c:v>61</c:v>
                </c:pt>
              </c:numCache>
            </c:numRef>
          </c:val>
          <c:extLst>
            <c:ext xmlns:c16="http://schemas.microsoft.com/office/drawing/2014/chart" uri="{C3380CC4-5D6E-409C-BE32-E72D297353CC}">
              <c16:uniqueId val="{00000001-CD20-2345-8F86-24B496CDFC77}"/>
            </c:ext>
          </c:extLst>
        </c:ser>
        <c:dLbls>
          <c:showLegendKey val="0"/>
          <c:showVal val="1"/>
          <c:showCatName val="0"/>
          <c:showSerName val="0"/>
          <c:showPercent val="0"/>
          <c:showBubbleSize val="0"/>
        </c:dLbls>
        <c:gapWidth val="100"/>
        <c:axId val="-2111336600"/>
        <c:axId val="-2111342840"/>
      </c:barChart>
      <c:catAx>
        <c:axId val="-2111336600"/>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111342840"/>
        <c:crosses val="autoZero"/>
        <c:auto val="1"/>
        <c:lblAlgn val="ctr"/>
        <c:lblOffset val="100"/>
        <c:noMultiLvlLbl val="0"/>
      </c:catAx>
      <c:valAx>
        <c:axId val="-2111342840"/>
        <c:scaling>
          <c:orientation val="minMax"/>
          <c:max val="100"/>
        </c:scaling>
        <c:delete val="0"/>
        <c:axPos val="l"/>
        <c:title>
          <c:tx>
            <c:rich>
              <a:bodyPr/>
              <a:lstStyle/>
              <a:p>
                <a:pPr>
                  <a:defRPr sz="1800">
                    <a:latin typeface="Arial"/>
                    <a:cs typeface="Arial"/>
                  </a:defRPr>
                </a:pPr>
                <a:r>
                  <a:rPr lang="en-US" sz="1800" dirty="0">
                    <a:latin typeface="Arial"/>
                    <a:cs typeface="Arial"/>
                  </a:rPr>
                  <a:t>Participants (%)</a:t>
                </a:r>
              </a:p>
            </c:rich>
          </c:tx>
          <c:layout>
            <c:manualLayout>
              <c:xMode val="edge"/>
              <c:yMode val="edge"/>
              <c:x val="4.4636965764766924E-3"/>
              <c:y val="0.29301748940036337"/>
            </c:manualLayout>
          </c:layout>
          <c:overlay val="0"/>
        </c:title>
        <c:numFmt formatCode="0" sourceLinked="0"/>
        <c:majorTickMark val="out"/>
        <c:minorTickMark val="none"/>
        <c:tickLblPos val="nextTo"/>
        <c:spPr>
          <a:ln w="12700" cmpd="sng">
            <a:solidFill>
              <a:schemeClr val="tx1"/>
            </a:solidFill>
          </a:ln>
        </c:spPr>
        <c:crossAx val="-2111336600"/>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8784594074500995"/>
          <c:y val="3.3333333333333298E-2"/>
          <c:w val="0.40314834096151198"/>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0.39315</cdr:x>
      <cdr:y>0.73841</cdr:y>
    </cdr:from>
    <cdr:to>
      <cdr:x>0.52302</cdr:x>
      <cdr:y>0.80197</cdr:y>
    </cdr:to>
    <cdr:sp macro="" textlink="">
      <cdr:nvSpPr>
        <cdr:cNvPr id="6" name="Rounded Rectangle 5"/>
        <cdr:cNvSpPr/>
      </cdr:nvSpPr>
      <cdr:spPr>
        <a:xfrm xmlns:a="http://schemas.openxmlformats.org/drawingml/2006/main">
          <a:off x="3227252" y="3328564"/>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0.006</a:t>
          </a:r>
          <a:endParaRPr lang="en-US" sz="1400" baseline="30000" dirty="0">
            <a:solidFill>
              <a:schemeClr val="bg1"/>
            </a:solidFill>
            <a:latin typeface="Arial"/>
            <a:cs typeface="Arial"/>
          </a:endParaRPr>
        </a:p>
      </cdr:txBody>
    </cdr:sp>
  </cdr:relSizeAnchor>
  <cdr:relSizeAnchor xmlns:cdr="http://schemas.openxmlformats.org/drawingml/2006/chartDrawing">
    <cdr:from>
      <cdr:x>0.18617</cdr:x>
      <cdr:y>0.73841</cdr:y>
    </cdr:from>
    <cdr:to>
      <cdr:x>0.31604</cdr:x>
      <cdr:y>0.80197</cdr:y>
    </cdr:to>
    <cdr:sp macro="" textlink="">
      <cdr:nvSpPr>
        <cdr:cNvPr id="7" name="Rounded Rectangle 6"/>
        <cdr:cNvSpPr/>
      </cdr:nvSpPr>
      <cdr:spPr>
        <a:xfrm xmlns:a="http://schemas.openxmlformats.org/drawingml/2006/main">
          <a:off x="1528228" y="3328564"/>
          <a:ext cx="1066061"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&lt; 0.001</a:t>
          </a:r>
          <a:endParaRPr lang="en-US" sz="1400" baseline="30000" dirty="0">
            <a:solidFill>
              <a:schemeClr val="bg1"/>
            </a:solidFill>
            <a:latin typeface="Arial"/>
            <a:cs typeface="Arial"/>
          </a:endParaRPr>
        </a:p>
      </cdr:txBody>
    </cdr:sp>
  </cdr:relSizeAnchor>
  <cdr:relSizeAnchor xmlns:cdr="http://schemas.openxmlformats.org/drawingml/2006/chartDrawing">
    <cdr:from>
      <cdr:x>0.59939</cdr:x>
      <cdr:y>0.46822</cdr:y>
    </cdr:from>
    <cdr:to>
      <cdr:x>0.72926</cdr:x>
      <cdr:y>0.53178</cdr:y>
    </cdr:to>
    <cdr:sp macro="" textlink="">
      <cdr:nvSpPr>
        <cdr:cNvPr id="4" name="Rounded Rectangle 3">
          <a:extLst xmlns:a="http://schemas.openxmlformats.org/drawingml/2006/main">
            <a:ext uri="{FF2B5EF4-FFF2-40B4-BE49-F238E27FC236}">
              <a16:creationId xmlns:a16="http://schemas.microsoft.com/office/drawing/2014/main" id="{5B70CAC6-1AB1-174E-9828-F8FD387E3C40}"/>
            </a:ext>
          </a:extLst>
        </cdr:cNvPr>
        <cdr:cNvSpPr/>
      </cdr:nvSpPr>
      <cdr:spPr>
        <a:xfrm xmlns:a="http://schemas.openxmlformats.org/drawingml/2006/main">
          <a:off x="4920208" y="2110619"/>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NS</a:t>
          </a:r>
          <a:endParaRPr lang="en-US" sz="1400" baseline="30000" dirty="0">
            <a:solidFill>
              <a:schemeClr val="bg1"/>
            </a:solidFill>
            <a:latin typeface="Arial"/>
            <a:cs typeface="Arial"/>
          </a:endParaRPr>
        </a:p>
      </cdr:txBody>
    </cdr:sp>
  </cdr:relSizeAnchor>
  <cdr:relSizeAnchor xmlns:cdr="http://schemas.openxmlformats.org/drawingml/2006/chartDrawing">
    <cdr:from>
      <cdr:x>0.8016</cdr:x>
      <cdr:y>0.46822</cdr:y>
    </cdr:from>
    <cdr:to>
      <cdr:x>0.93147</cdr:x>
      <cdr:y>0.53178</cdr:y>
    </cdr:to>
    <cdr:sp macro="" textlink="">
      <cdr:nvSpPr>
        <cdr:cNvPr id="5" name="Rounded Rectangle 4">
          <a:extLst xmlns:a="http://schemas.openxmlformats.org/drawingml/2006/main">
            <a:ext uri="{FF2B5EF4-FFF2-40B4-BE49-F238E27FC236}">
              <a16:creationId xmlns:a16="http://schemas.microsoft.com/office/drawing/2014/main" id="{86F79B30-90F1-B94B-9440-4028A43A1B45}"/>
            </a:ext>
          </a:extLst>
        </cdr:cNvPr>
        <cdr:cNvSpPr/>
      </cdr:nvSpPr>
      <cdr:spPr>
        <a:xfrm xmlns:a="http://schemas.openxmlformats.org/drawingml/2006/main">
          <a:off x="6580042" y="2110619"/>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NS</a:t>
          </a:r>
          <a:endParaRPr lang="en-US" sz="1400" baseline="30000" dirty="0">
            <a:solidFill>
              <a:schemeClr val="bg1"/>
            </a:solidFill>
            <a:latin typeface="Arial"/>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0.19823</cdr:x>
      <cdr:y>0.78333</cdr:y>
    </cdr:from>
    <cdr:to>
      <cdr:x>0.32798</cdr:x>
      <cdr:y>0.8434</cdr:y>
    </cdr:to>
    <cdr:sp macro="" textlink="">
      <cdr:nvSpPr>
        <cdr:cNvPr id="2" name="Title 11"/>
        <cdr:cNvSpPr>
          <a:spLocks xmlns:a="http://schemas.openxmlformats.org/drawingml/2006/main"/>
        </cdr:cNvSpPr>
      </cdr:nvSpPr>
      <cdr:spPr bwMode="auto">
        <a:xfrm xmlns:a="http://schemas.openxmlformats.org/drawingml/2006/main">
          <a:off x="1676400" y="3581400"/>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&lt;</a:t>
          </a:r>
          <a:r>
            <a:rPr lang="en-US" sz="1400" b="1" dirty="0">
              <a:solidFill>
                <a:sysClr val="window" lastClr="FFFFFF"/>
              </a:solidFill>
              <a:latin typeface="Arial" pitchFamily="-106" charset="0"/>
            </a:rPr>
            <a:t>0.001</a:t>
          </a:r>
        </a:p>
      </cdr:txBody>
    </cdr:sp>
  </cdr:relSizeAnchor>
  <cdr:relSizeAnchor xmlns:cdr="http://schemas.openxmlformats.org/drawingml/2006/chartDrawing">
    <cdr:from>
      <cdr:x>0.7659</cdr:x>
      <cdr:y>0.78333</cdr:y>
    </cdr:from>
    <cdr:to>
      <cdr:x>0.89565</cdr:x>
      <cdr:y>0.8434</cdr:y>
    </cdr:to>
    <cdr:sp macro="" textlink="">
      <cdr:nvSpPr>
        <cdr:cNvPr id="3" name="Title 11"/>
        <cdr:cNvSpPr>
          <a:spLocks xmlns:a="http://schemas.openxmlformats.org/drawingml/2006/main"/>
        </cdr:cNvSpPr>
      </cdr:nvSpPr>
      <cdr:spPr bwMode="auto">
        <a:xfrm xmlns:a="http://schemas.openxmlformats.org/drawingml/2006/main">
          <a:off x="6477000" y="3581385"/>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a:t>
          </a:r>
          <a:r>
            <a:rPr lang="en-US" sz="1400" b="1" dirty="0">
              <a:solidFill>
                <a:sysClr val="window" lastClr="FFFFFF"/>
              </a:solidFill>
              <a:latin typeface="Arial" pitchFamily="-106" charset="0"/>
            </a:rPr>
            <a:t>0.01</a:t>
          </a:r>
        </a:p>
      </cdr:txBody>
    </cdr:sp>
  </cdr:relSizeAnchor>
  <cdr:relSizeAnchor xmlns:cdr="http://schemas.openxmlformats.org/drawingml/2006/chartDrawing">
    <cdr:from>
      <cdr:x>0.48657</cdr:x>
      <cdr:y>0.78333</cdr:y>
    </cdr:from>
    <cdr:to>
      <cdr:x>0.61632</cdr:x>
      <cdr:y>0.8434</cdr:y>
    </cdr:to>
    <cdr:sp macro="" textlink="">
      <cdr:nvSpPr>
        <cdr:cNvPr id="4" name="Title 11"/>
        <cdr:cNvSpPr>
          <a:spLocks xmlns:a="http://schemas.openxmlformats.org/drawingml/2006/main"/>
        </cdr:cNvSpPr>
      </cdr:nvSpPr>
      <cdr:spPr bwMode="auto">
        <a:xfrm xmlns:a="http://schemas.openxmlformats.org/drawingml/2006/main">
          <a:off x="4114800" y="3581400"/>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a:t>
          </a:r>
          <a:r>
            <a:rPr lang="en-US" sz="1400" b="1" dirty="0">
              <a:solidFill>
                <a:sysClr val="window" lastClr="FFFFFF"/>
              </a:solidFill>
              <a:latin typeface="Arial" pitchFamily="-106" charset="0"/>
            </a:rPr>
            <a:t>0.045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177327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12</a:t>
            </a:fld>
            <a:endParaRPr lang="en-US" dirty="0"/>
          </a:p>
        </p:txBody>
      </p:sp>
    </p:spTree>
    <p:extLst>
      <p:ext uri="{BB962C8B-B14F-4D97-AF65-F5344CB8AC3E}">
        <p14:creationId xmlns:p14="http://schemas.microsoft.com/office/powerpoint/2010/main" val="363521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231285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17</a:t>
            </a:fld>
            <a:endParaRPr lang="en-US" dirty="0"/>
          </a:p>
        </p:txBody>
      </p:sp>
    </p:spTree>
    <p:extLst>
      <p:ext uri="{BB962C8B-B14F-4D97-AF65-F5344CB8AC3E}">
        <p14:creationId xmlns:p14="http://schemas.microsoft.com/office/powerpoint/2010/main" val="8229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3059069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UR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pic>
        <p:nvPicPr>
          <p:cNvPr id="3" name="Picture 2">
            <a:extLst>
              <a:ext uri="{FF2B5EF4-FFF2-40B4-BE49-F238E27FC236}">
                <a16:creationId xmlns:a16="http://schemas.microsoft.com/office/drawing/2014/main" id="{A544BDEA-2FC7-B246-900B-89C9DA9AA486}"/>
              </a:ext>
            </a:extLst>
          </p:cNvPr>
          <p:cNvPicPr>
            <a:picLocks noChangeAspect="1"/>
          </p:cNvPicPr>
          <p:nvPr userDrawn="1"/>
        </p:nvPicPr>
        <p:blipFill>
          <a:blip r:embed="rId3"/>
          <a:stretch>
            <a:fillRect/>
          </a:stretch>
        </p:blipFill>
        <p:spPr>
          <a:xfrm>
            <a:off x="455153" y="210396"/>
            <a:ext cx="3371781" cy="513213"/>
          </a:xfrm>
          <a:prstGeom prst="rect">
            <a:avLst/>
          </a:prstGeom>
        </p:spPr>
      </p:pic>
      <p:sp>
        <p:nvSpPr>
          <p:cNvPr id="6" name="TextBox 5">
            <a:extLst>
              <a:ext uri="{FF2B5EF4-FFF2-40B4-BE49-F238E27FC236}">
                <a16:creationId xmlns:a16="http://schemas.microsoft.com/office/drawing/2014/main" id="{D2689756-1B56-E948-A4A0-98068AB43C4D}"/>
              </a:ext>
            </a:extLst>
          </p:cNvPr>
          <p:cNvSpPr txBox="1"/>
          <p:nvPr userDrawn="1"/>
        </p:nvSpPr>
        <p:spPr>
          <a:xfrm>
            <a:off x="462321" y="6097241"/>
            <a:ext cx="2280879" cy="569387"/>
          </a:xfrm>
          <a:prstGeom prst="rect">
            <a:avLst/>
          </a:prstGeom>
          <a:noFill/>
        </p:spPr>
        <p:txBody>
          <a:bodyPr wrap="square" rtlCol="0">
            <a:spAutoFit/>
          </a:bodyPr>
          <a:lstStyle/>
          <a:p>
            <a:pPr algn="l"/>
            <a:r>
              <a:rPr lang="en-US" sz="1700" cap="small" spc="120" baseline="0" dirty="0">
                <a:latin typeface="Arial" panose="020B0604020202020204" pitchFamily="34" charset="0"/>
                <a:cs typeface="Arial" panose="020B0604020202020204" pitchFamily="34" charset="0"/>
              </a:rPr>
              <a:t>H</a:t>
            </a:r>
            <a:r>
              <a:rPr lang="en-US" sz="1400" cap="small" spc="120" baseline="0" dirty="0">
                <a:latin typeface="Arial" panose="020B0604020202020204" pitchFamily="34" charset="0"/>
                <a:cs typeface="Arial" panose="020B0604020202020204" pitchFamily="34" charset="0"/>
              </a:rPr>
              <a:t>epatitis </a:t>
            </a:r>
            <a:r>
              <a:rPr lang="en-US" sz="1600" cap="small" spc="120" baseline="0" dirty="0">
                <a:solidFill>
                  <a:srgbClr val="285078"/>
                </a:solidFill>
                <a:latin typeface="Arial" panose="020B0604020202020204" pitchFamily="34" charset="0"/>
                <a:cs typeface="Arial" panose="020B0604020202020204" pitchFamily="34" charset="0"/>
              </a:rPr>
              <a:t>B</a:t>
            </a:r>
            <a:r>
              <a:rPr lang="en-US" sz="1400" cap="small" spc="120" baseline="0" dirty="0">
                <a:latin typeface="Arial" panose="020B0604020202020204" pitchFamily="34" charset="0"/>
                <a:cs typeface="Arial" panose="020B0604020202020204" pitchFamily="34" charset="0"/>
              </a:rPr>
              <a:t> </a:t>
            </a:r>
            <a:r>
              <a:rPr lang="en-US" sz="1700" cap="small" spc="120" baseline="0" dirty="0">
                <a:latin typeface="Arial" panose="020B0604020202020204" pitchFamily="34" charset="0"/>
                <a:cs typeface="Arial" panose="020B0604020202020204" pitchFamily="34" charset="0"/>
              </a:rPr>
              <a:t>O</a:t>
            </a:r>
            <a:r>
              <a:rPr lang="en-US" sz="1400" cap="small" spc="120" baseline="0" dirty="0">
                <a:latin typeface="Arial" panose="020B0604020202020204" pitchFamily="34" charset="0"/>
                <a:cs typeface="Arial" panose="020B0604020202020204" pitchFamily="34" charset="0"/>
              </a:rPr>
              <a:t>nline</a:t>
            </a:r>
            <a:br>
              <a:rPr lang="en-US" sz="1600" dirty="0">
                <a:latin typeface="Arial" panose="020B0604020202020204" pitchFamily="34" charset="0"/>
                <a:cs typeface="Arial" panose="020B0604020202020204" pitchFamily="34" charset="0"/>
              </a:rPr>
            </a:br>
            <a:r>
              <a:rPr lang="en-US" sz="1400" dirty="0" err="1">
                <a:solidFill>
                  <a:schemeClr val="tx1">
                    <a:lumMod val="75000"/>
                    <a:lumOff val="25000"/>
                  </a:schemeClr>
                </a:solidFill>
                <a:latin typeface="Arial" panose="020B0604020202020204" pitchFamily="34" charset="0"/>
                <a:cs typeface="Arial" panose="020B0604020202020204" pitchFamily="34" charset="0"/>
              </a:rPr>
              <a:t>www.hepatitisB.uw.edu</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2C980A31-2824-9F43-A7AF-0C82F20B0ED5}"/>
              </a:ext>
            </a:extLst>
          </p:cNvPr>
          <p:cNvCxnSpPr/>
          <p:nvPr userDrawn="1"/>
        </p:nvCxnSpPr>
        <p:spPr>
          <a:xfrm>
            <a:off x="549997" y="6394065"/>
            <a:ext cx="1810512" cy="0"/>
          </a:xfrm>
          <a:prstGeom prst="line">
            <a:avLst/>
          </a:prstGeom>
          <a:ln w="12700">
            <a:solidFill>
              <a:srgbClr val="2C598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035D49F-C7DD-9947-ADEA-13BBD7B7822D}"/>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386432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2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600" baseline="0">
                <a:solidFill>
                  <a:schemeClr val="bg1"/>
                </a:solidFill>
              </a:defRPr>
            </a:lvl1pPr>
          </a:lstStyle>
          <a:p>
            <a:r>
              <a:rPr lang="en-US" dirty="0"/>
              <a:t>Data/Image slide two line title: click to add title</a:t>
            </a:r>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0684389"/>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 Slide: click to add title</a:t>
            </a:r>
          </a:p>
        </p:txBody>
      </p:sp>
      <p:sp>
        <p:nvSpPr>
          <p:cNvPr id="8" name="Rectangle 3"/>
          <p:cNvSpPr>
            <a:spLocks noChangeArrowheads="1"/>
          </p:cNvSpPr>
          <p:nvPr userDrawn="1"/>
        </p:nvSpPr>
        <p:spPr bwMode="invGray">
          <a:xfrm>
            <a:off x="-4917" y="1306940"/>
            <a:ext cx="9162288" cy="502920"/>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13"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ext Placeholder 2">
            <a:extLst>
              <a:ext uri="{FF2B5EF4-FFF2-40B4-BE49-F238E27FC236}">
                <a16:creationId xmlns:a16="http://schemas.microsoft.com/office/drawing/2014/main" id="{85436345-40BB-5242-A91F-64B15D2D0A4B}"/>
              </a:ext>
            </a:extLst>
          </p:cNvPr>
          <p:cNvSpPr>
            <a:spLocks noGrp="1"/>
          </p:cNvSpPr>
          <p:nvPr>
            <p:ph type="body" idx="10" hasCustomPrompt="1"/>
          </p:nvPr>
        </p:nvSpPr>
        <p:spPr>
          <a:xfrm>
            <a:off x="323850" y="1306940"/>
            <a:ext cx="8503920" cy="457200"/>
          </a:xfrm>
          <a:prstGeom prst="rect">
            <a:avLst/>
          </a:prstGeom>
        </p:spPr>
        <p:txBody>
          <a:bodyPr anchor="b">
            <a:noAutofit/>
          </a:bodyPr>
          <a:lstStyle>
            <a:lvl1pPr marL="0" indent="0" algn="l">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cxnSp>
        <p:nvCxnSpPr>
          <p:cNvPr id="11" name="Straight Connector 10"/>
          <p:cNvCxnSpPr/>
          <p:nvPr userDrawn="1"/>
        </p:nvCxnSpPr>
        <p:spPr>
          <a:xfrm>
            <a:off x="-4917" y="129116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8743444"/>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raphic Blue">
    <p:spTree>
      <p:nvGrpSpPr>
        <p:cNvPr id="1" name=""/>
        <p:cNvGrpSpPr/>
        <p:nvPr/>
      </p:nvGrpSpPr>
      <p:grpSpPr>
        <a:xfrm>
          <a:off x="0" y="0"/>
          <a:ext cx="0" cy="0"/>
          <a:chOff x="0" y="0"/>
          <a:chExt cx="0" cy="0"/>
        </a:xfrm>
      </p:grpSpPr>
      <p:sp>
        <p:nvSpPr>
          <p:cNvPr id="18" name="Rectangle 17"/>
          <p:cNvSpPr/>
          <p:nvPr userDrawn="1"/>
        </p:nvSpPr>
        <p:spPr>
          <a:xfrm>
            <a:off x="0" y="1295401"/>
            <a:ext cx="9162288" cy="5590031"/>
          </a:xfrm>
          <a:prstGeom prst="rect">
            <a:avLst/>
          </a:prstGeom>
          <a:gradFill>
            <a:gsLst>
              <a:gs pos="0">
                <a:srgbClr val="194A5A"/>
              </a:gs>
              <a:gs pos="80000">
                <a:srgbClr val="24708B"/>
              </a:gs>
              <a:gs pos="100000">
                <a:srgbClr val="2E84A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4" name="Title 1"/>
          <p:cNvSpPr>
            <a:spLocks noGrp="1"/>
          </p:cNvSpPr>
          <p:nvPr>
            <p:ph type="title"/>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Click to edit Master title style</a:t>
            </a:r>
          </a:p>
        </p:txBody>
      </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8" name="Picture 7" descr="A picture containing drawing&#10;&#10;Description automatically generated">
            <a:extLst>
              <a:ext uri="{FF2B5EF4-FFF2-40B4-BE49-F238E27FC236}">
                <a16:creationId xmlns:a16="http://schemas.microsoft.com/office/drawing/2014/main" id="{23F2B95A-86AB-BF4E-9982-2455F87C96A5}"/>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198773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6873240"/>
          </a:xfrm>
          <a:prstGeom prst="rect">
            <a:avLst/>
          </a:prstGeom>
        </p:spPr>
      </p:pic>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5" name="Picture 4" descr="A picture containing drawing&#10;&#10;Description automatically generated">
            <a:extLst>
              <a:ext uri="{FF2B5EF4-FFF2-40B4-BE49-F238E27FC236}">
                <a16:creationId xmlns:a16="http://schemas.microsoft.com/office/drawing/2014/main" id="{1E59DAF7-17F8-1142-843B-5BF69FFB44CB}"/>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3000395"/>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CC4D3E-D0A9-2E4C-9195-67601135B337}"/>
              </a:ext>
            </a:extLst>
          </p:cNvPr>
          <p:cNvSpPr/>
          <p:nvPr userDrawn="1"/>
        </p:nvSpPr>
        <p:spPr>
          <a:xfrm>
            <a:off x="7653867" y="6273800"/>
            <a:ext cx="1490133"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38783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cxnSp>
        <p:nvCxnSpPr>
          <p:cNvPr id="11" name="Straight Connector 10">
            <a:extLst>
              <a:ext uri="{FF2B5EF4-FFF2-40B4-BE49-F238E27FC236}">
                <a16:creationId xmlns:a16="http://schemas.microsoft.com/office/drawing/2014/main" id="{1FCD8915-263E-1942-8DD1-4664C400CA7E}"/>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id="{CA6CF532-662A-7A45-A2F2-1F8F8AECFC4B}"/>
              </a:ext>
            </a:extLst>
          </p:cNvPr>
          <p:cNvPicPr>
            <a:picLocks noChangeAspect="1"/>
          </p:cNvPicPr>
          <p:nvPr userDrawn="1"/>
        </p:nvPicPr>
        <p:blipFill>
          <a:blip r:embed="rId3"/>
          <a:stretch>
            <a:fillRect/>
          </a:stretch>
        </p:blipFill>
        <p:spPr>
          <a:xfrm>
            <a:off x="455153" y="210396"/>
            <a:ext cx="3371781" cy="513213"/>
          </a:xfrm>
          <a:prstGeom prst="rect">
            <a:avLst/>
          </a:prstGeom>
        </p:spPr>
      </p:pic>
    </p:spTree>
    <p:extLst>
      <p:ext uri="{BB962C8B-B14F-4D97-AF65-F5344CB8AC3E}">
        <p14:creationId xmlns:p14="http://schemas.microsoft.com/office/powerpoint/2010/main" val="284303393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A">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13" name="Straight Connector 1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528D7AF9-DFCC-D046-8391-7A4134BDFDF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573826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a:t>Title</a:t>
            </a:r>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subtitle</a:t>
            </a:r>
          </a:p>
        </p:txBody>
      </p:sp>
      <p:sp>
        <p:nvSpPr>
          <p:cNvPr id="14" name="Rectangle 13"/>
          <p:cNvSpPr/>
          <p:nvPr/>
        </p:nvSpPr>
        <p:spPr>
          <a:xfrm>
            <a:off x="9525" y="3429002"/>
            <a:ext cx="4572001" cy="1612899"/>
          </a:xfrm>
          <a:prstGeom prst="rect">
            <a:avLst/>
          </a:prstGeom>
          <a:solidFill>
            <a:srgbClr val="B59452"/>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88933" y="1828800"/>
            <a:ext cx="4572001" cy="1581150"/>
          </a:xfrm>
          <a:prstGeom prst="rect">
            <a:avLst/>
          </a:prstGeom>
          <a:solidFill>
            <a:schemeClr val="accent5"/>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cxnSp>
        <p:nvCxnSpPr>
          <p:cNvPr id="21" name="Straight Connector 20"/>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23" name="Straight Connector 2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8A1CCD1D-9028-6A4D-A2CE-8AFFCAAB9650}"/>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0178891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C">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2794000"/>
            <a:ext cx="9143999" cy="1295400"/>
          </a:xfrm>
          <a:prstGeom prst="rect">
            <a:avLst/>
          </a:prstGeom>
          <a:solidFill>
            <a:srgbClr val="EFE7D4"/>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8" descr="A picture containing drawing&#10;&#10;Description automatically generated">
            <a:extLst>
              <a:ext uri="{FF2B5EF4-FFF2-40B4-BE49-F238E27FC236}">
                <a16:creationId xmlns:a16="http://schemas.microsoft.com/office/drawing/2014/main" id="{B59EC44B-E04C-C847-A348-795885B1A5A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8067803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Slide: click to add title</a:t>
            </a:r>
          </a:p>
        </p:txBody>
      </p:sp>
      <p:sp>
        <p:nvSpPr>
          <p:cNvPr id="4" name="Content Placeholder 3"/>
          <p:cNvSpPr>
            <a:spLocks noGrp="1"/>
          </p:cNvSpPr>
          <p:nvPr>
            <p:ph sz="half" idx="2" hasCustomPrompt="1"/>
          </p:nvPr>
        </p:nvSpPr>
        <p:spPr>
          <a:xfrm>
            <a:off x="323850" y="1587500"/>
            <a:ext cx="85153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23964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and Data/Image Slide: click to add title</a:t>
            </a:r>
          </a:p>
        </p:txBody>
      </p:sp>
      <p:sp>
        <p:nvSpPr>
          <p:cNvPr id="4" name="Content Placeholder 3"/>
          <p:cNvSpPr>
            <a:spLocks noGrp="1"/>
          </p:cNvSpPr>
          <p:nvPr>
            <p:ph sz="half" idx="2" hasCustomPrompt="1"/>
          </p:nvPr>
        </p:nvSpPr>
        <p:spPr>
          <a:xfrm>
            <a:off x="323850" y="1587500"/>
            <a:ext cx="40957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841972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1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Data/Image Slide One Line Title: click to add title</a:t>
            </a:r>
          </a:p>
        </p:txBody>
      </p:sp>
      <p:cxnSp>
        <p:nvCxnSpPr>
          <p:cNvPr id="10" name="Straight Connector 9"/>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563534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ECE7DB"/>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3A363F18-63AB-0949-9F23-F56E39C177A7}"/>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4307928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0861E0F8-8FBB-7C42-B9E6-41A0E6FB4F98}"/>
              </a:ext>
            </a:extLst>
          </p:cNvPr>
          <p:cNvPicPr>
            <a:picLocks noChangeAspect="1"/>
          </p:cNvPicPr>
          <p:nvPr userDrawn="1"/>
        </p:nvPicPr>
        <p:blipFill>
          <a:blip r:embed="rId16"/>
          <a:stretch>
            <a:fillRect/>
          </a:stretch>
        </p:blipFill>
        <p:spPr>
          <a:xfrm>
            <a:off x="7747684" y="6422108"/>
            <a:ext cx="1274217" cy="41148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6" r:id="rId2"/>
    <p:sldLayoutId id="2147483695" r:id="rId3"/>
    <p:sldLayoutId id="2147483696" r:id="rId4"/>
    <p:sldLayoutId id="2147483697" r:id="rId5"/>
    <p:sldLayoutId id="2147483699" r:id="rId6"/>
    <p:sldLayoutId id="2147483700" r:id="rId7"/>
    <p:sldLayoutId id="2147483701" r:id="rId8"/>
    <p:sldLayoutId id="2147483698" r:id="rId9"/>
    <p:sldLayoutId id="2147483702" r:id="rId10"/>
    <p:sldLayoutId id="2147483703" r:id="rId11"/>
    <p:sldLayoutId id="2147483704" r:id="rId12"/>
    <p:sldLayoutId id="2147483705" r:id="rId13"/>
    <p:sldLayoutId id="2147483707" r:id="rId14"/>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prstGeom prst="rect">
            <a:avLst/>
          </a:prstGeom>
        </p:spPr>
        <p:txBody>
          <a:bodyPr>
            <a:normAutofit/>
          </a:bodyPr>
          <a:lstStyle/>
          <a:p>
            <a:pPr>
              <a:lnSpc>
                <a:spcPts val="4800"/>
              </a:lnSpc>
            </a:pPr>
            <a:r>
              <a:rPr lang="en-US" sz="2400" i="1" dirty="0"/>
              <a:t>Hepatitis B Medications</a:t>
            </a:r>
            <a:br>
              <a:rPr lang="en-US" sz="3600" dirty="0"/>
            </a:br>
            <a:r>
              <a:rPr lang="en-US" sz="4000" dirty="0"/>
              <a:t>Entecavir (</a:t>
            </a:r>
            <a:r>
              <a:rPr lang="en-US" sz="4000" i="1" dirty="0" err="1"/>
              <a:t>Baraclude</a:t>
            </a:r>
            <a:r>
              <a:rPr lang="en-US" sz="4000" dirty="0"/>
              <a:t>)</a:t>
            </a:r>
          </a:p>
        </p:txBody>
      </p:sp>
      <p:sp>
        <p:nvSpPr>
          <p:cNvPr id="3" name="Text Placeholder 2">
            <a:extLst>
              <a:ext uri="{FF2B5EF4-FFF2-40B4-BE49-F238E27FC236}">
                <a16:creationId xmlns:a16="http://schemas.microsoft.com/office/drawing/2014/main" id="{B0A1FB4A-D31F-0B46-801E-4BF261C3C7BD}"/>
              </a:ext>
            </a:extLst>
          </p:cNvPr>
          <p:cNvSpPr>
            <a:spLocks noGrp="1"/>
          </p:cNvSpPr>
          <p:nvPr>
            <p:ph type="body" sz="quarter" idx="18"/>
          </p:nvPr>
        </p:nvSpPr>
        <p:spPr/>
        <p:txBody>
          <a:bodyPr/>
          <a:lstStyle/>
          <a:p>
            <a:r>
              <a:rPr lang="en-US" dirty="0"/>
              <a:t>Prepared by:</a:t>
            </a:r>
          </a:p>
          <a:p>
            <a:r>
              <a:rPr lang="en-US" dirty="0"/>
              <a:t>David H. Spach, MD</a:t>
            </a:r>
            <a:br>
              <a:rPr lang="en-US" dirty="0"/>
            </a:br>
            <a:r>
              <a:rPr lang="en-US" dirty="0"/>
              <a:t>H. Nina Kim, MD</a:t>
            </a:r>
          </a:p>
        </p:txBody>
      </p:sp>
      <p:sp>
        <p:nvSpPr>
          <p:cNvPr id="4" name="Text Placeholder 3"/>
          <p:cNvSpPr>
            <a:spLocks noGrp="1"/>
          </p:cNvSpPr>
          <p:nvPr>
            <p:ph type="body" sz="quarter" idx="14"/>
          </p:nvPr>
        </p:nvSpPr>
        <p:spPr>
          <a:prstGeom prst="rect">
            <a:avLst/>
          </a:prstGeom>
        </p:spPr>
        <p:txBody>
          <a:bodyPr/>
          <a:lstStyle/>
          <a:p>
            <a:r>
              <a:rPr lang="en-US" b="0" dirty="0">
                <a:cs typeface="Arial"/>
              </a:rPr>
              <a:t>Last Updated: </a:t>
            </a:r>
            <a:r>
              <a:rPr lang="en-US" dirty="0">
                <a:cs typeface="Arial"/>
              </a:rPr>
              <a:t>February 21, 2020</a:t>
            </a:r>
            <a:endParaRPr lang="en-US" b="0" dirty="0"/>
          </a:p>
        </p:txBody>
      </p:sp>
    </p:spTree>
    <p:extLst>
      <p:ext uri="{BB962C8B-B14F-4D97-AF65-F5344CB8AC3E}">
        <p14:creationId xmlns:p14="http://schemas.microsoft.com/office/powerpoint/2010/main" val="90173975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Study Design</a:t>
            </a:r>
            <a:endParaRPr lang="en-US" dirty="0"/>
          </a:p>
        </p:txBody>
      </p:sp>
      <p:sp>
        <p:nvSpPr>
          <p:cNvPr id="24" name="Rectangle 2">
            <a:extLst>
              <a:ext uri="{FF2B5EF4-FFF2-40B4-BE49-F238E27FC236}">
                <a16:creationId xmlns:a16="http://schemas.microsoft.com/office/drawing/2014/main" id="{8C7336D3-67F6-DE43-A268-D0065C339B34}"/>
              </a:ext>
            </a:extLst>
          </p:cNvPr>
          <p:cNvSpPr>
            <a:spLocks noChangeArrowheads="1"/>
          </p:cNvSpPr>
          <p:nvPr/>
        </p:nvSpPr>
        <p:spPr bwMode="auto">
          <a:xfrm>
            <a:off x="1506583" y="3855745"/>
            <a:ext cx="4007036" cy="990600"/>
          </a:xfrm>
          <a:prstGeom prst="rect">
            <a:avLst/>
          </a:prstGeom>
          <a:solidFill>
            <a:schemeClr val="accent1">
              <a:lumMod val="40000"/>
              <a:lumOff val="6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354)</a:t>
            </a:r>
          </a:p>
        </p:txBody>
      </p:sp>
      <p:sp>
        <p:nvSpPr>
          <p:cNvPr id="25" name="Rectangle 3">
            <a:extLst>
              <a:ext uri="{FF2B5EF4-FFF2-40B4-BE49-F238E27FC236}">
                <a16:creationId xmlns:a16="http://schemas.microsoft.com/office/drawing/2014/main" id="{E542D64C-FFC3-FD4E-86A3-0D741AA9FB7F}"/>
              </a:ext>
            </a:extLst>
          </p:cNvPr>
          <p:cNvSpPr>
            <a:spLocks noChangeArrowheads="1"/>
          </p:cNvSpPr>
          <p:nvPr/>
        </p:nvSpPr>
        <p:spPr bwMode="auto">
          <a:xfrm>
            <a:off x="1506583" y="5056630"/>
            <a:ext cx="4007036" cy="990600"/>
          </a:xfrm>
          <a:prstGeom prst="rect">
            <a:avLst/>
          </a:prstGeom>
          <a:solidFill>
            <a:schemeClr val="accent5">
              <a:lumMod val="60000"/>
              <a:lumOff val="4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355)</a:t>
            </a:r>
          </a:p>
        </p:txBody>
      </p:sp>
      <p:sp>
        <p:nvSpPr>
          <p:cNvPr id="26" name="Rectangle 3">
            <a:extLst>
              <a:ext uri="{FF2B5EF4-FFF2-40B4-BE49-F238E27FC236}">
                <a16:creationId xmlns:a16="http://schemas.microsoft.com/office/drawing/2014/main" id="{BF8D76F4-B73F-5547-BF76-759F5A6D9860}"/>
              </a:ext>
            </a:extLst>
          </p:cNvPr>
          <p:cNvSpPr>
            <a:spLocks noChangeArrowheads="1"/>
          </p:cNvSpPr>
          <p:nvPr/>
        </p:nvSpPr>
        <p:spPr bwMode="auto">
          <a:xfrm>
            <a:off x="-12700" y="1435099"/>
            <a:ext cx="9162288" cy="365757"/>
          </a:xfrm>
          <a:prstGeom prst="rect">
            <a:avLst/>
          </a:prstGeom>
          <a:solidFill>
            <a:srgbClr val="D9D9D9"/>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eaLnBrk="1" hangingPunct="1"/>
            <a:endParaRPr lang="en-US" sz="1600" dirty="0">
              <a:solidFill>
                <a:srgbClr val="000000"/>
              </a:solidFill>
              <a:latin typeface="Arial" pitchFamily="-107" charset="0"/>
              <a:ea typeface="Arial" pitchFamily="-107" charset="0"/>
              <a:cs typeface="Arial" pitchFamily="-107" charset="0"/>
            </a:endParaRPr>
          </a:p>
        </p:txBody>
      </p:sp>
      <p:sp>
        <p:nvSpPr>
          <p:cNvPr id="27" name="Line 13">
            <a:extLst>
              <a:ext uri="{FF2B5EF4-FFF2-40B4-BE49-F238E27FC236}">
                <a16:creationId xmlns:a16="http://schemas.microsoft.com/office/drawing/2014/main" id="{9AA661BF-0DCD-B14C-A194-4C35EBCEA8C5}"/>
              </a:ext>
            </a:extLst>
          </p:cNvPr>
          <p:cNvSpPr>
            <a:spLocks noChangeShapeType="1"/>
          </p:cNvSpPr>
          <p:nvPr/>
        </p:nvSpPr>
        <p:spPr bwMode="auto">
          <a:xfrm>
            <a:off x="8225251" y="1798304"/>
            <a:ext cx="0" cy="914400"/>
          </a:xfrm>
          <a:prstGeom prst="line">
            <a:avLst/>
          </a:prstGeom>
          <a:noFill/>
          <a:ln w="28575">
            <a:solidFill>
              <a:schemeClr val="accent6"/>
            </a:solidFill>
            <a:round/>
            <a:headEnd/>
            <a:tailEnd type="oval" w="med" len="med"/>
          </a:ln>
        </p:spPr>
        <p:txBody>
          <a:bodyPr>
            <a:prstTxWarp prst="textNoShape">
              <a:avLst/>
            </a:prstTxWarp>
          </a:bodyPr>
          <a:lstStyle/>
          <a:p>
            <a:endParaRPr lang="en-US"/>
          </a:p>
        </p:txBody>
      </p:sp>
      <p:sp>
        <p:nvSpPr>
          <p:cNvPr id="28" name="Line 13">
            <a:extLst>
              <a:ext uri="{FF2B5EF4-FFF2-40B4-BE49-F238E27FC236}">
                <a16:creationId xmlns:a16="http://schemas.microsoft.com/office/drawing/2014/main" id="{96FDB255-A904-5540-B1D5-F54B01538925}"/>
              </a:ext>
            </a:extLst>
          </p:cNvPr>
          <p:cNvSpPr>
            <a:spLocks noChangeShapeType="1"/>
          </p:cNvSpPr>
          <p:nvPr/>
        </p:nvSpPr>
        <p:spPr bwMode="auto">
          <a:xfrm>
            <a:off x="5008511" y="1796274"/>
            <a:ext cx="0" cy="914400"/>
          </a:xfrm>
          <a:prstGeom prst="line">
            <a:avLst/>
          </a:prstGeom>
          <a:noFill/>
          <a:ln w="28575" cap="rnd">
            <a:solidFill>
              <a:schemeClr val="accent6"/>
            </a:solidFill>
            <a:round/>
            <a:headEnd/>
            <a:tailEnd type="oval" w="med" len="med"/>
          </a:ln>
        </p:spPr>
        <p:txBody>
          <a:bodyPr>
            <a:prstTxWarp prst="textNoShape">
              <a:avLst/>
            </a:prstTxWarp>
          </a:bodyPr>
          <a:lstStyle/>
          <a:p>
            <a:endParaRPr lang="en-US"/>
          </a:p>
        </p:txBody>
      </p:sp>
      <p:sp>
        <p:nvSpPr>
          <p:cNvPr id="29" name="Line 13">
            <a:extLst>
              <a:ext uri="{FF2B5EF4-FFF2-40B4-BE49-F238E27FC236}">
                <a16:creationId xmlns:a16="http://schemas.microsoft.com/office/drawing/2014/main" id="{0B12DBA6-0BBE-E148-8D1D-18DC9E307455}"/>
              </a:ext>
            </a:extLst>
          </p:cNvPr>
          <p:cNvSpPr>
            <a:spLocks noChangeShapeType="1"/>
          </p:cNvSpPr>
          <p:nvPr/>
        </p:nvSpPr>
        <p:spPr bwMode="auto">
          <a:xfrm>
            <a:off x="1479845" y="1798303"/>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30" name="Text Box 20">
            <a:extLst>
              <a:ext uri="{FF2B5EF4-FFF2-40B4-BE49-F238E27FC236}">
                <a16:creationId xmlns:a16="http://schemas.microsoft.com/office/drawing/2014/main" id="{8A53765A-DF10-8D41-8367-583A3DE196C2}"/>
              </a:ext>
            </a:extLst>
          </p:cNvPr>
          <p:cNvSpPr txBox="1">
            <a:spLocks noChangeArrowheads="1"/>
          </p:cNvSpPr>
          <p:nvPr/>
        </p:nvSpPr>
        <p:spPr bwMode="auto">
          <a:xfrm>
            <a:off x="443701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48</a:t>
            </a:r>
          </a:p>
        </p:txBody>
      </p:sp>
      <p:sp>
        <p:nvSpPr>
          <p:cNvPr id="31" name="Text Box 20">
            <a:extLst>
              <a:ext uri="{FF2B5EF4-FFF2-40B4-BE49-F238E27FC236}">
                <a16:creationId xmlns:a16="http://schemas.microsoft.com/office/drawing/2014/main" id="{7C5666CC-4A51-9E45-9CDB-C17501E427AF}"/>
              </a:ext>
            </a:extLst>
          </p:cNvPr>
          <p:cNvSpPr txBox="1">
            <a:spLocks noChangeArrowheads="1"/>
          </p:cNvSpPr>
          <p:nvPr/>
        </p:nvSpPr>
        <p:spPr bwMode="auto">
          <a:xfrm>
            <a:off x="7645814"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96</a:t>
            </a:r>
          </a:p>
        </p:txBody>
      </p:sp>
      <p:sp>
        <p:nvSpPr>
          <p:cNvPr id="32" name="Text Box 20">
            <a:extLst>
              <a:ext uri="{FF2B5EF4-FFF2-40B4-BE49-F238E27FC236}">
                <a16:creationId xmlns:a16="http://schemas.microsoft.com/office/drawing/2014/main" id="{B91B738B-406F-8E43-AAD9-41AFD4388A1D}"/>
              </a:ext>
            </a:extLst>
          </p:cNvPr>
          <p:cNvSpPr txBox="1">
            <a:spLocks noChangeArrowheads="1"/>
          </p:cNvSpPr>
          <p:nvPr/>
        </p:nvSpPr>
        <p:spPr bwMode="auto">
          <a:xfrm>
            <a:off x="-4726" y="1460774"/>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a:t>
            </a:r>
          </a:p>
        </p:txBody>
      </p:sp>
      <p:sp>
        <p:nvSpPr>
          <p:cNvPr id="34" name="Text Box 12">
            <a:extLst>
              <a:ext uri="{FF2B5EF4-FFF2-40B4-BE49-F238E27FC236}">
                <a16:creationId xmlns:a16="http://schemas.microsoft.com/office/drawing/2014/main" id="{A08AFF44-5DEC-0A41-A62A-47D479E379EF}"/>
              </a:ext>
            </a:extLst>
          </p:cNvPr>
          <p:cNvSpPr txBox="1">
            <a:spLocks noChangeArrowheads="1"/>
          </p:cNvSpPr>
          <p:nvPr/>
        </p:nvSpPr>
        <p:spPr bwMode="auto">
          <a:xfrm>
            <a:off x="7724501" y="1982162"/>
            <a:ext cx="1015336" cy="535531"/>
          </a:xfrm>
          <a:prstGeom prst="rect">
            <a:avLst/>
          </a:prstGeom>
          <a:solidFill>
            <a:srgbClr val="FFFFFF"/>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Final Analysis</a:t>
            </a:r>
          </a:p>
        </p:txBody>
      </p:sp>
      <p:sp>
        <p:nvSpPr>
          <p:cNvPr id="35" name="Text Box 12">
            <a:extLst>
              <a:ext uri="{FF2B5EF4-FFF2-40B4-BE49-F238E27FC236}">
                <a16:creationId xmlns:a16="http://schemas.microsoft.com/office/drawing/2014/main" id="{0B436D18-691F-8441-82F7-8EDF2C119CB8}"/>
              </a:ext>
            </a:extLst>
          </p:cNvPr>
          <p:cNvSpPr txBox="1">
            <a:spLocks noChangeArrowheads="1"/>
          </p:cNvSpPr>
          <p:nvPr/>
        </p:nvSpPr>
        <p:spPr bwMode="auto">
          <a:xfrm>
            <a:off x="787517" y="2059485"/>
            <a:ext cx="1385588" cy="318036"/>
          </a:xfrm>
          <a:prstGeom prst="rect">
            <a:avLst/>
          </a:prstGeom>
          <a:solidFill>
            <a:schemeClr val="bg1"/>
          </a:solidFill>
          <a:ln w="9525">
            <a:noFill/>
            <a:miter lim="800000"/>
            <a:headEnd/>
            <a:tailEnd/>
          </a:ln>
        </p:spPr>
        <p:txBody>
          <a:bodyPr wrap="none" anchor="ctr">
            <a:prstTxWarp prst="textNoShape">
              <a:avLst/>
            </a:prstTxWarp>
            <a:spAutoFit/>
          </a:bodyPr>
          <a:lstStyle/>
          <a:p>
            <a:pPr eaLnBrk="1" hangingPunct="1">
              <a:lnSpc>
                <a:spcPct val="90000"/>
              </a:lnSpc>
            </a:pPr>
            <a:r>
              <a:rPr lang="en-US" sz="1600" dirty="0">
                <a:latin typeface="Arial" pitchFamily="-106" charset="0"/>
                <a:ea typeface="Arial" pitchFamily="-106" charset="0"/>
                <a:cs typeface="Arial" pitchFamily="-106" charset="0"/>
              </a:rPr>
              <a:t>Randomized</a:t>
            </a:r>
          </a:p>
        </p:txBody>
      </p:sp>
      <p:sp>
        <p:nvSpPr>
          <p:cNvPr id="36" name="Rectangle 2">
            <a:extLst>
              <a:ext uri="{FF2B5EF4-FFF2-40B4-BE49-F238E27FC236}">
                <a16:creationId xmlns:a16="http://schemas.microsoft.com/office/drawing/2014/main" id="{721943EC-BB6B-B84F-ABAA-9644ED0CEE40}"/>
              </a:ext>
            </a:extLst>
          </p:cNvPr>
          <p:cNvSpPr>
            <a:spLocks noChangeArrowheads="1"/>
          </p:cNvSpPr>
          <p:nvPr/>
        </p:nvSpPr>
        <p:spPr bwMode="auto">
          <a:xfrm>
            <a:off x="5513619" y="3855745"/>
            <a:ext cx="2759524" cy="990600"/>
          </a:xfrm>
          <a:prstGeom prst="rect">
            <a:avLst/>
          </a:prstGeom>
          <a:solidFill>
            <a:schemeClr val="accent1">
              <a:lumMod val="40000"/>
              <a:lumOff val="60000"/>
              <a:alpha val="43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243)</a:t>
            </a:r>
          </a:p>
        </p:txBody>
      </p:sp>
      <p:sp>
        <p:nvSpPr>
          <p:cNvPr id="37" name="Rectangle 3">
            <a:extLst>
              <a:ext uri="{FF2B5EF4-FFF2-40B4-BE49-F238E27FC236}">
                <a16:creationId xmlns:a16="http://schemas.microsoft.com/office/drawing/2014/main" id="{7DF05E6B-B392-544A-BD39-F9DA33E28B4C}"/>
              </a:ext>
            </a:extLst>
          </p:cNvPr>
          <p:cNvSpPr>
            <a:spLocks noChangeArrowheads="1"/>
          </p:cNvSpPr>
          <p:nvPr/>
        </p:nvSpPr>
        <p:spPr bwMode="auto">
          <a:xfrm>
            <a:off x="5513619" y="5056630"/>
            <a:ext cx="2759524" cy="990600"/>
          </a:xfrm>
          <a:prstGeom prst="rect">
            <a:avLst/>
          </a:prstGeom>
          <a:solidFill>
            <a:schemeClr val="accent5">
              <a:lumMod val="60000"/>
              <a:lumOff val="40000"/>
              <a:alpha val="5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164)</a:t>
            </a:r>
          </a:p>
        </p:txBody>
      </p:sp>
      <p:sp>
        <p:nvSpPr>
          <p:cNvPr id="42" name="Text Box 20">
            <a:extLst>
              <a:ext uri="{FF2B5EF4-FFF2-40B4-BE49-F238E27FC236}">
                <a16:creationId xmlns:a16="http://schemas.microsoft.com/office/drawing/2014/main" id="{1F7AEB13-7095-B84C-BA4A-442DBF3EF6BB}"/>
              </a:ext>
            </a:extLst>
          </p:cNvPr>
          <p:cNvSpPr txBox="1">
            <a:spLocks noChangeArrowheads="1"/>
          </p:cNvSpPr>
          <p:nvPr/>
        </p:nvSpPr>
        <p:spPr bwMode="auto">
          <a:xfrm>
            <a:off x="1210438" y="1452065"/>
            <a:ext cx="571500"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latin typeface="Arial" pitchFamily="-107" charset="0"/>
                <a:ea typeface="Arial" pitchFamily="-107" charset="0"/>
                <a:cs typeface="Arial" pitchFamily="-107" charset="0"/>
              </a:rPr>
              <a:t>0</a:t>
            </a:r>
            <a:endParaRPr lang="en-US" sz="1800" dirty="0">
              <a:solidFill>
                <a:schemeClr val="tx1"/>
              </a:solidFill>
              <a:latin typeface="Arial" pitchFamily="-107" charset="0"/>
              <a:ea typeface="Arial" pitchFamily="-107" charset="0"/>
              <a:cs typeface="Arial" pitchFamily="-107" charset="0"/>
            </a:endParaRPr>
          </a:p>
        </p:txBody>
      </p:sp>
      <p:sp>
        <p:nvSpPr>
          <p:cNvPr id="43" name="Line 13">
            <a:extLst>
              <a:ext uri="{FF2B5EF4-FFF2-40B4-BE49-F238E27FC236}">
                <a16:creationId xmlns:a16="http://schemas.microsoft.com/office/drawing/2014/main" id="{EBA786B6-14FE-5840-9385-C928810B5491}"/>
              </a:ext>
            </a:extLst>
          </p:cNvPr>
          <p:cNvSpPr>
            <a:spLocks noChangeShapeType="1"/>
          </p:cNvSpPr>
          <p:nvPr/>
        </p:nvSpPr>
        <p:spPr bwMode="auto">
          <a:xfrm>
            <a:off x="5513610" y="1796274"/>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44" name="Text Box 20">
            <a:extLst>
              <a:ext uri="{FF2B5EF4-FFF2-40B4-BE49-F238E27FC236}">
                <a16:creationId xmlns:a16="http://schemas.microsoft.com/office/drawing/2014/main" id="{2C206CAE-E213-BD4A-A707-A069552650E5}"/>
              </a:ext>
            </a:extLst>
          </p:cNvPr>
          <p:cNvSpPr txBox="1">
            <a:spLocks noChangeArrowheads="1"/>
          </p:cNvSpPr>
          <p:nvPr/>
        </p:nvSpPr>
        <p:spPr bwMode="auto">
          <a:xfrm>
            <a:off x="5286094" y="1452065"/>
            <a:ext cx="478973"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52</a:t>
            </a:r>
          </a:p>
        </p:txBody>
      </p:sp>
      <p:sp>
        <p:nvSpPr>
          <p:cNvPr id="33" name="Text Box 12">
            <a:extLst>
              <a:ext uri="{FF2B5EF4-FFF2-40B4-BE49-F238E27FC236}">
                <a16:creationId xmlns:a16="http://schemas.microsoft.com/office/drawing/2014/main" id="{A2EE4239-FE23-D04C-B230-452CEE8506BC}"/>
              </a:ext>
            </a:extLst>
          </p:cNvPr>
          <p:cNvSpPr txBox="1">
            <a:spLocks noChangeArrowheads="1"/>
          </p:cNvSpPr>
          <p:nvPr/>
        </p:nvSpPr>
        <p:spPr bwMode="auto">
          <a:xfrm>
            <a:off x="4014655" y="1956387"/>
            <a:ext cx="1994257"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Analysis for </a:t>
            </a:r>
            <a:br>
              <a:rPr lang="en-US" sz="1600" dirty="0">
                <a:solidFill>
                  <a:schemeClr val="accent6"/>
                </a:solidFill>
                <a:latin typeface="Arial" pitchFamily="-106" charset="0"/>
                <a:ea typeface="Arial" pitchFamily="-106" charset="0"/>
                <a:cs typeface="Arial" pitchFamily="-106" charset="0"/>
              </a:rPr>
            </a:br>
            <a:r>
              <a:rPr lang="en-US" sz="1600" dirty="0">
                <a:solidFill>
                  <a:schemeClr val="accent6"/>
                </a:solidFill>
                <a:latin typeface="Arial" pitchFamily="-106" charset="0"/>
                <a:ea typeface="Arial" pitchFamily="-106" charset="0"/>
                <a:cs typeface="Arial" pitchFamily="-106" charset="0"/>
              </a:rPr>
              <a:t>Virologic Response</a:t>
            </a:r>
          </a:p>
        </p:txBody>
      </p:sp>
      <p:sp>
        <p:nvSpPr>
          <p:cNvPr id="45" name="Text Box 12">
            <a:extLst>
              <a:ext uri="{FF2B5EF4-FFF2-40B4-BE49-F238E27FC236}">
                <a16:creationId xmlns:a16="http://schemas.microsoft.com/office/drawing/2014/main" id="{31FD3697-AC11-BC4F-B683-36EA6D5DEE3A}"/>
              </a:ext>
            </a:extLst>
          </p:cNvPr>
          <p:cNvSpPr txBox="1">
            <a:spLocks noChangeArrowheads="1"/>
          </p:cNvSpPr>
          <p:nvPr/>
        </p:nvSpPr>
        <p:spPr bwMode="auto">
          <a:xfrm>
            <a:off x="4463132" y="2861865"/>
            <a:ext cx="2116178"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tx1"/>
                </a:solidFill>
                <a:latin typeface="Arial" pitchFamily="-106" charset="0"/>
                <a:ea typeface="Arial" pitchFamily="-106" charset="0"/>
                <a:cs typeface="Arial" pitchFamily="-106" charset="0"/>
              </a:rPr>
              <a:t>Continuation for </a:t>
            </a:r>
            <a:br>
              <a:rPr lang="en-US" sz="1600" dirty="0">
                <a:solidFill>
                  <a:schemeClr val="tx1"/>
                </a:solidFill>
                <a:latin typeface="Arial" pitchFamily="-106" charset="0"/>
                <a:ea typeface="Arial" pitchFamily="-106" charset="0"/>
                <a:cs typeface="Arial" pitchFamily="-106" charset="0"/>
              </a:rPr>
            </a:br>
            <a:r>
              <a:rPr lang="en-US" sz="1600" dirty="0">
                <a:solidFill>
                  <a:schemeClr val="tx1"/>
                </a:solidFill>
                <a:latin typeface="Arial" pitchFamily="-106" charset="0"/>
                <a:ea typeface="Arial" pitchFamily="-106" charset="0"/>
                <a:cs typeface="Arial" pitchFamily="-106" charset="0"/>
              </a:rPr>
              <a:t>Virologic Responders</a:t>
            </a:r>
          </a:p>
        </p:txBody>
      </p:sp>
    </p:spTree>
    <p:extLst>
      <p:ext uri="{BB962C8B-B14F-4D97-AF65-F5344CB8AC3E}">
        <p14:creationId xmlns:p14="http://schemas.microsoft.com/office/powerpoint/2010/main" val="218111524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Results</a:t>
            </a:r>
            <a:endParaRPr lang="en-US" dirty="0">
              <a:solidFill>
                <a:srgbClr val="FFFFFF"/>
              </a:solidFill>
            </a:endParaRPr>
          </a:p>
        </p:txBody>
      </p:sp>
      <p:sp>
        <p:nvSpPr>
          <p:cNvPr id="4" name="Content Placeholder 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ext Placeholder 2"/>
          <p:cNvSpPr>
            <a:spLocks noGrp="1"/>
          </p:cNvSpPr>
          <p:nvPr>
            <p:ph type="body" idx="10"/>
          </p:nvPr>
        </p:nvSpPr>
        <p:spPr>
          <a:prstGeom prst="rect">
            <a:avLst/>
          </a:prstGeom>
        </p:spPr>
        <p:txBody>
          <a:bodyPr/>
          <a:lstStyle/>
          <a:p>
            <a:r>
              <a:rPr lang="en-US" dirty="0" err="1">
                <a:solidFill>
                  <a:schemeClr val="bg1"/>
                </a:solidFill>
                <a:latin typeface="Arial" pitchFamily="-106" charset="0"/>
              </a:rPr>
              <a:t>HBeAg</a:t>
            </a:r>
            <a:r>
              <a:rPr lang="en-US" dirty="0">
                <a:solidFill>
                  <a:schemeClr val="bg1"/>
                </a:solidFill>
                <a:latin typeface="Arial" pitchFamily="-106" charset="0"/>
              </a:rPr>
              <a:t>-Positive Study Participants: Week 96 Treatment Response</a:t>
            </a:r>
          </a:p>
        </p:txBody>
      </p:sp>
      <p:graphicFrame>
        <p:nvGraphicFramePr>
          <p:cNvPr id="6" name="Chart 5"/>
          <p:cNvGraphicFramePr>
            <a:graphicFrameLocks/>
          </p:cNvGraphicFramePr>
          <p:nvPr>
            <p:extLst>
              <p:ext uri="{D42A27DB-BD31-4B8C-83A1-F6EECF244321}">
                <p14:modId xmlns:p14="http://schemas.microsoft.com/office/powerpoint/2010/main" val="2911896754"/>
              </p:ext>
            </p:extLst>
          </p:nvPr>
        </p:nvGraphicFramePr>
        <p:xfrm>
          <a:off x="467659" y="1817644"/>
          <a:ext cx="8208682" cy="4507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001603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3048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endParaRPr lang="en-US" sz="2400" dirty="0"/>
          </a:p>
        </p:txBody>
      </p:sp>
      <p:sp>
        <p:nvSpPr>
          <p:cNvPr id="36" name="Content Placeholder 6"/>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Safety &amp; Adverse Events</a:t>
            </a:r>
            <a:endParaRPr lang="en-US" dirty="0"/>
          </a:p>
        </p:txBody>
      </p:sp>
      <p:graphicFrame>
        <p:nvGraphicFramePr>
          <p:cNvPr id="5" name="Content Placeholder 2"/>
          <p:cNvGraphicFramePr>
            <a:graphicFrameLocks/>
          </p:cNvGraphicFramePr>
          <p:nvPr>
            <p:extLst>
              <p:ext uri="{D42A27DB-BD31-4B8C-83A1-F6EECF244321}">
                <p14:modId xmlns:p14="http://schemas.microsoft.com/office/powerpoint/2010/main" val="1705939225"/>
              </p:ext>
            </p:extLst>
          </p:nvPr>
        </p:nvGraphicFramePr>
        <p:xfrm>
          <a:off x="457200" y="1456152"/>
          <a:ext cx="8229600" cy="4777379"/>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766373">
                <a:tc>
                  <a:txBody>
                    <a:bodyPr/>
                    <a:lstStyle/>
                    <a:p>
                      <a:pPr>
                        <a:lnSpc>
                          <a:spcPts val="1800"/>
                        </a:lnSpc>
                      </a:pPr>
                      <a:r>
                        <a:rPr lang="en-US" sz="1600" dirty="0"/>
                        <a:t>Baseline Characteristic</a:t>
                      </a:r>
                    </a:p>
                  </a:txBody>
                  <a:tcPr anchor="ctr">
                    <a:lnL w="12700" cap="flat" cmpd="sng" algn="ctr">
                      <a:solidFill>
                        <a:prstClr val="white">
                          <a:lumMod val="75000"/>
                        </a:prstClr>
                      </a:solidFill>
                      <a:prstDash val="solid"/>
                      <a:round/>
                      <a:headEnd type="none" w="med" len="med"/>
                      <a:tailEnd type="none" w="med" len="med"/>
                    </a:lnL>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44444"/>
                    </a:solidFill>
                  </a:tcPr>
                </a:tc>
                <a:tc>
                  <a:txBody>
                    <a:bodyPr/>
                    <a:lstStyle/>
                    <a:p>
                      <a:pPr algn="ctr">
                        <a:lnSpc>
                          <a:spcPts val="1800"/>
                        </a:lnSpc>
                      </a:pPr>
                      <a:r>
                        <a:rPr lang="en-US" sz="1800" b="1" dirty="0">
                          <a:solidFill>
                            <a:srgbClr val="FFFFFF"/>
                          </a:solidFill>
                        </a:rPr>
                        <a:t>Entecavir</a:t>
                      </a:r>
                      <a:br>
                        <a:rPr lang="en-US" sz="1800" b="0" dirty="0">
                          <a:solidFill>
                            <a:srgbClr val="FFFFFF"/>
                          </a:solidFill>
                        </a:rPr>
                      </a:br>
                      <a:r>
                        <a:rPr lang="en-US" sz="1400" b="0" dirty="0">
                          <a:solidFill>
                            <a:srgbClr val="FFFFFF"/>
                          </a:solidFill>
                        </a:rPr>
                        <a:t>(n = 354)</a:t>
                      </a:r>
                      <a:endParaRPr lang="en-US" sz="1400" b="1" dirty="0">
                        <a:solidFill>
                          <a:srgbClr val="FFFFFF"/>
                        </a:solidFill>
                      </a:endParaRPr>
                    </a:p>
                  </a:txBody>
                  <a:tcPr anchor="ct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1"/>
                    </a:solidFill>
                  </a:tcPr>
                </a:tc>
                <a:tc>
                  <a:txBody>
                    <a:bodyPr/>
                    <a:lstStyle/>
                    <a:p>
                      <a:pPr algn="ctr">
                        <a:lnSpc>
                          <a:spcPts val="1800"/>
                        </a:lnSpc>
                      </a:pPr>
                      <a:r>
                        <a:rPr lang="en-US" sz="1800" b="1" dirty="0">
                          <a:solidFill>
                            <a:srgbClr val="FFFFFF"/>
                          </a:solidFill>
                        </a:rPr>
                        <a:t>Lamivudine</a:t>
                      </a:r>
                    </a:p>
                    <a:p>
                      <a:pPr algn="ctr">
                        <a:lnSpc>
                          <a:spcPts val="1800"/>
                        </a:lnSpc>
                      </a:pPr>
                      <a:r>
                        <a:rPr lang="en-US" sz="1400" b="0" dirty="0">
                          <a:solidFill>
                            <a:srgbClr val="FFFFFF"/>
                          </a:solidFill>
                        </a:rPr>
                        <a:t>(n</a:t>
                      </a:r>
                      <a:r>
                        <a:rPr lang="en-US" sz="1400" b="0" baseline="0" dirty="0">
                          <a:solidFill>
                            <a:srgbClr val="FFFFFF"/>
                          </a:solidFill>
                        </a:rPr>
                        <a:t> </a:t>
                      </a:r>
                      <a:r>
                        <a:rPr lang="en-US" sz="1400" b="0" dirty="0">
                          <a:solidFill>
                            <a:srgbClr val="FFFFFF"/>
                          </a:solidFill>
                        </a:rPr>
                        <a:t>= 355)</a:t>
                      </a:r>
                      <a:endParaRPr lang="en-US" sz="1400" b="1" dirty="0">
                        <a:solidFill>
                          <a:srgbClr val="FFFFFF"/>
                        </a:solidFill>
                      </a:endParaRPr>
                    </a:p>
                  </a:txBody>
                  <a:tcPr anchor="ctr">
                    <a:lnR w="12700" cap="flat" cmpd="sng" algn="ctr">
                      <a:solidFill>
                        <a:prstClr val="white">
                          <a:lumMod val="75000"/>
                        </a:prstClr>
                      </a:solidFill>
                      <a:prstDash val="solid"/>
                      <a:round/>
                      <a:headEnd type="none" w="med" len="med"/>
                      <a:tailEnd type="none" w="med" len="med"/>
                    </a:ln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8C723F"/>
                    </a:solidFill>
                  </a:tcPr>
                </a:tc>
                <a:extLst>
                  <a:ext uri="{0D108BD9-81ED-4DB2-BD59-A6C34878D82A}">
                    <a16:rowId xmlns:a16="http://schemas.microsoft.com/office/drawing/2014/main" val="10000"/>
                  </a:ext>
                </a:extLst>
              </a:tr>
              <a:tr h="1336990">
                <a:tc>
                  <a:txBody>
                    <a:bodyPr/>
                    <a:lstStyle/>
                    <a:p>
                      <a:pPr>
                        <a:lnSpc>
                          <a:spcPts val="2200"/>
                        </a:lnSpc>
                      </a:pPr>
                      <a:r>
                        <a:rPr lang="en-US" sz="1800" dirty="0"/>
                        <a:t>Any adverse event ≥5%, %</a:t>
                      </a:r>
                    </a:p>
                    <a:p>
                      <a:pPr>
                        <a:lnSpc>
                          <a:spcPts val="2200"/>
                        </a:lnSpc>
                      </a:pPr>
                      <a:r>
                        <a:rPr lang="en-US" sz="1800" dirty="0"/>
                        <a:t>  Headache</a:t>
                      </a:r>
                    </a:p>
                    <a:p>
                      <a:pPr>
                        <a:lnSpc>
                          <a:spcPts val="2200"/>
                        </a:lnSpc>
                      </a:pPr>
                      <a:r>
                        <a:rPr lang="en-US" sz="1800" dirty="0"/>
                        <a:t>  Fatigue</a:t>
                      </a:r>
                    </a:p>
                    <a:p>
                      <a:pPr>
                        <a:lnSpc>
                          <a:spcPts val="2200"/>
                        </a:lnSpc>
                      </a:pPr>
                      <a:r>
                        <a:rPr lang="en-US" sz="1800" dirty="0"/>
                        <a:t>  Increased ALT levels</a:t>
                      </a:r>
                    </a:p>
                  </a:txBody>
                  <a:tcPr anchor="ctr">
                    <a:lnL w="12700" cap="flat" cmpd="sng" algn="ctr">
                      <a:solidFill>
                        <a:prstClr val="white">
                          <a:lumMod val="75000"/>
                        </a:prstClr>
                      </a:solidFill>
                      <a:prstDash val="solid"/>
                      <a:round/>
                      <a:headEnd type="none" w="med" len="med"/>
                      <a:tailEnd type="none" w="med" len="med"/>
                    </a:lnL>
                    <a:lnT w="57150" cap="flat" cmpd="sng" algn="ctr">
                      <a:solidFill>
                        <a:srgbClr val="FFFFFF"/>
                      </a:solidFill>
                      <a:prstDash val="solid"/>
                      <a:round/>
                      <a:headEnd type="none" w="med" len="med"/>
                      <a:tailEnd type="none" w="med" len="med"/>
                    </a:lnT>
                    <a:solidFill>
                      <a:srgbClr val="CDD3DD"/>
                    </a:solidFill>
                  </a:tcPr>
                </a:tc>
                <a:tc>
                  <a:txBody>
                    <a:bodyPr/>
                    <a:lstStyle/>
                    <a:p>
                      <a:pPr algn="ctr">
                        <a:lnSpc>
                          <a:spcPts val="2200"/>
                        </a:lnSpc>
                      </a:pPr>
                      <a:endParaRPr lang="en-US" sz="1800" dirty="0"/>
                    </a:p>
                    <a:p>
                      <a:pPr algn="ctr">
                        <a:lnSpc>
                          <a:spcPts val="2200"/>
                        </a:lnSpc>
                      </a:pPr>
                      <a:r>
                        <a:rPr lang="en-US" sz="1800" dirty="0"/>
                        <a:t>10</a:t>
                      </a:r>
                    </a:p>
                    <a:p>
                      <a:pPr algn="ctr">
                        <a:lnSpc>
                          <a:spcPts val="2200"/>
                        </a:lnSpc>
                      </a:pPr>
                      <a:r>
                        <a:rPr lang="en-US" sz="1800" dirty="0"/>
                        <a:t>6</a:t>
                      </a:r>
                    </a:p>
                    <a:p>
                      <a:pPr algn="ctr">
                        <a:lnSpc>
                          <a:spcPts val="2200"/>
                        </a:lnSpc>
                      </a:pPr>
                      <a:r>
                        <a:rPr lang="en-US" sz="1800" dirty="0"/>
                        <a:t>4</a:t>
                      </a:r>
                    </a:p>
                  </a:txBody>
                  <a:tcPr anchor="ctr">
                    <a:lnT w="57150" cap="flat" cmpd="sng" algn="ctr">
                      <a:solidFill>
                        <a:srgbClr val="FFFFFF"/>
                      </a:solidFill>
                      <a:prstDash val="solid"/>
                      <a:round/>
                      <a:headEnd type="none" w="med" len="med"/>
                      <a:tailEnd type="none" w="med" len="med"/>
                    </a:lnT>
                  </a:tcPr>
                </a:tc>
                <a:tc>
                  <a:txBody>
                    <a:bodyPr/>
                    <a:lstStyle/>
                    <a:p>
                      <a:pPr algn="ctr">
                        <a:lnSpc>
                          <a:spcPts val="2200"/>
                        </a:lnSpc>
                      </a:pPr>
                      <a:endParaRPr lang="en-US" sz="1800" dirty="0"/>
                    </a:p>
                    <a:p>
                      <a:pPr algn="ctr">
                        <a:lnSpc>
                          <a:spcPts val="2200"/>
                        </a:lnSpc>
                      </a:pPr>
                      <a:r>
                        <a:rPr lang="en-US" sz="1800" dirty="0"/>
                        <a:t>8</a:t>
                      </a:r>
                    </a:p>
                    <a:p>
                      <a:pPr algn="ctr">
                        <a:lnSpc>
                          <a:spcPts val="2200"/>
                        </a:lnSpc>
                      </a:pPr>
                      <a:r>
                        <a:rPr lang="en-US" sz="1800" dirty="0"/>
                        <a:t>5</a:t>
                      </a:r>
                    </a:p>
                    <a:p>
                      <a:pPr algn="ctr">
                        <a:lnSpc>
                          <a:spcPts val="2200"/>
                        </a:lnSpc>
                      </a:pPr>
                      <a:r>
                        <a:rPr lang="en-US" sz="1800" dirty="0"/>
                        <a:t>7</a:t>
                      </a:r>
                    </a:p>
                  </a:txBody>
                  <a:tcPr anchor="ctr">
                    <a:lnR w="12700" cap="flat" cmpd="sng" algn="ctr">
                      <a:solidFill>
                        <a:prstClr val="white">
                          <a:lumMod val="75000"/>
                        </a:prstClr>
                      </a:solidFill>
                      <a:prstDash val="solid"/>
                      <a:round/>
                      <a:headEnd type="none" w="med" len="med"/>
                      <a:tailEnd type="none" w="med" len="med"/>
                    </a:lnR>
                    <a:lnT w="5715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1"/>
                  </a:ext>
                </a:extLst>
              </a:tr>
              <a:tr h="431490">
                <a:tc>
                  <a:txBody>
                    <a:bodyPr/>
                    <a:lstStyle/>
                    <a:p>
                      <a:pPr>
                        <a:lnSpc>
                          <a:spcPts val="2200"/>
                        </a:lnSpc>
                      </a:pPr>
                      <a:r>
                        <a:rPr lang="en-US" sz="1800" dirty="0"/>
                        <a:t>Serious adverse event, %</a:t>
                      </a:r>
                    </a:p>
                  </a:txBody>
                  <a:tcPr anchor="ctr">
                    <a:lnL w="12700" cap="flat" cmpd="sng" algn="ctr">
                      <a:solidFill>
                        <a:prstClr val="white">
                          <a:lumMod val="75000"/>
                        </a:prstClr>
                      </a:solidFill>
                      <a:prstDash val="solid"/>
                      <a:round/>
                      <a:headEnd type="none" w="med" len="med"/>
                      <a:tailEnd type="none" w="med" len="med"/>
                    </a:lnL>
                    <a:solidFill>
                      <a:srgbClr val="E8EAEF"/>
                    </a:solidFill>
                  </a:tcPr>
                </a:tc>
                <a:tc>
                  <a:txBody>
                    <a:bodyPr/>
                    <a:lstStyle/>
                    <a:p>
                      <a:pPr algn="ctr">
                        <a:lnSpc>
                          <a:spcPts val="2200"/>
                        </a:lnSpc>
                      </a:pPr>
                      <a:r>
                        <a:rPr lang="en-US" sz="1800" dirty="0"/>
                        <a:t>8</a:t>
                      </a:r>
                    </a:p>
                  </a:txBody>
                  <a:tcPr anchor="ctr"/>
                </a:tc>
                <a:tc>
                  <a:txBody>
                    <a:bodyPr/>
                    <a:lstStyle/>
                    <a:p>
                      <a:pPr algn="ctr">
                        <a:lnSpc>
                          <a:spcPts val="2200"/>
                        </a:lnSpc>
                      </a:pPr>
                      <a:r>
                        <a:rPr lang="en-US" sz="1800" dirty="0"/>
                        <a:t>8</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2"/>
                  </a:ext>
                </a:extLst>
              </a:tr>
              <a:tr h="480282">
                <a:tc>
                  <a:txBody>
                    <a:bodyPr/>
                    <a:lstStyle/>
                    <a:p>
                      <a:pPr>
                        <a:lnSpc>
                          <a:spcPts val="2200"/>
                        </a:lnSpc>
                      </a:pPr>
                      <a:r>
                        <a:rPr lang="en-US" sz="1800" dirty="0"/>
                        <a:t>Adverse event leading to discontinuation, no.</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800" dirty="0"/>
                        <a:t>1</a:t>
                      </a:r>
                    </a:p>
                  </a:txBody>
                  <a:tcPr anchor="ctr"/>
                </a:tc>
                <a:tc>
                  <a:txBody>
                    <a:bodyPr/>
                    <a:lstStyle/>
                    <a:p>
                      <a:pPr algn="ctr">
                        <a:lnSpc>
                          <a:spcPts val="2200"/>
                        </a:lnSpc>
                      </a:pPr>
                      <a:r>
                        <a:rPr lang="en-US" sz="1800" dirty="0"/>
                        <a:t>9</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2550855810"/>
                  </a:ext>
                </a:extLst>
              </a:tr>
              <a:tr h="719054">
                <a:tc>
                  <a:txBody>
                    <a:bodyPr/>
                    <a:lstStyle/>
                    <a:p>
                      <a:pPr>
                        <a:lnSpc>
                          <a:spcPts val="2200"/>
                        </a:lnSpc>
                      </a:pPr>
                      <a:r>
                        <a:rPr lang="en-US" sz="1800" dirty="0"/>
                        <a:t>Lab abnormalities, no. (%)</a:t>
                      </a:r>
                    </a:p>
                    <a:p>
                      <a:pPr>
                        <a:lnSpc>
                          <a:spcPts val="2200"/>
                        </a:lnSpc>
                      </a:pPr>
                      <a:r>
                        <a:rPr lang="en-US" sz="1800" dirty="0"/>
                        <a:t>  Grade 4 ALT (&gt;10x ULN) and &gt;2x baseline</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800" dirty="0"/>
                    </a:p>
                    <a:p>
                      <a:pPr algn="ctr">
                        <a:lnSpc>
                          <a:spcPts val="2200"/>
                        </a:lnSpc>
                      </a:pPr>
                      <a:r>
                        <a:rPr lang="en-US" sz="1800" dirty="0"/>
                        <a:t>12* (3)</a:t>
                      </a:r>
                    </a:p>
                  </a:txBody>
                  <a:tcPr anchor="ctr"/>
                </a:tc>
                <a:tc>
                  <a:txBody>
                    <a:bodyPr/>
                    <a:lstStyle/>
                    <a:p>
                      <a:pPr algn="ctr">
                        <a:lnSpc>
                          <a:spcPts val="2200"/>
                        </a:lnSpc>
                      </a:pPr>
                      <a:endParaRPr lang="en-US" sz="1800" dirty="0"/>
                    </a:p>
                    <a:p>
                      <a:pPr algn="ctr">
                        <a:lnSpc>
                          <a:spcPts val="2200"/>
                        </a:lnSpc>
                      </a:pPr>
                      <a:r>
                        <a:rPr lang="en-US" sz="1800" dirty="0"/>
                        <a:t>23** (7)</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3"/>
                  </a:ext>
                </a:extLst>
              </a:tr>
              <a:tr h="1043190">
                <a:tc gridSpan="3">
                  <a:txBody>
                    <a:bodyPr/>
                    <a:lstStyle/>
                    <a:p>
                      <a:r>
                        <a:rPr lang="en-US" sz="1400" dirty="0">
                          <a:latin typeface="Arial" panose="020B0604020202020204" pitchFamily="34" charset="0"/>
                          <a:cs typeface="Arial" panose="020B0604020202020204" pitchFamily="34" charset="0"/>
                        </a:rPr>
                        <a:t>*11 of 12 of these flares resolved within 1-7 weeks. 11 of 12 were also associated with ≥2 log10 decline in HBV DNA</a:t>
                      </a:r>
                    </a:p>
                    <a:p>
                      <a:r>
                        <a:rPr lang="en-US" sz="1400" dirty="0">
                          <a:latin typeface="Arial" panose="020B0604020202020204" pitchFamily="34" charset="0"/>
                          <a:cs typeface="Arial" panose="020B0604020202020204" pitchFamily="34" charset="0"/>
                        </a:rPr>
                        <a:t>**11 of 23 associated with increasing HBV DNA level that preceded or coincided with the flare</a:t>
                      </a:r>
                      <a:endParaRPr lang="en-US" sz="1400" dirty="0"/>
                    </a:p>
                  </a:txBody>
                  <a:tcPr anchor="ctr">
                    <a:lnL w="12700" cap="flat" cmpd="sng" algn="ctr">
                      <a:solidFill>
                        <a:prstClr val="white">
                          <a:lumMod val="75000"/>
                        </a:prstClr>
                      </a:solidFill>
                      <a:prstDash val="solid"/>
                      <a:round/>
                      <a:headEnd type="none" w="med" len="med"/>
                      <a:tailEnd type="none" w="med" len="med"/>
                    </a:lnL>
                    <a:lnR w="12700" cap="flat" cmpd="sng" algn="ctr">
                      <a:solidFill>
                        <a:prstClr val="white">
                          <a:lumMod val="75000"/>
                        </a:prstClr>
                      </a:solidFill>
                      <a:prstDash val="solid"/>
                      <a:round/>
                      <a:headEnd type="none" w="med" len="med"/>
                      <a:tailEnd type="none" w="med" len="med"/>
                    </a:lnR>
                    <a:lnB w="12700" cap="flat" cmpd="sng" algn="ctr">
                      <a:solidFill>
                        <a:prstClr val="white">
                          <a:lumMod val="75000"/>
                        </a:prstClr>
                      </a:solidFill>
                      <a:prstDash val="solid"/>
                      <a:round/>
                      <a:headEnd type="none" w="med" len="med"/>
                      <a:tailEnd type="none" w="med" len="med"/>
                    </a:lnB>
                    <a:solidFill>
                      <a:schemeClr val="accent5">
                        <a:lumMod val="20000"/>
                        <a:lumOff val="80000"/>
                      </a:schemeClr>
                    </a:solidFill>
                  </a:tcPr>
                </a:tc>
                <a:tc hMerge="1">
                  <a:txBody>
                    <a:bodyPr/>
                    <a:lstStyle/>
                    <a:p>
                      <a:pPr algn="ctr">
                        <a:lnSpc>
                          <a:spcPts val="2200"/>
                        </a:lnSpc>
                      </a:pPr>
                      <a:endParaRPr lang="en-US" sz="1600" dirty="0"/>
                    </a:p>
                  </a:txBody>
                  <a:tcPr anchor="ctr"/>
                </a:tc>
                <a:tc hMerge="1">
                  <a:txBody>
                    <a:bodyPr/>
                    <a:lstStyle/>
                    <a:p>
                      <a:pPr algn="ctr">
                        <a:lnSpc>
                          <a:spcPts val="2200"/>
                        </a:lnSpc>
                      </a:pPr>
                      <a:endParaRPr lang="en-US" sz="1600" dirty="0"/>
                    </a:p>
                  </a:txBody>
                  <a:tcPr anchor="ctr">
                    <a:lnR w="12700" cap="flat" cmpd="sng" algn="ctr">
                      <a:solidFill>
                        <a:srgbClr val="BFBFBF"/>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9" name="Title 1">
            <a:extLst>
              <a:ext uri="{FF2B5EF4-FFF2-40B4-BE49-F238E27FC236}">
                <a16:creationId xmlns:a16="http://schemas.microsoft.com/office/drawing/2014/main" id="{0CAD79C7-47ED-9148-811E-5A4020A32E64}"/>
              </a:ext>
            </a:extLst>
          </p:cNvPr>
          <p:cNvSpPr txBox="1">
            <a:spLocks/>
          </p:cNvSpPr>
          <p:nvPr/>
        </p:nvSpPr>
        <p:spPr>
          <a:xfrm>
            <a:off x="304800" y="2286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pPr fontAlgn="auto">
              <a:spcAft>
                <a:spcPts val="0"/>
              </a:spcAft>
            </a:pPr>
            <a:endParaRPr lang="en-US" dirty="0">
              <a:solidFill>
                <a:srgbClr val="FFFFFF"/>
              </a:solidFill>
            </a:endParaRPr>
          </a:p>
        </p:txBody>
      </p:sp>
    </p:spTree>
    <p:extLst>
      <p:ext uri="{BB962C8B-B14F-4D97-AF65-F5344CB8AC3E}">
        <p14:creationId xmlns:p14="http://schemas.microsoft.com/office/powerpoint/2010/main" val="310429569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nvPr>
        </p:nvGraphicFramePr>
        <p:xfrm>
          <a:off x="0" y="2286000"/>
          <a:ext cx="9144000" cy="2008632"/>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“Entecavir treatment through 96 weeks results in continued benefit for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-positive chronic hepatitis B</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4400204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Entecavir versus Lamivudine in </a:t>
            </a:r>
            <a:r>
              <a:rPr lang="en-US" sz="2200" dirty="0" err="1"/>
              <a:t>HBeAg</a:t>
            </a:r>
            <a:r>
              <a:rPr lang="en-US" sz="2200" dirty="0"/>
              <a:t>-Negative</a:t>
            </a:r>
            <a:br>
              <a:rPr lang="en-US" sz="2200" dirty="0"/>
            </a:br>
            <a:r>
              <a:rPr lang="en-US" sz="2800" dirty="0" err="1"/>
              <a:t>BEHoLD</a:t>
            </a:r>
            <a:r>
              <a:rPr lang="en-US" sz="2800" dirty="0"/>
              <a:t>: </a:t>
            </a:r>
            <a:r>
              <a:rPr lang="en-US" sz="2800" dirty="0" err="1"/>
              <a:t>HBeAg</a:t>
            </a:r>
            <a:r>
              <a:rPr lang="en-US" sz="2800" dirty="0"/>
              <a:t>-Negative</a:t>
            </a:r>
          </a:p>
        </p:txBody>
      </p:sp>
    </p:spTree>
    <p:extLst>
      <p:ext uri="{BB962C8B-B14F-4D97-AF65-F5344CB8AC3E}">
        <p14:creationId xmlns:p14="http://schemas.microsoft.com/office/powerpoint/2010/main" val="250139706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Study Design</a:t>
            </a:r>
            <a:endParaRPr lang="en-US" dirty="0"/>
          </a:p>
        </p:txBody>
      </p:sp>
      <p:sp>
        <p:nvSpPr>
          <p:cNvPr id="4" name="Content Placeholder 3"/>
          <p:cNvSpPr>
            <a:spLocks noGrp="1"/>
          </p:cNvSpPr>
          <p:nvPr>
            <p:ph sz="half" idx="2"/>
          </p:nvPr>
        </p:nvSpPr>
        <p:spPr>
          <a:xfrm>
            <a:off x="323850" y="1510010"/>
            <a:ext cx="8515350" cy="4800600"/>
          </a:xfrm>
        </p:spPr>
        <p:txBody>
          <a:bodyPr>
            <a:noAutofit/>
          </a:bodyPr>
          <a:lstStyle/>
          <a:p>
            <a:pPr>
              <a:lnSpc>
                <a:spcPts val="2400"/>
              </a:lnSpc>
              <a:spcBef>
                <a:spcPts val="1400"/>
              </a:spcBef>
              <a:buFont typeface="Arial" pitchFamily="-106" charset="0"/>
              <a:buChar char="•"/>
            </a:pPr>
            <a:r>
              <a:rPr lang="en-US" sz="2000" b="1" dirty="0">
                <a:latin typeface="Arial" pitchFamily="-106" charset="0"/>
              </a:rPr>
              <a:t>Background</a:t>
            </a:r>
            <a:br>
              <a:rPr lang="en-US" sz="2000" dirty="0">
                <a:latin typeface="Arial" pitchFamily="-106" charset="0"/>
              </a:rPr>
            </a:br>
            <a:r>
              <a:rPr lang="en-US" sz="2000" dirty="0">
                <a:solidFill>
                  <a:schemeClr val="tx1"/>
                </a:solidFill>
                <a:latin typeface="Arial" pitchFamily="-106" charset="0"/>
              </a:rPr>
              <a:t>- Phase 3, randomized double-blind controlled trial</a:t>
            </a:r>
            <a:br>
              <a:rPr lang="en-US" sz="2000" dirty="0">
                <a:solidFill>
                  <a:schemeClr val="tx1"/>
                </a:solidFill>
                <a:latin typeface="Arial" pitchFamily="-106" charset="0"/>
              </a:rPr>
            </a:br>
            <a:r>
              <a:rPr lang="en-US" sz="2000" dirty="0">
                <a:solidFill>
                  <a:schemeClr val="tx1"/>
                </a:solidFill>
                <a:latin typeface="Arial" pitchFamily="-106" charset="0"/>
              </a:rPr>
              <a:t>- 146 centers in Europe, Asia, Americas, Australia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a:t>
            </a:r>
            <a:br>
              <a:rPr lang="en-US" sz="2000" dirty="0">
                <a:solidFill>
                  <a:schemeClr val="tx1"/>
                </a:solidFill>
                <a:latin typeface="Arial" pitchFamily="-106" charset="0"/>
              </a:rPr>
            </a:br>
            <a:r>
              <a:rPr lang="en-US" sz="2000" dirty="0">
                <a:solidFill>
                  <a:schemeClr val="tx1"/>
                </a:solidFill>
                <a:latin typeface="Arial" pitchFamily="-106" charset="0"/>
              </a:rPr>
              <a:t>- N = 638 with chronic </a:t>
            </a:r>
            <a:r>
              <a:rPr lang="en-US" sz="2000" dirty="0" err="1">
                <a:solidFill>
                  <a:schemeClr val="tx1"/>
                </a:solidFill>
                <a:latin typeface="Arial" pitchFamily="-106" charset="0"/>
              </a:rPr>
              <a:t>HBeAg</a:t>
            </a:r>
            <a:r>
              <a:rPr lang="en-US" sz="2000" dirty="0">
                <a:solidFill>
                  <a:schemeClr val="tx1"/>
                </a:solidFill>
                <a:latin typeface="Arial" pitchFamily="-106" charset="0"/>
              </a:rPr>
              <a:t>-negative</a:t>
            </a:r>
            <a:br>
              <a:rPr lang="en-US" sz="2000" dirty="0">
                <a:solidFill>
                  <a:schemeClr val="tx1"/>
                </a:solidFill>
                <a:latin typeface="Arial" pitchFamily="-106" charset="0"/>
              </a:rPr>
            </a:br>
            <a:r>
              <a:rPr lang="en-US" sz="2000" dirty="0">
                <a:solidFill>
                  <a:schemeClr val="tx1"/>
                </a:solidFill>
                <a:latin typeface="Arial" pitchFamily="-106" charset="0"/>
              </a:rPr>
              <a:t>- Excluded: prior lamivudine therapy &gt;12 weeks or any prior entecavir</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QD (n = 325)</a:t>
            </a:r>
            <a:br>
              <a:rPr lang="en-US" sz="2000" dirty="0">
                <a:solidFill>
                  <a:schemeClr val="tx1"/>
                </a:solidFill>
                <a:latin typeface="Arial" pitchFamily="-106" charset="0"/>
              </a:rPr>
            </a:br>
            <a:r>
              <a:rPr lang="en-US" sz="2000" dirty="0">
                <a:solidFill>
                  <a:schemeClr val="tx1"/>
                </a:solidFill>
                <a:latin typeface="Arial" pitchFamily="-106" charset="0"/>
              </a:rPr>
              <a:t>- Lamivudine 100 mg QD (n = 313)</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week 48</a:t>
            </a:r>
            <a:br>
              <a:rPr lang="en-US" sz="2000" dirty="0">
                <a:solidFill>
                  <a:schemeClr val="tx1"/>
                </a:solidFill>
                <a:latin typeface="Arial" pitchFamily="-106" charset="0"/>
              </a:rPr>
            </a:br>
            <a:r>
              <a:rPr lang="en-US" sz="2000" dirty="0">
                <a:solidFill>
                  <a:schemeClr val="tx1"/>
                </a:solidFill>
                <a:latin typeface="Arial" pitchFamily="-106" charset="0"/>
              </a:rPr>
              <a:t> - Primary: Histologic improvement (≥2 points on </a:t>
            </a:r>
            <a:r>
              <a:rPr lang="en-US" sz="2000" dirty="0" err="1">
                <a:solidFill>
                  <a:schemeClr val="tx1"/>
                </a:solidFill>
                <a:latin typeface="Arial" pitchFamily="-106" charset="0"/>
              </a:rPr>
              <a:t>Knodell</a:t>
            </a:r>
            <a:br>
              <a:rPr lang="en-US" sz="2000" dirty="0">
                <a:solidFill>
                  <a:schemeClr val="tx1"/>
                </a:solidFill>
                <a:latin typeface="Arial" pitchFamily="-106" charset="0"/>
              </a:rPr>
            </a:br>
            <a:r>
              <a:rPr lang="en-US" sz="2000" dirty="0">
                <a:solidFill>
                  <a:schemeClr val="tx1"/>
                </a:solidFill>
                <a:latin typeface="Arial" pitchFamily="-106" charset="0"/>
              </a:rPr>
              <a:t>   </a:t>
            </a:r>
            <a:r>
              <a:rPr lang="en-US" sz="2000" dirty="0" err="1">
                <a:solidFill>
                  <a:schemeClr val="tx1"/>
                </a:solidFill>
                <a:latin typeface="Arial" pitchFamily="-106" charset="0"/>
              </a:rPr>
              <a:t>necroinflammatory</a:t>
            </a:r>
            <a:r>
              <a:rPr lang="en-US" sz="2000" dirty="0">
                <a:solidFill>
                  <a:schemeClr val="tx1"/>
                </a:solidFill>
                <a:latin typeface="Arial" pitchFamily="-106" charset="0"/>
              </a:rPr>
              <a:t> score, and no worsening on </a:t>
            </a:r>
            <a:r>
              <a:rPr lang="en-US" sz="2000" dirty="0" err="1">
                <a:solidFill>
                  <a:schemeClr val="tx1"/>
                </a:solidFill>
                <a:latin typeface="Arial" pitchFamily="-106" charset="0"/>
              </a:rPr>
              <a:t>Knodell</a:t>
            </a:r>
            <a:r>
              <a:rPr lang="en-US" sz="2000" dirty="0">
                <a:solidFill>
                  <a:schemeClr val="tx1"/>
                </a:solidFill>
                <a:latin typeface="Arial" pitchFamily="-106" charset="0"/>
              </a:rPr>
              <a:t> fibrosis score)</a:t>
            </a:r>
            <a:br>
              <a:rPr lang="en-US" sz="2000" dirty="0">
                <a:solidFill>
                  <a:schemeClr val="tx1"/>
                </a:solidFill>
                <a:latin typeface="Arial" pitchFamily="-106" charset="0"/>
              </a:rPr>
            </a:br>
            <a:r>
              <a:rPr lang="en-US" sz="2000" dirty="0">
                <a:solidFill>
                  <a:schemeClr val="tx1"/>
                </a:solidFill>
                <a:latin typeface="Arial" pitchFamily="-106" charset="0"/>
              </a:rPr>
              <a:t> - Secondary: HBV DNA &lt; 300 copies/ml; decrease in Ishak fibrosis</a:t>
            </a:r>
            <a:br>
              <a:rPr lang="en-US" sz="2000" dirty="0">
                <a:solidFill>
                  <a:schemeClr val="tx1"/>
                </a:solidFill>
                <a:latin typeface="Arial" pitchFamily="-106" charset="0"/>
              </a:rPr>
            </a:br>
            <a:r>
              <a:rPr lang="en-US" sz="2000" dirty="0">
                <a:solidFill>
                  <a:schemeClr val="tx1"/>
                </a:solidFill>
                <a:latin typeface="Arial" pitchFamily="-106" charset="0"/>
              </a:rPr>
              <a:t>   score; normalization of ALT</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Lai C, et. al. N </a:t>
            </a:r>
            <a:r>
              <a:rPr lang="en-US" dirty="0" err="1">
                <a:latin typeface="Arial" pitchFamily="-106" charset="0"/>
              </a:rPr>
              <a:t>Engl</a:t>
            </a:r>
            <a:r>
              <a:rPr lang="en-US" dirty="0">
                <a:latin typeface="Arial" pitchFamily="-106" charset="0"/>
              </a:rPr>
              <a:t> J Med. 2006;354:1011-20. </a:t>
            </a:r>
          </a:p>
        </p:txBody>
      </p:sp>
    </p:spTree>
    <p:extLst>
      <p:ext uri="{BB962C8B-B14F-4D97-AF65-F5344CB8AC3E}">
        <p14:creationId xmlns:p14="http://schemas.microsoft.com/office/powerpoint/2010/main" val="183171680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5"/>
          <p:cNvSpPr>
            <a:spLocks noChangeShapeType="1"/>
          </p:cNvSpPr>
          <p:nvPr/>
        </p:nvSpPr>
        <p:spPr bwMode="auto">
          <a:xfrm rot="5400000" flipV="1">
            <a:off x="3429000" y="3998119"/>
            <a:ext cx="614362" cy="685800"/>
          </a:xfrm>
          <a:prstGeom prst="line">
            <a:avLst/>
          </a:prstGeom>
          <a:noFill/>
          <a:ln w="28575">
            <a:solidFill>
              <a:schemeClr val="tx1"/>
            </a:solidFill>
            <a:round/>
            <a:headEnd/>
            <a:tailEnd type="triangle" w="med" len="med"/>
          </a:ln>
        </p:spPr>
        <p:txBody>
          <a:bodyPr wrap="none" lIns="90000" tIns="46800" rIns="90000" bIns="46800" anchor="ctr">
            <a:prstTxWarp prst="textNoShape">
              <a:avLst/>
            </a:prstTxWarp>
          </a:bodyPr>
          <a:lstStyle/>
          <a:p>
            <a:endParaRPr lang="en-US"/>
          </a:p>
        </p:txBody>
      </p:sp>
      <p:sp>
        <p:nvSpPr>
          <p:cNvPr id="15" name="Rectangle 14"/>
          <p:cNvSpPr/>
          <p:nvPr/>
        </p:nvSpPr>
        <p:spPr>
          <a:xfrm>
            <a:off x="0" y="1562101"/>
            <a:ext cx="9144000" cy="36880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2"/>
          <p:cNvSpPr>
            <a:spLocks noChangeArrowheads="1"/>
          </p:cNvSpPr>
          <p:nvPr/>
        </p:nvSpPr>
        <p:spPr bwMode="auto">
          <a:xfrm>
            <a:off x="4098925" y="2819400"/>
            <a:ext cx="4302125" cy="990600"/>
          </a:xfrm>
          <a:prstGeom prst="rect">
            <a:avLst/>
          </a:prstGeom>
          <a:solidFill>
            <a:schemeClr val="accent1">
              <a:lumMod val="20000"/>
              <a:lumOff val="80000"/>
              <a:alpha val="79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325)</a:t>
            </a:r>
          </a:p>
        </p:txBody>
      </p:sp>
      <p:sp>
        <p:nvSpPr>
          <p:cNvPr id="9" name="Rectangle 3"/>
          <p:cNvSpPr>
            <a:spLocks noChangeArrowheads="1"/>
          </p:cNvSpPr>
          <p:nvPr/>
        </p:nvSpPr>
        <p:spPr bwMode="auto">
          <a:xfrm>
            <a:off x="4090988" y="4203170"/>
            <a:ext cx="4295775" cy="990600"/>
          </a:xfrm>
          <a:prstGeom prst="rect">
            <a:avLst/>
          </a:prstGeom>
          <a:solidFill>
            <a:schemeClr val="accent5">
              <a:lumMod val="20000"/>
              <a:lumOff val="8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a:solidFill>
                  <a:srgbClr val="000000"/>
                </a:solidFill>
                <a:latin typeface="Arial" pitchFamily="-106" charset="0"/>
                <a:ea typeface="Arial" pitchFamily="-106" charset="0"/>
                <a:cs typeface="Arial" pitchFamily="-106" charset="0"/>
              </a:rPr>
              <a:t>Lamivudine:</a:t>
            </a:r>
            <a:r>
              <a:rPr lang="en-US" sz="1800">
                <a:solidFill>
                  <a:srgbClr val="000000"/>
                </a:solidFill>
                <a:latin typeface="Arial" pitchFamily="-106" charset="0"/>
                <a:ea typeface="Arial" pitchFamily="-106" charset="0"/>
                <a:cs typeface="Arial" pitchFamily="-106" charset="0"/>
              </a:rPr>
              <a:t>100 mg/day</a:t>
            </a:r>
          </a:p>
          <a:p>
            <a:pPr algn="ctr" eaLnBrk="1" hangingPunct="1"/>
            <a:r>
              <a:rPr lang="en-US" sz="1800">
                <a:solidFill>
                  <a:srgbClr val="000000"/>
                </a:solidFill>
                <a:latin typeface="Arial" pitchFamily="-106" charset="0"/>
                <a:ea typeface="Arial" pitchFamily="-106" charset="0"/>
                <a:cs typeface="Arial" pitchFamily="-106" charset="0"/>
              </a:rPr>
              <a:t>(n = 313)</a:t>
            </a:r>
          </a:p>
        </p:txBody>
      </p:sp>
      <p:sp>
        <p:nvSpPr>
          <p:cNvPr id="10" name="Line 5"/>
          <p:cNvSpPr>
            <a:spLocks noChangeShapeType="1"/>
          </p:cNvSpPr>
          <p:nvPr/>
        </p:nvSpPr>
        <p:spPr bwMode="auto">
          <a:xfrm flipV="1">
            <a:off x="3429000" y="3276600"/>
            <a:ext cx="614362" cy="685800"/>
          </a:xfrm>
          <a:prstGeom prst="line">
            <a:avLst/>
          </a:prstGeom>
          <a:noFill/>
          <a:ln w="28575">
            <a:solidFill>
              <a:schemeClr val="tx1"/>
            </a:solidFill>
            <a:round/>
            <a:headEnd/>
            <a:tailEnd type="triangle" w="med" len="med"/>
          </a:ln>
        </p:spPr>
        <p:txBody>
          <a:bodyPr wrap="none" lIns="90000" tIns="46800" rIns="90000" bIns="46800" anchor="ctr">
            <a:prstTxWarp prst="textNoShape">
              <a:avLst/>
            </a:prstTxWarp>
          </a:bodyPr>
          <a:lstStyle/>
          <a:p>
            <a:endParaRPr lang="en-US"/>
          </a:p>
        </p:txBody>
      </p:sp>
      <p:sp>
        <p:nvSpPr>
          <p:cNvPr id="18" name="Line 13"/>
          <p:cNvSpPr>
            <a:spLocks noChangeShapeType="1"/>
          </p:cNvSpPr>
          <p:nvPr/>
        </p:nvSpPr>
        <p:spPr bwMode="auto">
          <a:xfrm>
            <a:off x="4043363" y="1930400"/>
            <a:ext cx="0" cy="646176"/>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graphicFrame>
        <p:nvGraphicFramePr>
          <p:cNvPr id="19" name="Group 10"/>
          <p:cNvGraphicFramePr>
            <a:graphicFrameLocks noGrp="1"/>
          </p:cNvGraphicFramePr>
          <p:nvPr>
            <p:extLst/>
          </p:nvPr>
        </p:nvGraphicFramePr>
        <p:xfrm>
          <a:off x="233363" y="2812873"/>
          <a:ext cx="3200400" cy="2380897"/>
        </p:xfrm>
        <a:graphic>
          <a:graphicData uri="http://schemas.openxmlformats.org/drawingml/2006/table">
            <a:tbl>
              <a:tblPr/>
              <a:tblGrid>
                <a:gridCol w="3200400">
                  <a:extLst>
                    <a:ext uri="{9D8B030D-6E8A-4147-A177-3AD203B41FA5}">
                      <a16:colId xmlns:a16="http://schemas.microsoft.com/office/drawing/2014/main" val="20000"/>
                    </a:ext>
                  </a:extLst>
                </a:gridCol>
              </a:tblGrid>
              <a:tr h="382186">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800" b="0"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rPr>
                        <a:t>Key Participant Features</a:t>
                      </a:r>
                      <a:endParaRPr kumimoji="0" lang="en-US" sz="18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6772"/>
                    </a:solidFill>
                  </a:tcPr>
                </a:tc>
                <a:extLst>
                  <a:ext uri="{0D108BD9-81ED-4DB2-BD59-A6C34878D82A}">
                    <a16:rowId xmlns:a16="http://schemas.microsoft.com/office/drawing/2014/main" val="10000"/>
                  </a:ext>
                </a:extLst>
              </a:tr>
              <a:tr h="1998711">
                <a:tc>
                  <a:txBody>
                    <a:bodyPr/>
                    <a:lstStyle/>
                    <a:p>
                      <a:pPr marL="137160" marR="0" lvl="0" indent="-137160" algn="l" defTabSz="457200" rtl="0" eaLnBrk="1" fontAlgn="base" latinLnBrk="0" hangingPunct="1">
                        <a:lnSpc>
                          <a:spcPct val="120000"/>
                        </a:lnSpc>
                        <a:spcBef>
                          <a:spcPct val="25000"/>
                        </a:spcBef>
                        <a:spcAft>
                          <a:spcPct val="0"/>
                        </a:spcAft>
                        <a:buClrTx/>
                        <a:buSzTx/>
                        <a:buFont typeface="Arial"/>
                        <a:buChar char="•"/>
                        <a:tabLst/>
                      </a:pP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HBeAg</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-negative (n = 638)</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Compensated liver disease</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HBV DNA 0.7 </a:t>
                      </a: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MEq</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/mL by </a:t>
                      </a: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bDNA</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 assay</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ALT 1.3-10 x ULN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
        <p:nvSpPr>
          <p:cNvPr id="20" name="Line 13"/>
          <p:cNvSpPr>
            <a:spLocks noChangeShapeType="1"/>
          </p:cNvSpPr>
          <p:nvPr/>
        </p:nvSpPr>
        <p:spPr bwMode="auto">
          <a:xfrm>
            <a:off x="8386763" y="1930400"/>
            <a:ext cx="0" cy="646176"/>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27" name="Text Box 20"/>
          <p:cNvSpPr txBox="1">
            <a:spLocks noChangeArrowheads="1"/>
          </p:cNvSpPr>
          <p:nvPr/>
        </p:nvSpPr>
        <p:spPr bwMode="auto">
          <a:xfrm>
            <a:off x="7810500" y="1579477"/>
            <a:ext cx="1189037" cy="346249"/>
          </a:xfrm>
          <a:prstGeom prst="rect">
            <a:avLst/>
          </a:prstGeom>
          <a:noFill/>
          <a:ln w="9525">
            <a:noFill/>
            <a:miter lim="800000"/>
            <a:headEnd/>
            <a:tailEnd/>
          </a:ln>
        </p:spPr>
        <p:txBody>
          <a:bodyPr wrap="square" anchor="ctr">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48</a:t>
            </a:r>
          </a:p>
        </p:txBody>
      </p:sp>
      <p:sp>
        <p:nvSpPr>
          <p:cNvPr id="28" name="Text Box 12"/>
          <p:cNvSpPr txBox="1">
            <a:spLocks noChangeArrowheads="1"/>
          </p:cNvSpPr>
          <p:nvPr/>
        </p:nvSpPr>
        <p:spPr bwMode="auto">
          <a:xfrm>
            <a:off x="3352800" y="1579475"/>
            <a:ext cx="1480619" cy="346249"/>
          </a:xfrm>
          <a:prstGeom prst="rect">
            <a:avLst/>
          </a:prstGeom>
          <a:noFill/>
          <a:ln w="9525">
            <a:noFill/>
            <a:miter lim="800000"/>
            <a:headEnd/>
            <a:tailEnd/>
          </a:ln>
        </p:spPr>
        <p:txBody>
          <a:bodyPr wrap="none" anchor="ctr">
            <a:prstTxWarp prst="textNoShape">
              <a:avLst/>
            </a:prstTxWarp>
            <a:spAutoFit/>
          </a:bodyPr>
          <a:lstStyle/>
          <a:p>
            <a:pPr eaLnBrk="1" hangingPunct="1">
              <a:lnSpc>
                <a:spcPct val="90000"/>
              </a:lnSpc>
            </a:pPr>
            <a:r>
              <a:rPr lang="en-US" sz="1800" dirty="0">
                <a:solidFill>
                  <a:schemeClr val="tx1"/>
                </a:solidFill>
                <a:latin typeface="Arial" pitchFamily="-106" charset="0"/>
                <a:ea typeface="Arial" pitchFamily="-106" charset="0"/>
                <a:cs typeface="Arial" pitchFamily="-106" charset="0"/>
              </a:rPr>
              <a:t>Randomized</a:t>
            </a:r>
          </a:p>
        </p:txBody>
      </p:sp>
      <p:sp>
        <p:nvSpPr>
          <p:cNvPr id="14" name="Content Placeholder 13"/>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Study Design</a:t>
            </a:r>
            <a:endParaRPr lang="en-US" dirty="0">
              <a:solidFill>
                <a:srgbClr val="FFFFFF"/>
              </a:solidFill>
            </a:endParaRPr>
          </a:p>
        </p:txBody>
      </p:sp>
    </p:spTree>
    <p:extLst>
      <p:ext uri="{BB962C8B-B14F-4D97-AF65-F5344CB8AC3E}">
        <p14:creationId xmlns:p14="http://schemas.microsoft.com/office/powerpoint/2010/main" val="54594735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3048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endParaRPr lang="en-US" sz="2400" dirty="0"/>
          </a:p>
        </p:txBody>
      </p:sp>
      <p:sp>
        <p:nvSpPr>
          <p:cNvPr id="36" name="Content Placeholder 6"/>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a:t>
            </a:r>
          </a:p>
        </p:txBody>
      </p:sp>
      <p:sp>
        <p:nvSpPr>
          <p:cNvPr id="9" name="Title 3">
            <a:extLst>
              <a:ext uri="{FF2B5EF4-FFF2-40B4-BE49-F238E27FC236}">
                <a16:creationId xmlns:a16="http://schemas.microsoft.com/office/drawing/2014/main" id="{3E40A9C4-CBA1-DB43-AD75-9B110B48C8F3}"/>
              </a:ext>
            </a:extLst>
          </p:cNvPr>
          <p:cNvSpPr>
            <a:spLocks noGrp="1"/>
          </p:cNvSpPr>
          <p:nvPr>
            <p:ph type="title"/>
          </p:nvPr>
        </p:nvSpPr>
        <p:spPr/>
        <p:txBody>
          <a:bodyPr>
            <a:normAutofit fontScale="90000"/>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a:t>
            </a:r>
            <a:r>
              <a:rPr lang="en-US" dirty="0">
                <a:solidFill>
                  <a:srgbClr val="FFFFFF"/>
                </a:solidFill>
                <a:latin typeface="Arial" pitchFamily="-106" charset="0"/>
              </a:rPr>
              <a:t>Baseline Characteristics</a:t>
            </a:r>
            <a:endParaRPr lang="en-US" dirty="0">
              <a:solidFill>
                <a:srgbClr val="FFFFFF"/>
              </a:solidFill>
            </a:endParaRPr>
          </a:p>
        </p:txBody>
      </p:sp>
      <p:graphicFrame>
        <p:nvGraphicFramePr>
          <p:cNvPr id="5" name="Content Placeholder 2"/>
          <p:cNvGraphicFramePr>
            <a:graphicFrameLocks/>
          </p:cNvGraphicFramePr>
          <p:nvPr>
            <p:extLst>
              <p:ext uri="{D42A27DB-BD31-4B8C-83A1-F6EECF244321}">
                <p14:modId xmlns:p14="http://schemas.microsoft.com/office/powerpoint/2010/main" val="2443223485"/>
              </p:ext>
            </p:extLst>
          </p:nvPr>
        </p:nvGraphicFramePr>
        <p:xfrm>
          <a:off x="457200" y="1386151"/>
          <a:ext cx="8229600" cy="4878573"/>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tblGrid>
              <a:tr h="640440">
                <a:tc>
                  <a:txBody>
                    <a:bodyPr/>
                    <a:lstStyle/>
                    <a:p>
                      <a:pPr>
                        <a:lnSpc>
                          <a:spcPts val="1800"/>
                        </a:lnSpc>
                      </a:pPr>
                      <a:r>
                        <a:rPr lang="en-US" sz="1600" dirty="0"/>
                        <a:t>Baseline Characteristic</a:t>
                      </a:r>
                    </a:p>
                  </a:txBody>
                  <a:tcPr anchor="ctr">
                    <a:lnL w="12700" cap="flat" cmpd="sng" algn="ctr">
                      <a:solidFill>
                        <a:prstClr val="white">
                          <a:lumMod val="75000"/>
                        </a:prstClr>
                      </a:solidFill>
                      <a:prstDash val="solid"/>
                      <a:round/>
                      <a:headEnd type="none" w="med" len="med"/>
                      <a:tailEnd type="none" w="med" len="med"/>
                    </a:lnL>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44444"/>
                    </a:solidFill>
                  </a:tcPr>
                </a:tc>
                <a:tc>
                  <a:txBody>
                    <a:bodyPr/>
                    <a:lstStyle/>
                    <a:p>
                      <a:pPr algn="ctr">
                        <a:lnSpc>
                          <a:spcPts val="1800"/>
                        </a:lnSpc>
                      </a:pPr>
                      <a:r>
                        <a:rPr lang="en-US" sz="1600" b="1" dirty="0">
                          <a:solidFill>
                            <a:srgbClr val="FFFFFF"/>
                          </a:solidFill>
                        </a:rPr>
                        <a:t>Entecavir</a:t>
                      </a:r>
                      <a:br>
                        <a:rPr lang="en-US" sz="1600" b="0" dirty="0">
                          <a:solidFill>
                            <a:srgbClr val="FFFFFF"/>
                          </a:solidFill>
                        </a:rPr>
                      </a:br>
                      <a:r>
                        <a:rPr lang="en-US" sz="1400" b="0" dirty="0">
                          <a:solidFill>
                            <a:srgbClr val="FFFFFF"/>
                          </a:solidFill>
                        </a:rPr>
                        <a:t>(n = 325)</a:t>
                      </a:r>
                      <a:endParaRPr lang="en-US" sz="1400" b="1" dirty="0">
                        <a:solidFill>
                          <a:srgbClr val="FFFFFF"/>
                        </a:solidFill>
                      </a:endParaRPr>
                    </a:p>
                  </a:txBody>
                  <a:tcPr anchor="ct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1"/>
                    </a:solidFill>
                  </a:tcPr>
                </a:tc>
                <a:tc>
                  <a:txBody>
                    <a:bodyPr/>
                    <a:lstStyle/>
                    <a:p>
                      <a:pPr algn="ctr">
                        <a:lnSpc>
                          <a:spcPts val="1800"/>
                        </a:lnSpc>
                      </a:pPr>
                      <a:r>
                        <a:rPr lang="en-US" sz="1600" b="1" dirty="0">
                          <a:solidFill>
                            <a:srgbClr val="FFFFFF"/>
                          </a:solidFill>
                        </a:rPr>
                        <a:t>Lamivudine</a:t>
                      </a:r>
                    </a:p>
                    <a:p>
                      <a:pPr algn="ctr">
                        <a:lnSpc>
                          <a:spcPts val="1800"/>
                        </a:lnSpc>
                      </a:pPr>
                      <a:r>
                        <a:rPr lang="en-US" sz="1400" b="0" dirty="0">
                          <a:solidFill>
                            <a:srgbClr val="FFFFFF"/>
                          </a:solidFill>
                        </a:rPr>
                        <a:t>(n</a:t>
                      </a:r>
                      <a:r>
                        <a:rPr lang="en-US" sz="1400" b="0" baseline="0" dirty="0">
                          <a:solidFill>
                            <a:srgbClr val="FFFFFF"/>
                          </a:solidFill>
                        </a:rPr>
                        <a:t> </a:t>
                      </a:r>
                      <a:r>
                        <a:rPr lang="en-US" sz="1400" b="0" dirty="0">
                          <a:solidFill>
                            <a:srgbClr val="FFFFFF"/>
                          </a:solidFill>
                        </a:rPr>
                        <a:t>= 313)</a:t>
                      </a:r>
                      <a:endParaRPr lang="en-US" sz="1400" b="1" dirty="0">
                        <a:solidFill>
                          <a:srgbClr val="FFFFFF"/>
                        </a:solidFill>
                      </a:endParaRPr>
                    </a:p>
                  </a:txBody>
                  <a:tcPr anchor="ctr">
                    <a:lnR w="12700" cap="flat" cmpd="sng" algn="ctr">
                      <a:solidFill>
                        <a:prstClr val="white">
                          <a:lumMod val="75000"/>
                        </a:prstClr>
                      </a:solidFill>
                      <a:prstDash val="solid"/>
                      <a:round/>
                      <a:headEnd type="none" w="med" len="med"/>
                      <a:tailEnd type="none" w="med" len="med"/>
                    </a:ln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8C723F"/>
                    </a:solidFill>
                  </a:tcPr>
                </a:tc>
                <a:extLst>
                  <a:ext uri="{0D108BD9-81ED-4DB2-BD59-A6C34878D82A}">
                    <a16:rowId xmlns:a16="http://schemas.microsoft.com/office/drawing/2014/main" val="10000"/>
                  </a:ext>
                </a:extLst>
              </a:tr>
              <a:tr h="360586">
                <a:tc>
                  <a:txBody>
                    <a:bodyPr/>
                    <a:lstStyle/>
                    <a:p>
                      <a:pPr>
                        <a:lnSpc>
                          <a:spcPts val="2200"/>
                        </a:lnSpc>
                      </a:pPr>
                      <a:r>
                        <a:rPr lang="en-US" sz="1600" dirty="0"/>
                        <a:t>Age, mean (±SD), years</a:t>
                      </a:r>
                    </a:p>
                  </a:txBody>
                  <a:tcPr anchor="ctr">
                    <a:lnL w="12700" cap="flat" cmpd="sng" algn="ctr">
                      <a:solidFill>
                        <a:prstClr val="white">
                          <a:lumMod val="75000"/>
                        </a:prstClr>
                      </a:solidFill>
                      <a:prstDash val="solid"/>
                      <a:round/>
                      <a:headEnd type="none" w="med" len="med"/>
                      <a:tailEnd type="none" w="med" len="med"/>
                    </a:lnL>
                    <a:lnT w="57150" cap="flat" cmpd="sng" algn="ctr">
                      <a:solidFill>
                        <a:srgbClr val="FFFFFF"/>
                      </a:solidFill>
                      <a:prstDash val="solid"/>
                      <a:round/>
                      <a:headEnd type="none" w="med" len="med"/>
                      <a:tailEnd type="none" w="med" len="med"/>
                    </a:lnT>
                    <a:solidFill>
                      <a:srgbClr val="CDD3DD"/>
                    </a:solidFill>
                  </a:tcPr>
                </a:tc>
                <a:tc>
                  <a:txBody>
                    <a:bodyPr/>
                    <a:lstStyle/>
                    <a:p>
                      <a:pPr algn="ctr">
                        <a:lnSpc>
                          <a:spcPts val="2200"/>
                        </a:lnSpc>
                      </a:pPr>
                      <a:r>
                        <a:rPr lang="en-US" sz="1600" dirty="0"/>
                        <a:t>44 ±11</a:t>
                      </a:r>
                    </a:p>
                  </a:txBody>
                  <a:tcPr anchor="ctr">
                    <a:lnT w="57150" cap="flat" cmpd="sng" algn="ctr">
                      <a:solidFill>
                        <a:srgbClr val="FFFFFF"/>
                      </a:solidFill>
                      <a:prstDash val="solid"/>
                      <a:round/>
                      <a:headEnd type="none" w="med" len="med"/>
                      <a:tailEnd type="none" w="med" len="med"/>
                    </a:lnT>
                  </a:tcPr>
                </a:tc>
                <a:tc>
                  <a:txBody>
                    <a:bodyPr/>
                    <a:lstStyle/>
                    <a:p>
                      <a:pPr algn="ctr">
                        <a:lnSpc>
                          <a:spcPts val="2200"/>
                        </a:lnSpc>
                      </a:pPr>
                      <a:r>
                        <a:rPr lang="en-US" sz="1600" dirty="0"/>
                        <a:t>44 ±11</a:t>
                      </a:r>
                    </a:p>
                  </a:txBody>
                  <a:tcPr anchor="ctr">
                    <a:lnR w="12700" cap="flat" cmpd="sng" algn="ctr">
                      <a:solidFill>
                        <a:prstClr val="white">
                          <a:lumMod val="75000"/>
                        </a:prstClr>
                      </a:solidFill>
                      <a:prstDash val="solid"/>
                      <a:round/>
                      <a:headEnd type="none" w="med" len="med"/>
                      <a:tailEnd type="none" w="med" len="med"/>
                    </a:lnR>
                    <a:lnT w="5715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1"/>
                  </a:ext>
                </a:extLst>
              </a:tr>
              <a:tr h="360586">
                <a:tc>
                  <a:txBody>
                    <a:bodyPr/>
                    <a:lstStyle/>
                    <a:p>
                      <a:pPr>
                        <a:lnSpc>
                          <a:spcPts val="2200"/>
                        </a:lnSpc>
                      </a:pPr>
                      <a:r>
                        <a:rPr lang="en-US" sz="1600" dirty="0"/>
                        <a:t>Male, no. (%)</a:t>
                      </a:r>
                    </a:p>
                  </a:txBody>
                  <a:tcPr anchor="ctr">
                    <a:lnL w="12700" cap="flat" cmpd="sng" algn="ctr">
                      <a:solidFill>
                        <a:prstClr val="white">
                          <a:lumMod val="75000"/>
                        </a:prstClr>
                      </a:solidFill>
                      <a:prstDash val="solid"/>
                      <a:round/>
                      <a:headEnd type="none" w="med" len="med"/>
                      <a:tailEnd type="none" w="med" len="med"/>
                    </a:lnL>
                    <a:solidFill>
                      <a:srgbClr val="E8EAEF"/>
                    </a:solidFill>
                  </a:tcPr>
                </a:tc>
                <a:tc>
                  <a:txBody>
                    <a:bodyPr/>
                    <a:lstStyle/>
                    <a:p>
                      <a:pPr algn="ctr">
                        <a:lnSpc>
                          <a:spcPts val="2200"/>
                        </a:lnSpc>
                      </a:pPr>
                      <a:r>
                        <a:rPr lang="en-US" sz="1600" dirty="0"/>
                        <a:t>248 (76)</a:t>
                      </a:r>
                    </a:p>
                  </a:txBody>
                  <a:tcPr anchor="ctr"/>
                </a:tc>
                <a:tc>
                  <a:txBody>
                    <a:bodyPr/>
                    <a:lstStyle/>
                    <a:p>
                      <a:pPr algn="ctr">
                        <a:lnSpc>
                          <a:spcPts val="2200"/>
                        </a:lnSpc>
                      </a:pPr>
                      <a:r>
                        <a:rPr lang="en-US" sz="1600" dirty="0"/>
                        <a:t>236 (75)</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2"/>
                  </a:ext>
                </a:extLst>
              </a:tr>
              <a:tr h="1439507">
                <a:tc>
                  <a:txBody>
                    <a:bodyPr/>
                    <a:lstStyle/>
                    <a:p>
                      <a:pPr>
                        <a:lnSpc>
                          <a:spcPts val="2200"/>
                        </a:lnSpc>
                      </a:pPr>
                      <a:r>
                        <a:rPr lang="en-US" sz="1600" dirty="0"/>
                        <a:t>Race, no. (%)</a:t>
                      </a:r>
                    </a:p>
                    <a:p>
                      <a:pPr>
                        <a:lnSpc>
                          <a:spcPts val="2200"/>
                        </a:lnSpc>
                      </a:pPr>
                      <a:r>
                        <a:rPr lang="en-US" sz="1600" dirty="0"/>
                        <a:t>  White</a:t>
                      </a:r>
                    </a:p>
                    <a:p>
                      <a:pPr>
                        <a:lnSpc>
                          <a:spcPts val="2200"/>
                        </a:lnSpc>
                      </a:pPr>
                      <a:r>
                        <a:rPr lang="en-US" sz="1600" dirty="0"/>
                        <a:t>  Asian</a:t>
                      </a:r>
                    </a:p>
                    <a:p>
                      <a:pPr>
                        <a:lnSpc>
                          <a:spcPts val="2200"/>
                        </a:lnSpc>
                      </a:pPr>
                      <a:r>
                        <a:rPr lang="en-US" sz="1600" dirty="0"/>
                        <a:t>  Black</a:t>
                      </a:r>
                    </a:p>
                    <a:p>
                      <a:pPr>
                        <a:lnSpc>
                          <a:spcPts val="2200"/>
                        </a:lnSpc>
                      </a:pPr>
                      <a:r>
                        <a:rPr lang="en-US" sz="1600" dirty="0"/>
                        <a:t>  Other</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600" dirty="0"/>
                    </a:p>
                    <a:p>
                      <a:pPr algn="ctr">
                        <a:lnSpc>
                          <a:spcPts val="2200"/>
                        </a:lnSpc>
                      </a:pPr>
                      <a:r>
                        <a:rPr lang="en-US" sz="1600" dirty="0"/>
                        <a:t>193 (59)</a:t>
                      </a:r>
                    </a:p>
                    <a:p>
                      <a:pPr algn="ctr">
                        <a:lnSpc>
                          <a:spcPts val="2200"/>
                        </a:lnSpc>
                      </a:pPr>
                      <a:r>
                        <a:rPr lang="en-US" sz="1600" dirty="0"/>
                        <a:t>122 (38)</a:t>
                      </a:r>
                    </a:p>
                    <a:p>
                      <a:pPr algn="ctr">
                        <a:lnSpc>
                          <a:spcPts val="2200"/>
                        </a:lnSpc>
                      </a:pPr>
                      <a:r>
                        <a:rPr lang="en-US" sz="1600" dirty="0"/>
                        <a:t>8 (2)</a:t>
                      </a:r>
                    </a:p>
                    <a:p>
                      <a:pPr algn="ctr">
                        <a:lnSpc>
                          <a:spcPts val="2200"/>
                        </a:lnSpc>
                      </a:pPr>
                      <a:r>
                        <a:rPr lang="en-US" sz="1600" dirty="0"/>
                        <a:t>2 (&lt;1)</a:t>
                      </a:r>
                    </a:p>
                  </a:txBody>
                  <a:tcPr anchor="ctr"/>
                </a:tc>
                <a:tc>
                  <a:txBody>
                    <a:bodyPr/>
                    <a:lstStyle/>
                    <a:p>
                      <a:pPr algn="ctr">
                        <a:lnSpc>
                          <a:spcPts val="2200"/>
                        </a:lnSpc>
                      </a:pPr>
                      <a:endParaRPr lang="en-US" sz="1600" dirty="0"/>
                    </a:p>
                    <a:p>
                      <a:pPr algn="ctr">
                        <a:lnSpc>
                          <a:spcPts val="2200"/>
                        </a:lnSpc>
                      </a:pPr>
                      <a:r>
                        <a:rPr lang="en-US" sz="1600" dirty="0"/>
                        <a:t>176 (56)</a:t>
                      </a:r>
                    </a:p>
                    <a:p>
                      <a:pPr algn="ctr">
                        <a:lnSpc>
                          <a:spcPts val="2200"/>
                        </a:lnSpc>
                      </a:pPr>
                      <a:r>
                        <a:rPr lang="en-US" sz="1600" dirty="0"/>
                        <a:t>129 (41)</a:t>
                      </a:r>
                    </a:p>
                    <a:p>
                      <a:pPr algn="ctr">
                        <a:lnSpc>
                          <a:spcPts val="2200"/>
                        </a:lnSpc>
                      </a:pPr>
                      <a:r>
                        <a:rPr lang="en-US" sz="1600" dirty="0"/>
                        <a:t>7 (2)</a:t>
                      </a:r>
                    </a:p>
                    <a:p>
                      <a:pPr algn="ctr">
                        <a:lnSpc>
                          <a:spcPts val="2200"/>
                        </a:lnSpc>
                      </a:pPr>
                      <a:r>
                        <a:rPr lang="en-US" sz="1600" dirty="0"/>
                        <a:t>1 (&lt;1)</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3"/>
                  </a:ext>
                </a:extLst>
              </a:tr>
              <a:tr h="358649">
                <a:tc>
                  <a:txBody>
                    <a:bodyPr/>
                    <a:lstStyle/>
                    <a:p>
                      <a:pPr>
                        <a:lnSpc>
                          <a:spcPts val="2200"/>
                        </a:lnSpc>
                      </a:pPr>
                      <a:r>
                        <a:rPr lang="en-US" sz="1600" dirty="0" err="1"/>
                        <a:t>Knodell</a:t>
                      </a:r>
                      <a:r>
                        <a:rPr lang="en-US" sz="1600" dirty="0"/>
                        <a:t> inflammatory score,</a:t>
                      </a:r>
                      <a:r>
                        <a:rPr lang="en-US" sz="1600" baseline="0" dirty="0"/>
                        <a:t> mean (</a:t>
                      </a:r>
                      <a:r>
                        <a:rPr lang="en-US" sz="1600" dirty="0"/>
                        <a:t>±SD</a:t>
                      </a:r>
                      <a:r>
                        <a:rPr lang="en-US" sz="1600" baseline="0" dirty="0"/>
                        <a:t>)</a:t>
                      </a:r>
                      <a:endParaRPr lang="en-US" sz="1600" dirty="0"/>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600" dirty="0"/>
                        <a:t>7.6 ±1.8</a:t>
                      </a:r>
                    </a:p>
                  </a:txBody>
                  <a:tcPr anchor="ctr"/>
                </a:tc>
                <a:tc>
                  <a:txBody>
                    <a:bodyPr/>
                    <a:lstStyle/>
                    <a:p>
                      <a:pPr algn="ctr">
                        <a:lnSpc>
                          <a:spcPts val="2200"/>
                        </a:lnSpc>
                      </a:pPr>
                      <a:r>
                        <a:rPr lang="en-US" sz="1600" dirty="0"/>
                        <a:t>7.6 ±1.7</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4"/>
                  </a:ext>
                </a:extLst>
              </a:tr>
              <a:tr h="899078">
                <a:tc>
                  <a:txBody>
                    <a:bodyPr/>
                    <a:lstStyle/>
                    <a:p>
                      <a:pPr>
                        <a:lnSpc>
                          <a:spcPts val="2200"/>
                        </a:lnSpc>
                      </a:pPr>
                      <a:r>
                        <a:rPr lang="en-US" sz="1600" dirty="0"/>
                        <a:t>Ishak fibrosis score, %</a:t>
                      </a:r>
                    </a:p>
                    <a:p>
                      <a:pPr>
                        <a:lnSpc>
                          <a:spcPts val="2200"/>
                        </a:lnSpc>
                      </a:pPr>
                      <a:r>
                        <a:rPr lang="en-US" sz="1600" dirty="0"/>
                        <a:t>  ≥3 (bridging fibrosis)</a:t>
                      </a:r>
                    </a:p>
                    <a:p>
                      <a:pPr>
                        <a:lnSpc>
                          <a:spcPts val="2200"/>
                        </a:lnSpc>
                      </a:pPr>
                      <a:r>
                        <a:rPr lang="en-US" sz="1600" dirty="0"/>
                        <a:t>  ≥4 (cirrhosis)</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600" dirty="0"/>
                    </a:p>
                    <a:p>
                      <a:pPr algn="ctr">
                        <a:lnSpc>
                          <a:spcPts val="2200"/>
                        </a:lnSpc>
                      </a:pPr>
                      <a:r>
                        <a:rPr lang="en-US" sz="1600" dirty="0"/>
                        <a:t>43</a:t>
                      </a:r>
                    </a:p>
                    <a:p>
                      <a:pPr algn="ctr">
                        <a:lnSpc>
                          <a:spcPts val="2200"/>
                        </a:lnSpc>
                      </a:pPr>
                      <a:r>
                        <a:rPr lang="en-US" sz="1600" dirty="0"/>
                        <a:t>5</a:t>
                      </a:r>
                    </a:p>
                  </a:txBody>
                  <a:tcPr anchor="ctr"/>
                </a:tc>
                <a:tc>
                  <a:txBody>
                    <a:bodyPr/>
                    <a:lstStyle/>
                    <a:p>
                      <a:pPr algn="ctr">
                        <a:lnSpc>
                          <a:spcPts val="2200"/>
                        </a:lnSpc>
                      </a:pPr>
                      <a:endParaRPr lang="en-US" sz="1600" dirty="0"/>
                    </a:p>
                    <a:p>
                      <a:pPr algn="ctr">
                        <a:lnSpc>
                          <a:spcPts val="2200"/>
                        </a:lnSpc>
                      </a:pPr>
                      <a:r>
                        <a:rPr lang="en-US" sz="1600" dirty="0"/>
                        <a:t>41</a:t>
                      </a:r>
                    </a:p>
                    <a:p>
                      <a:pPr algn="ctr">
                        <a:lnSpc>
                          <a:spcPts val="2200"/>
                        </a:lnSpc>
                      </a:pPr>
                      <a:r>
                        <a:rPr lang="en-US" sz="1600" dirty="0"/>
                        <a:t>10</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5"/>
                  </a:ext>
                </a:extLst>
              </a:tr>
              <a:tr h="393738">
                <a:tc>
                  <a:txBody>
                    <a:bodyPr/>
                    <a:lstStyle/>
                    <a:p>
                      <a:pPr>
                        <a:lnSpc>
                          <a:spcPts val="2200"/>
                        </a:lnSpc>
                      </a:pPr>
                      <a:r>
                        <a:rPr lang="en-US" sz="1600" dirty="0"/>
                        <a:t>Alanine aminotransferase, IU/mL (±SD)</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600" dirty="0"/>
                        <a:t>141 ±114.7</a:t>
                      </a:r>
                    </a:p>
                  </a:txBody>
                  <a:tcPr anchor="ctr"/>
                </a:tc>
                <a:tc>
                  <a:txBody>
                    <a:bodyPr/>
                    <a:lstStyle/>
                    <a:p>
                      <a:pPr algn="ctr">
                        <a:lnSpc>
                          <a:spcPts val="2200"/>
                        </a:lnSpc>
                      </a:pPr>
                      <a:r>
                        <a:rPr lang="en-US" sz="1600" dirty="0"/>
                        <a:t>143 ±119.4</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6"/>
                  </a:ext>
                </a:extLst>
              </a:tr>
              <a:tr h="393738">
                <a:tc>
                  <a:txBody>
                    <a:bodyPr/>
                    <a:lstStyle/>
                    <a:p>
                      <a:pPr>
                        <a:lnSpc>
                          <a:spcPts val="2200"/>
                        </a:lnSpc>
                      </a:pPr>
                      <a:r>
                        <a:rPr lang="en-US" sz="1600" dirty="0"/>
                        <a:t>Prior treatment w/ interferon or lamivudine, no. (%)</a:t>
                      </a:r>
                    </a:p>
                  </a:txBody>
                  <a:tcPr anchor="ctr">
                    <a:lnL w="12700" cap="flat" cmpd="sng" algn="ctr">
                      <a:solidFill>
                        <a:prstClr val="white">
                          <a:lumMod val="75000"/>
                        </a:prstClr>
                      </a:solidFill>
                      <a:prstDash val="solid"/>
                      <a:round/>
                      <a:headEnd type="none" w="med" len="med"/>
                      <a:tailEnd type="none" w="med" len="med"/>
                    </a:lnL>
                    <a:lnB w="12700" cap="flat" cmpd="sng" algn="ctr">
                      <a:solidFill>
                        <a:prstClr val="white">
                          <a:lumMod val="75000"/>
                        </a:prstClr>
                      </a:solidFill>
                      <a:prstDash val="solid"/>
                      <a:round/>
                      <a:headEnd type="none" w="med" len="med"/>
                      <a:tailEnd type="none" w="med" len="med"/>
                    </a:lnB>
                  </a:tcPr>
                </a:tc>
                <a:tc>
                  <a:txBody>
                    <a:bodyPr/>
                    <a:lstStyle/>
                    <a:p>
                      <a:pPr algn="ctr">
                        <a:lnSpc>
                          <a:spcPts val="2200"/>
                        </a:lnSpc>
                      </a:pPr>
                      <a:r>
                        <a:rPr lang="en-US" sz="1600" dirty="0"/>
                        <a:t>49 (15)</a:t>
                      </a:r>
                    </a:p>
                  </a:txBody>
                  <a:tcPr anchor="ctr">
                    <a:lnB w="12700" cap="flat" cmpd="sng" algn="ctr">
                      <a:solidFill>
                        <a:prstClr val="white">
                          <a:lumMod val="75000"/>
                        </a:prstClr>
                      </a:solidFill>
                      <a:prstDash val="solid"/>
                      <a:round/>
                      <a:headEnd type="none" w="med" len="med"/>
                      <a:tailEnd type="none" w="med" len="med"/>
                    </a:lnB>
                  </a:tcPr>
                </a:tc>
                <a:tc>
                  <a:txBody>
                    <a:bodyPr/>
                    <a:lstStyle/>
                    <a:p>
                      <a:pPr algn="ctr">
                        <a:lnSpc>
                          <a:spcPts val="2200"/>
                        </a:lnSpc>
                      </a:pPr>
                      <a:r>
                        <a:rPr lang="en-US" sz="1600" dirty="0"/>
                        <a:t>45 (14)</a:t>
                      </a:r>
                    </a:p>
                  </a:txBody>
                  <a:tcPr anchor="ctr">
                    <a:lnR w="12700" cap="flat" cmpd="sng" algn="ctr">
                      <a:solidFill>
                        <a:prstClr val="white">
                          <a:lumMod val="75000"/>
                        </a:prstClr>
                      </a:solidFill>
                      <a:prstDash val="solid"/>
                      <a:round/>
                      <a:headEnd type="none" w="med" len="med"/>
                      <a:tailEnd type="none" w="med" len="med"/>
                    </a:lnR>
                    <a:lnB w="12700"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5984011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p14="http://schemas.microsoft.com/office/powerpoint/2010/main" val="610154291"/>
              </p:ext>
            </p:extLst>
          </p:nvPr>
        </p:nvGraphicFramePr>
        <p:xfrm>
          <a:off x="343666" y="1463040"/>
          <a:ext cx="8456668" cy="4754880"/>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9"/>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Results</a:t>
            </a:r>
            <a:endParaRPr lang="en-US" dirty="0">
              <a:solidFill>
                <a:srgbClr val="FFFFFF"/>
              </a:solidFill>
            </a:endParaRPr>
          </a:p>
        </p:txBody>
      </p:sp>
    </p:spTree>
    <p:extLst>
      <p:ext uri="{BB962C8B-B14F-4D97-AF65-F5344CB8AC3E}">
        <p14:creationId xmlns:p14="http://schemas.microsoft.com/office/powerpoint/2010/main" val="29367494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nvPr>
        </p:nvGraphicFramePr>
        <p:xfrm>
          <a:off x="0" y="2286000"/>
          <a:ext cx="9144000" cy="2760345"/>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“Among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-negative chronic hepatitis B who had not previously been treated with a nucleoside analogue, the rates of histologic improvement, virologic response, and normalization of alanine aminotransferase levels were significantly higher at 48 weeks with entecavir than with lamivudine. The safety profile of the two agents was similar, and there was no evidence of viral resistance to entecavir</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7110930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F267C9FA-9BF8-8D47-885E-C2C2EE318039}"/>
              </a:ext>
            </a:extLst>
          </p:cNvPr>
          <p:cNvSpPr txBox="1">
            <a:spLocks/>
          </p:cNvSpPr>
          <p:nvPr/>
        </p:nvSpPr>
        <p:spPr>
          <a:xfrm>
            <a:off x="280730" y="1371600"/>
            <a:ext cx="8595360" cy="2011680"/>
          </a:xfrm>
          <a:prstGeom prst="rect">
            <a:avLst/>
          </a:prstGeom>
          <a:solidFill>
            <a:schemeClr val="tx1">
              <a:alpha val="18000"/>
            </a:schemeClr>
          </a:solidFill>
          <a:ln>
            <a:solidFill>
              <a:schemeClr val="bg1"/>
            </a:solidFill>
          </a:ln>
          <a:effectLst/>
        </p:spPr>
        <p:txBody>
          <a:bodyPr tIns="18288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56032" indent="-256032">
              <a:lnSpc>
                <a:spcPts val="3400"/>
              </a:lnSpc>
              <a:spcBef>
                <a:spcPts val="1800"/>
              </a:spcBef>
              <a:buClr>
                <a:schemeClr val="accent2">
                  <a:lumMod val="20000"/>
                  <a:lumOff val="80000"/>
                </a:schemeClr>
              </a:buClr>
            </a:pPr>
            <a:r>
              <a:rPr lang="en-US" sz="2400" dirty="0">
                <a:solidFill>
                  <a:schemeClr val="accent2">
                    <a:lumMod val="20000"/>
                    <a:lumOff val="80000"/>
                  </a:schemeClr>
                </a:solidFill>
              </a:rPr>
              <a:t>Phase 3 Trials</a:t>
            </a:r>
            <a:br>
              <a:rPr lang="en-US" sz="2400" dirty="0">
                <a:solidFill>
                  <a:schemeClr val="accent2">
                    <a:lumMod val="20000"/>
                    <a:lumOff val="80000"/>
                  </a:schemeClr>
                </a:solidFill>
              </a:rPr>
            </a:br>
            <a:r>
              <a:rPr lang="en-US" sz="2400" dirty="0">
                <a:solidFill>
                  <a:schemeClr val="bg1"/>
                </a:solidFill>
              </a:rPr>
              <a:t>- </a:t>
            </a:r>
            <a:r>
              <a:rPr lang="en-US" sz="2400" dirty="0" err="1">
                <a:solidFill>
                  <a:schemeClr val="bg1"/>
                </a:solidFill>
              </a:rPr>
              <a:t>BeHOLD</a:t>
            </a:r>
            <a:r>
              <a:rPr lang="en-US" sz="2400" dirty="0">
                <a:solidFill>
                  <a:schemeClr val="bg1"/>
                </a:solidFill>
              </a:rPr>
              <a:t> (</a:t>
            </a:r>
            <a:r>
              <a:rPr lang="en-US" sz="2400" dirty="0" err="1">
                <a:solidFill>
                  <a:schemeClr val="bg1"/>
                </a:solidFill>
              </a:rPr>
              <a:t>HBeAg</a:t>
            </a:r>
            <a:r>
              <a:rPr lang="en-US" sz="2400" dirty="0">
                <a:solidFill>
                  <a:schemeClr val="bg1"/>
                </a:solidFill>
              </a:rPr>
              <a:t>+): ETV versus 3TC in </a:t>
            </a:r>
            <a:r>
              <a:rPr lang="en-US" sz="2400" dirty="0" err="1">
                <a:solidFill>
                  <a:schemeClr val="bg1"/>
                </a:solidFill>
              </a:rPr>
              <a:t>HBeAg</a:t>
            </a:r>
            <a:r>
              <a:rPr lang="en-US" sz="2400" dirty="0">
                <a:solidFill>
                  <a:schemeClr val="bg1"/>
                </a:solidFill>
              </a:rPr>
              <a:t>-Positive</a:t>
            </a:r>
            <a:br>
              <a:rPr lang="en-US" sz="2400" dirty="0">
                <a:solidFill>
                  <a:schemeClr val="bg1"/>
                </a:solidFill>
              </a:rPr>
            </a:br>
            <a:r>
              <a:rPr lang="en-US" sz="2400" dirty="0">
                <a:solidFill>
                  <a:schemeClr val="bg1"/>
                </a:solidFill>
              </a:rPr>
              <a:t>- </a:t>
            </a:r>
            <a:r>
              <a:rPr lang="en-US" sz="2400" dirty="0" err="1">
                <a:solidFill>
                  <a:schemeClr val="bg1"/>
                </a:solidFill>
              </a:rPr>
              <a:t>BeHOLD</a:t>
            </a:r>
            <a:r>
              <a:rPr lang="en-US" sz="2400" dirty="0">
                <a:solidFill>
                  <a:schemeClr val="bg1"/>
                </a:solidFill>
              </a:rPr>
              <a:t> (</a:t>
            </a:r>
            <a:r>
              <a:rPr lang="en-US" sz="2400" dirty="0" err="1">
                <a:solidFill>
                  <a:schemeClr val="bg1"/>
                </a:solidFill>
              </a:rPr>
              <a:t>HBeAg</a:t>
            </a:r>
            <a:r>
              <a:rPr lang="en-US" sz="2400" dirty="0">
                <a:solidFill>
                  <a:schemeClr val="bg1"/>
                </a:solidFill>
              </a:rPr>
              <a:t>-): ETV versus 3TC in </a:t>
            </a:r>
            <a:r>
              <a:rPr lang="en-US" sz="2400" dirty="0" err="1">
                <a:solidFill>
                  <a:schemeClr val="bg1"/>
                </a:solidFill>
              </a:rPr>
              <a:t>HBeAg</a:t>
            </a:r>
            <a:r>
              <a:rPr lang="en-US" sz="2400">
                <a:solidFill>
                  <a:schemeClr val="bg1"/>
                </a:solidFill>
              </a:rPr>
              <a:t>-Negative</a:t>
            </a:r>
            <a:endParaRPr lang="en-US" sz="2400" dirty="0">
              <a:solidFill>
                <a:schemeClr val="bg1"/>
              </a:solidFill>
            </a:endParaRPr>
          </a:p>
        </p:txBody>
      </p:sp>
      <p:sp>
        <p:nvSpPr>
          <p:cNvPr id="4" name="Title 1">
            <a:extLst>
              <a:ext uri="{FF2B5EF4-FFF2-40B4-BE49-F238E27FC236}">
                <a16:creationId xmlns:a16="http://schemas.microsoft.com/office/drawing/2014/main" id="{90405255-D009-A140-A8D9-6E8F797AEBFD}"/>
              </a:ext>
            </a:extLst>
          </p:cNvPr>
          <p:cNvSpPr txBox="1">
            <a:spLocks/>
          </p:cNvSpPr>
          <p:nvPr/>
        </p:nvSpPr>
        <p:spPr>
          <a:xfrm>
            <a:off x="280730" y="457200"/>
            <a:ext cx="8595360" cy="908303"/>
          </a:xfrm>
          <a:prstGeom prst="rect">
            <a:avLst/>
          </a:prstGeom>
          <a:solidFill>
            <a:srgbClr val="00122E"/>
          </a:solidFill>
          <a:ln>
            <a:solidFill>
              <a:schemeClr val="bg1"/>
            </a:solidFill>
          </a:ln>
        </p:spPr>
        <p:txBody>
          <a:bodyPr anchor="ctr" anchorCtr="0">
            <a:normAutofit/>
          </a:bodyPr>
          <a:lstStyle>
            <a:lvl1pPr algn="l" defTabSz="914400" rtl="0" eaLnBrk="1" latinLnBrk="0" hangingPunct="1">
              <a:spcBef>
                <a:spcPct val="0"/>
              </a:spcBef>
              <a:buNone/>
              <a:defRPr sz="3200" kern="1200" baseline="0">
                <a:solidFill>
                  <a:schemeClr val="bg1"/>
                </a:solidFill>
                <a:latin typeface="Arial"/>
                <a:ea typeface="+mj-ea"/>
                <a:cs typeface="Arial"/>
              </a:defRPr>
            </a:lvl1pPr>
          </a:lstStyle>
          <a:p>
            <a:r>
              <a:rPr lang="en-US" sz="2400" dirty="0"/>
              <a:t>Entecavir (ETV)</a:t>
            </a:r>
            <a:br>
              <a:rPr lang="en-US" sz="2400" dirty="0"/>
            </a:br>
            <a:r>
              <a:rPr lang="en-US" sz="2400" dirty="0"/>
              <a:t>Summary of Key Studies</a:t>
            </a:r>
          </a:p>
        </p:txBody>
      </p:sp>
    </p:spTree>
    <p:extLst>
      <p:ext uri="{BB962C8B-B14F-4D97-AF65-F5344CB8AC3E}">
        <p14:creationId xmlns:p14="http://schemas.microsoft.com/office/powerpoint/2010/main" val="243903472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Entecavir versus Lamivudine in </a:t>
            </a:r>
            <a:r>
              <a:rPr lang="en-US" sz="2800" dirty="0" err="1"/>
              <a:t>HBeAg</a:t>
            </a:r>
            <a:r>
              <a:rPr lang="en-US" sz="2800" dirty="0"/>
              <a:t>-Negative</a:t>
            </a:r>
            <a:br>
              <a:rPr lang="en-US" sz="2800" dirty="0"/>
            </a:br>
            <a:r>
              <a:rPr lang="en-US" dirty="0" err="1"/>
              <a:t>BEHoLD</a:t>
            </a:r>
            <a:r>
              <a:rPr lang="en-US" dirty="0"/>
              <a:t>: </a:t>
            </a:r>
            <a:r>
              <a:rPr lang="en-US" dirty="0" err="1"/>
              <a:t>HBeAg</a:t>
            </a:r>
            <a:r>
              <a:rPr lang="en-US" dirty="0"/>
              <a:t>-Positive, Week 48</a:t>
            </a:r>
            <a:endParaRPr lang="en-US" sz="2800" dirty="0"/>
          </a:p>
        </p:txBody>
      </p:sp>
    </p:spTree>
    <p:extLst>
      <p:ext uri="{BB962C8B-B14F-4D97-AF65-F5344CB8AC3E}">
        <p14:creationId xmlns:p14="http://schemas.microsoft.com/office/powerpoint/2010/main" val="9955296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Study Design</a:t>
            </a:r>
            <a:endParaRPr lang="en-US" dirty="0"/>
          </a:p>
        </p:txBody>
      </p:sp>
      <p:sp>
        <p:nvSpPr>
          <p:cNvPr id="4" name="Content Placeholder 3"/>
          <p:cNvSpPr>
            <a:spLocks noGrp="1"/>
          </p:cNvSpPr>
          <p:nvPr>
            <p:ph sz="half" idx="2"/>
          </p:nvPr>
        </p:nvSpPr>
        <p:spPr>
          <a:xfrm>
            <a:off x="323850" y="1491701"/>
            <a:ext cx="8515350" cy="4800600"/>
          </a:xfrm>
        </p:spPr>
        <p:txBody>
          <a:bodyPr>
            <a:noAutofit/>
          </a:bodyPr>
          <a:lstStyle/>
          <a:p>
            <a:pPr>
              <a:lnSpc>
                <a:spcPts val="2400"/>
              </a:lnSpc>
              <a:spcBef>
                <a:spcPts val="1400"/>
              </a:spcBef>
              <a:buFont typeface="Arial" pitchFamily="-106" charset="0"/>
              <a:buChar char="•"/>
            </a:pPr>
            <a:r>
              <a:rPr lang="en-US" sz="2000" b="1" dirty="0">
                <a:latin typeface="Arial" pitchFamily="-106" charset="0"/>
              </a:rPr>
              <a:t>Background</a:t>
            </a:r>
            <a:br>
              <a:rPr lang="en-US" sz="2000" dirty="0">
                <a:latin typeface="Arial" pitchFamily="-106" charset="0"/>
              </a:rPr>
            </a:br>
            <a:r>
              <a:rPr lang="en-US" sz="2000" dirty="0">
                <a:solidFill>
                  <a:schemeClr val="tx1"/>
                </a:solidFill>
                <a:latin typeface="Arial" pitchFamily="-106" charset="0"/>
              </a:rPr>
              <a:t>- Phase 3, randomized, double-blind controlled trial </a:t>
            </a:r>
            <a:br>
              <a:rPr lang="en-US" sz="2000" dirty="0">
                <a:solidFill>
                  <a:schemeClr val="tx1"/>
                </a:solidFill>
                <a:latin typeface="Arial" pitchFamily="-106" charset="0"/>
              </a:rPr>
            </a:br>
            <a:r>
              <a:rPr lang="en-US" sz="2000" dirty="0">
                <a:solidFill>
                  <a:schemeClr val="tx1"/>
                </a:solidFill>
                <a:latin typeface="Arial" pitchFamily="-106" charset="0"/>
              </a:rPr>
              <a:t>- </a:t>
            </a:r>
            <a:r>
              <a:rPr lang="en-US" sz="2000" dirty="0">
                <a:latin typeface="Arial" pitchFamily="-106" charset="0"/>
              </a:rPr>
              <a:t>137 centers in Americas, Asia, Australia, Europe,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 (n = 709)</a:t>
            </a:r>
            <a:br>
              <a:rPr lang="en-US" sz="2000" dirty="0">
                <a:solidFill>
                  <a:schemeClr val="tx1"/>
                </a:solidFill>
                <a:latin typeface="Arial" pitchFamily="-106" charset="0"/>
              </a:rPr>
            </a:br>
            <a:r>
              <a:rPr lang="en-US" sz="2000" dirty="0">
                <a:solidFill>
                  <a:schemeClr val="tx1"/>
                </a:solidFill>
                <a:latin typeface="Arial" pitchFamily="-106" charset="0"/>
              </a:rPr>
              <a:t>- Age ≥16 years with documented </a:t>
            </a:r>
            <a:r>
              <a:rPr lang="en-US" sz="2000" dirty="0" err="1">
                <a:solidFill>
                  <a:schemeClr val="tx1"/>
                </a:solidFill>
                <a:latin typeface="Arial" pitchFamily="-106" charset="0"/>
              </a:rPr>
              <a:t>HBeAg</a:t>
            </a:r>
            <a:r>
              <a:rPr lang="en-US" sz="2000" dirty="0">
                <a:solidFill>
                  <a:schemeClr val="tx1"/>
                </a:solidFill>
                <a:latin typeface="Arial" pitchFamily="-106" charset="0"/>
              </a:rPr>
              <a:t>-positive</a:t>
            </a:r>
            <a:br>
              <a:rPr lang="en-US" sz="2000" dirty="0">
                <a:solidFill>
                  <a:schemeClr val="tx1"/>
                </a:solidFill>
                <a:latin typeface="Arial" pitchFamily="-106" charset="0"/>
              </a:rPr>
            </a:br>
            <a:r>
              <a:rPr lang="en-US" sz="2000" dirty="0">
                <a:solidFill>
                  <a:schemeClr val="tx1"/>
                </a:solidFill>
                <a:latin typeface="Arial" pitchFamily="-106" charset="0"/>
              </a:rPr>
              <a:t>- Excluded: prior nucleoside/nucleotide active against HBV &gt;12 weeks</a:t>
            </a:r>
            <a:br>
              <a:rPr lang="en-US" sz="2000" dirty="0">
                <a:solidFill>
                  <a:schemeClr val="tx1"/>
                </a:solidFill>
                <a:latin typeface="Arial" pitchFamily="-106" charset="0"/>
              </a:rPr>
            </a:br>
            <a:r>
              <a:rPr lang="en-US" sz="2000" dirty="0">
                <a:solidFill>
                  <a:schemeClr val="tx1"/>
                </a:solidFill>
                <a:latin typeface="Arial" pitchFamily="-106" charset="0"/>
              </a:rPr>
              <a:t>- Excluded: coinfection with HIV, HCV, or HDV</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once daily (n = 354)</a:t>
            </a:r>
            <a:br>
              <a:rPr lang="en-US" sz="2000" dirty="0">
                <a:solidFill>
                  <a:schemeClr val="tx1"/>
                </a:solidFill>
                <a:latin typeface="Arial" pitchFamily="-106" charset="0"/>
              </a:rPr>
            </a:br>
            <a:r>
              <a:rPr lang="en-US" sz="2000" dirty="0">
                <a:solidFill>
                  <a:schemeClr val="tx1"/>
                </a:solidFill>
                <a:latin typeface="Arial" pitchFamily="-106" charset="0"/>
              </a:rPr>
              <a:t>- Lamivudine: 100 mg once daily (n = 355)</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a:r>
            <a:br>
              <a:rPr lang="en-US" sz="2000" dirty="0">
                <a:solidFill>
                  <a:schemeClr val="tx1"/>
                </a:solidFill>
                <a:latin typeface="Arial" pitchFamily="-106" charset="0"/>
              </a:rPr>
            </a:br>
            <a:r>
              <a:rPr lang="en-US" sz="2000" dirty="0">
                <a:solidFill>
                  <a:schemeClr val="tx1"/>
                </a:solidFill>
                <a:latin typeface="Arial" pitchFamily="-106" charset="0"/>
              </a:rPr>
              <a:t> - Primary: hepatic histologic improvement</a:t>
            </a:r>
            <a:br>
              <a:rPr lang="en-US" sz="2000" dirty="0">
                <a:solidFill>
                  <a:schemeClr val="tx1"/>
                </a:solidFill>
                <a:latin typeface="Arial" pitchFamily="-106" charset="0"/>
              </a:rPr>
            </a:br>
            <a:r>
              <a:rPr lang="en-US" sz="2000" dirty="0">
                <a:solidFill>
                  <a:schemeClr val="tx1"/>
                </a:solidFill>
                <a:latin typeface="Arial" pitchFamily="-106" charset="0"/>
              </a:rPr>
              <a:t> - Secondary: changes in HBV DNA, </a:t>
            </a:r>
            <a:r>
              <a:rPr lang="en-US" sz="2000" dirty="0" err="1">
                <a:solidFill>
                  <a:schemeClr val="tx1"/>
                </a:solidFill>
                <a:latin typeface="Arial" pitchFamily="-106" charset="0"/>
              </a:rPr>
              <a:t>HBeAg</a:t>
            </a:r>
            <a:r>
              <a:rPr lang="en-US" sz="2000" dirty="0">
                <a:solidFill>
                  <a:schemeClr val="tx1"/>
                </a:solidFill>
                <a:latin typeface="Arial" pitchFamily="-106" charset="0"/>
              </a:rPr>
              <a:t> seroconversion,</a:t>
            </a:r>
            <a:br>
              <a:rPr lang="en-US" sz="2000" dirty="0">
                <a:solidFill>
                  <a:schemeClr val="tx1"/>
                </a:solidFill>
                <a:latin typeface="Arial" pitchFamily="-106" charset="0"/>
              </a:rPr>
            </a:br>
            <a:r>
              <a:rPr lang="en-US" sz="2000" dirty="0">
                <a:solidFill>
                  <a:schemeClr val="tx1"/>
                </a:solidFill>
                <a:latin typeface="Arial" pitchFamily="-106" charset="0"/>
              </a:rPr>
              <a:t>   normalization of ALT </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Tree>
    <p:extLst>
      <p:ext uri="{BB962C8B-B14F-4D97-AF65-F5344CB8AC3E}">
        <p14:creationId xmlns:p14="http://schemas.microsoft.com/office/powerpoint/2010/main" val="240918214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479845" y="3843405"/>
            <a:ext cx="4043411" cy="990600"/>
          </a:xfrm>
          <a:prstGeom prst="rect">
            <a:avLst/>
          </a:prstGeom>
          <a:solidFill>
            <a:schemeClr val="accent1">
              <a:lumMod val="40000"/>
              <a:lumOff val="6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354)</a:t>
            </a:r>
          </a:p>
        </p:txBody>
      </p:sp>
      <p:sp>
        <p:nvSpPr>
          <p:cNvPr id="9" name="Rectangle 3"/>
          <p:cNvSpPr>
            <a:spLocks noChangeArrowheads="1"/>
          </p:cNvSpPr>
          <p:nvPr/>
        </p:nvSpPr>
        <p:spPr bwMode="auto">
          <a:xfrm>
            <a:off x="1479845" y="5026457"/>
            <a:ext cx="4043411" cy="990600"/>
          </a:xfrm>
          <a:prstGeom prst="rect">
            <a:avLst/>
          </a:prstGeom>
          <a:solidFill>
            <a:schemeClr val="accent5">
              <a:lumMod val="60000"/>
              <a:lumOff val="4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355)</a:t>
            </a:r>
          </a:p>
        </p:txBody>
      </p:sp>
      <p:sp>
        <p:nvSpPr>
          <p:cNvPr id="14" name="Content Placeholder 1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 Study Design</a:t>
            </a:r>
            <a:endParaRPr lang="en-US" dirty="0">
              <a:solidFill>
                <a:srgbClr val="FFFFFF"/>
              </a:solidFill>
            </a:endParaRPr>
          </a:p>
        </p:txBody>
      </p:sp>
      <p:sp>
        <p:nvSpPr>
          <p:cNvPr id="35" name="Rectangle 2">
            <a:extLst>
              <a:ext uri="{FF2B5EF4-FFF2-40B4-BE49-F238E27FC236}">
                <a16:creationId xmlns:a16="http://schemas.microsoft.com/office/drawing/2014/main" id="{51EB0101-DEFA-F248-B317-3FF27AC3F857}"/>
              </a:ext>
            </a:extLst>
          </p:cNvPr>
          <p:cNvSpPr>
            <a:spLocks noChangeArrowheads="1"/>
          </p:cNvSpPr>
          <p:nvPr/>
        </p:nvSpPr>
        <p:spPr bwMode="auto">
          <a:xfrm>
            <a:off x="5523256" y="3843405"/>
            <a:ext cx="2399210" cy="990600"/>
          </a:xfrm>
          <a:prstGeom prst="rect">
            <a:avLst/>
          </a:prstGeom>
          <a:solidFill>
            <a:schemeClr val="accent1">
              <a:lumMod val="40000"/>
              <a:lumOff val="60000"/>
              <a:alpha val="25000"/>
            </a:schemeClr>
          </a:solidFill>
          <a:ln w="19050">
            <a:solidFill>
              <a:schemeClr val="tx1"/>
            </a:solidFill>
            <a:miter lim="800000"/>
            <a:headEnd/>
            <a:tailEnd/>
          </a:ln>
        </p:spPr>
        <p:txBody>
          <a:bodyPr wrap="none" anchor="ctr">
            <a:prstTxWarp prst="textNoShape">
              <a:avLst/>
            </a:prstTxWarp>
          </a:bodyPr>
          <a:lstStyle/>
          <a:p>
            <a:pPr algn="ctr" eaLnBrk="1" hangingPunct="1"/>
            <a:endParaRPr lang="en-US" sz="1800" dirty="0">
              <a:solidFill>
                <a:srgbClr val="000000"/>
              </a:solidFill>
              <a:latin typeface="Arial" pitchFamily="-106" charset="0"/>
              <a:ea typeface="Arial" pitchFamily="-106" charset="0"/>
              <a:cs typeface="Arial" pitchFamily="-106" charset="0"/>
            </a:endParaRPr>
          </a:p>
        </p:txBody>
      </p:sp>
      <p:sp>
        <p:nvSpPr>
          <p:cNvPr id="38" name="Rectangle 3">
            <a:extLst>
              <a:ext uri="{FF2B5EF4-FFF2-40B4-BE49-F238E27FC236}">
                <a16:creationId xmlns:a16="http://schemas.microsoft.com/office/drawing/2014/main" id="{7A13C91B-5D00-204F-A68A-101D67B800B7}"/>
              </a:ext>
            </a:extLst>
          </p:cNvPr>
          <p:cNvSpPr>
            <a:spLocks noChangeArrowheads="1"/>
          </p:cNvSpPr>
          <p:nvPr/>
        </p:nvSpPr>
        <p:spPr bwMode="auto">
          <a:xfrm>
            <a:off x="5523256" y="5026457"/>
            <a:ext cx="2399210" cy="990600"/>
          </a:xfrm>
          <a:prstGeom prst="rect">
            <a:avLst/>
          </a:prstGeom>
          <a:solidFill>
            <a:schemeClr val="accent5">
              <a:lumMod val="60000"/>
              <a:lumOff val="40000"/>
              <a:alpha val="25000"/>
            </a:schemeClr>
          </a:solidFill>
          <a:ln w="19050">
            <a:solidFill>
              <a:schemeClr val="tx1"/>
            </a:solidFill>
            <a:miter lim="800000"/>
            <a:headEnd/>
            <a:tailEnd/>
          </a:ln>
        </p:spPr>
        <p:txBody>
          <a:bodyPr wrap="none" anchor="ctr">
            <a:prstTxWarp prst="textNoShape">
              <a:avLst/>
            </a:prstTxWarp>
          </a:bodyPr>
          <a:lstStyle/>
          <a:p>
            <a:pPr algn="ctr" eaLnBrk="1" hangingPunct="1"/>
            <a:endParaRPr lang="en-US" sz="1800" dirty="0">
              <a:solidFill>
                <a:srgbClr val="000000"/>
              </a:solidFill>
              <a:latin typeface="Arial" pitchFamily="-106" charset="0"/>
              <a:ea typeface="Arial" pitchFamily="-106" charset="0"/>
              <a:cs typeface="Arial" pitchFamily="-106" charset="0"/>
            </a:endParaRPr>
          </a:p>
        </p:txBody>
      </p:sp>
      <p:sp>
        <p:nvSpPr>
          <p:cNvPr id="2" name="Right Arrow 1">
            <a:extLst>
              <a:ext uri="{FF2B5EF4-FFF2-40B4-BE49-F238E27FC236}">
                <a16:creationId xmlns:a16="http://schemas.microsoft.com/office/drawing/2014/main" id="{3D7B49FF-7C11-5B44-A687-548F9AA8B9DD}"/>
              </a:ext>
            </a:extLst>
          </p:cNvPr>
          <p:cNvSpPr/>
          <p:nvPr/>
        </p:nvSpPr>
        <p:spPr>
          <a:xfrm>
            <a:off x="5174920" y="4211329"/>
            <a:ext cx="635730" cy="329753"/>
          </a:xfrm>
          <a:prstGeom prst="right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a:extLst>
              <a:ext uri="{FF2B5EF4-FFF2-40B4-BE49-F238E27FC236}">
                <a16:creationId xmlns:a16="http://schemas.microsoft.com/office/drawing/2014/main" id="{092526B7-3E57-CB42-870A-E39CCB226591}"/>
              </a:ext>
            </a:extLst>
          </p:cNvPr>
          <p:cNvSpPr/>
          <p:nvPr/>
        </p:nvSpPr>
        <p:spPr>
          <a:xfrm>
            <a:off x="5218464" y="5360437"/>
            <a:ext cx="635730" cy="329753"/>
          </a:xfrm>
          <a:prstGeom prst="rightArrow">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3">
            <a:extLst>
              <a:ext uri="{FF2B5EF4-FFF2-40B4-BE49-F238E27FC236}">
                <a16:creationId xmlns:a16="http://schemas.microsoft.com/office/drawing/2014/main" id="{0F876FD7-AFC0-EF4A-B574-1D79C68AA0CE}"/>
              </a:ext>
            </a:extLst>
          </p:cNvPr>
          <p:cNvSpPr>
            <a:spLocks noChangeArrowheads="1"/>
          </p:cNvSpPr>
          <p:nvPr/>
        </p:nvSpPr>
        <p:spPr bwMode="auto">
          <a:xfrm>
            <a:off x="-12700" y="1435099"/>
            <a:ext cx="9162288" cy="365757"/>
          </a:xfrm>
          <a:prstGeom prst="rect">
            <a:avLst/>
          </a:prstGeom>
          <a:solidFill>
            <a:srgbClr val="D9D9D9"/>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eaLnBrk="1" hangingPunct="1"/>
            <a:endParaRPr lang="en-US" sz="1600" dirty="0">
              <a:solidFill>
                <a:srgbClr val="000000"/>
              </a:solidFill>
              <a:latin typeface="Arial" pitchFamily="-107" charset="0"/>
              <a:ea typeface="Arial" pitchFamily="-107" charset="0"/>
              <a:cs typeface="Arial" pitchFamily="-107" charset="0"/>
            </a:endParaRPr>
          </a:p>
        </p:txBody>
      </p:sp>
      <p:sp>
        <p:nvSpPr>
          <p:cNvPr id="21" name="Line 13">
            <a:extLst>
              <a:ext uri="{FF2B5EF4-FFF2-40B4-BE49-F238E27FC236}">
                <a16:creationId xmlns:a16="http://schemas.microsoft.com/office/drawing/2014/main" id="{20CF4192-1813-A747-972D-2311D93F3316}"/>
              </a:ext>
            </a:extLst>
          </p:cNvPr>
          <p:cNvSpPr>
            <a:spLocks noChangeShapeType="1"/>
          </p:cNvSpPr>
          <p:nvPr/>
        </p:nvSpPr>
        <p:spPr bwMode="auto">
          <a:xfrm>
            <a:off x="7868418" y="1798304"/>
            <a:ext cx="0" cy="914400"/>
          </a:xfrm>
          <a:prstGeom prst="line">
            <a:avLst/>
          </a:prstGeom>
          <a:noFill/>
          <a:ln w="28575">
            <a:solidFill>
              <a:schemeClr val="accent6"/>
            </a:solidFill>
            <a:round/>
            <a:headEnd/>
            <a:tailEnd type="oval" w="med" len="med"/>
          </a:ln>
        </p:spPr>
        <p:txBody>
          <a:bodyPr>
            <a:prstTxWarp prst="textNoShape">
              <a:avLst/>
            </a:prstTxWarp>
          </a:bodyPr>
          <a:lstStyle/>
          <a:p>
            <a:endParaRPr lang="en-US"/>
          </a:p>
        </p:txBody>
      </p:sp>
      <p:sp>
        <p:nvSpPr>
          <p:cNvPr id="22" name="Line 13">
            <a:extLst>
              <a:ext uri="{FF2B5EF4-FFF2-40B4-BE49-F238E27FC236}">
                <a16:creationId xmlns:a16="http://schemas.microsoft.com/office/drawing/2014/main" id="{0CED0B26-B94D-0946-91C7-BD43177D6FD1}"/>
              </a:ext>
            </a:extLst>
          </p:cNvPr>
          <p:cNvSpPr>
            <a:spLocks noChangeShapeType="1"/>
          </p:cNvSpPr>
          <p:nvPr/>
        </p:nvSpPr>
        <p:spPr bwMode="auto">
          <a:xfrm>
            <a:off x="5008511" y="1796274"/>
            <a:ext cx="0" cy="914400"/>
          </a:xfrm>
          <a:prstGeom prst="line">
            <a:avLst/>
          </a:prstGeom>
          <a:noFill/>
          <a:ln w="28575" cap="rnd">
            <a:solidFill>
              <a:schemeClr val="accent6"/>
            </a:solidFill>
            <a:round/>
            <a:headEnd/>
            <a:tailEnd type="oval" w="med" len="med"/>
          </a:ln>
        </p:spPr>
        <p:txBody>
          <a:bodyPr>
            <a:prstTxWarp prst="textNoShape">
              <a:avLst/>
            </a:prstTxWarp>
          </a:bodyPr>
          <a:lstStyle/>
          <a:p>
            <a:endParaRPr lang="en-US"/>
          </a:p>
        </p:txBody>
      </p:sp>
      <p:sp>
        <p:nvSpPr>
          <p:cNvPr id="24" name="Line 13">
            <a:extLst>
              <a:ext uri="{FF2B5EF4-FFF2-40B4-BE49-F238E27FC236}">
                <a16:creationId xmlns:a16="http://schemas.microsoft.com/office/drawing/2014/main" id="{FEFE81FA-B9DF-2D4E-87D6-6B70DFD188A3}"/>
              </a:ext>
            </a:extLst>
          </p:cNvPr>
          <p:cNvSpPr>
            <a:spLocks noChangeShapeType="1"/>
          </p:cNvSpPr>
          <p:nvPr/>
        </p:nvSpPr>
        <p:spPr bwMode="auto">
          <a:xfrm>
            <a:off x="1479845" y="1798303"/>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25" name="Text Box 20">
            <a:extLst>
              <a:ext uri="{FF2B5EF4-FFF2-40B4-BE49-F238E27FC236}">
                <a16:creationId xmlns:a16="http://schemas.microsoft.com/office/drawing/2014/main" id="{54B724BA-5BC3-904F-9D57-37A78A4BE4B7}"/>
              </a:ext>
            </a:extLst>
          </p:cNvPr>
          <p:cNvSpPr txBox="1">
            <a:spLocks noChangeArrowheads="1"/>
          </p:cNvSpPr>
          <p:nvPr/>
        </p:nvSpPr>
        <p:spPr bwMode="auto">
          <a:xfrm>
            <a:off x="443701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48</a:t>
            </a:r>
          </a:p>
        </p:txBody>
      </p:sp>
      <p:sp>
        <p:nvSpPr>
          <p:cNvPr id="27" name="Text Box 20">
            <a:extLst>
              <a:ext uri="{FF2B5EF4-FFF2-40B4-BE49-F238E27FC236}">
                <a16:creationId xmlns:a16="http://schemas.microsoft.com/office/drawing/2014/main" id="{CABAF59B-BD21-844A-B75F-DCBB2E2E198B}"/>
              </a:ext>
            </a:extLst>
          </p:cNvPr>
          <p:cNvSpPr txBox="1">
            <a:spLocks noChangeArrowheads="1"/>
          </p:cNvSpPr>
          <p:nvPr/>
        </p:nvSpPr>
        <p:spPr bwMode="auto">
          <a:xfrm>
            <a:off x="728898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96</a:t>
            </a:r>
          </a:p>
        </p:txBody>
      </p:sp>
      <p:sp>
        <p:nvSpPr>
          <p:cNvPr id="28" name="Text Box 20">
            <a:extLst>
              <a:ext uri="{FF2B5EF4-FFF2-40B4-BE49-F238E27FC236}">
                <a16:creationId xmlns:a16="http://schemas.microsoft.com/office/drawing/2014/main" id="{3C1F3AF4-8F01-7047-A61E-A7A184840953}"/>
              </a:ext>
            </a:extLst>
          </p:cNvPr>
          <p:cNvSpPr txBox="1">
            <a:spLocks noChangeArrowheads="1"/>
          </p:cNvSpPr>
          <p:nvPr/>
        </p:nvSpPr>
        <p:spPr bwMode="auto">
          <a:xfrm>
            <a:off x="307505" y="1460774"/>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a:t>
            </a:r>
          </a:p>
        </p:txBody>
      </p:sp>
      <p:sp>
        <p:nvSpPr>
          <p:cNvPr id="36" name="Text Box 12">
            <a:extLst>
              <a:ext uri="{FF2B5EF4-FFF2-40B4-BE49-F238E27FC236}">
                <a16:creationId xmlns:a16="http://schemas.microsoft.com/office/drawing/2014/main" id="{FC2E13FC-6416-1842-B5F0-D57B6ACA563B}"/>
              </a:ext>
            </a:extLst>
          </p:cNvPr>
          <p:cNvSpPr txBox="1">
            <a:spLocks noChangeArrowheads="1"/>
          </p:cNvSpPr>
          <p:nvPr/>
        </p:nvSpPr>
        <p:spPr bwMode="auto">
          <a:xfrm>
            <a:off x="7367668" y="1982162"/>
            <a:ext cx="1015336" cy="535531"/>
          </a:xfrm>
          <a:prstGeom prst="rect">
            <a:avLst/>
          </a:prstGeom>
          <a:solidFill>
            <a:srgbClr val="FFFFFF"/>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Final Analysis</a:t>
            </a:r>
          </a:p>
        </p:txBody>
      </p:sp>
      <p:sp>
        <p:nvSpPr>
          <p:cNvPr id="37" name="Text Box 12">
            <a:extLst>
              <a:ext uri="{FF2B5EF4-FFF2-40B4-BE49-F238E27FC236}">
                <a16:creationId xmlns:a16="http://schemas.microsoft.com/office/drawing/2014/main" id="{07CEF676-50D3-8049-BDD7-69F193E9BDCB}"/>
              </a:ext>
            </a:extLst>
          </p:cNvPr>
          <p:cNvSpPr txBox="1">
            <a:spLocks noChangeArrowheads="1"/>
          </p:cNvSpPr>
          <p:nvPr/>
        </p:nvSpPr>
        <p:spPr bwMode="auto">
          <a:xfrm>
            <a:off x="787517" y="2059485"/>
            <a:ext cx="1385588" cy="318036"/>
          </a:xfrm>
          <a:prstGeom prst="rect">
            <a:avLst/>
          </a:prstGeom>
          <a:solidFill>
            <a:schemeClr val="bg1"/>
          </a:solidFill>
          <a:ln w="9525">
            <a:noFill/>
            <a:miter lim="800000"/>
            <a:headEnd/>
            <a:tailEnd/>
          </a:ln>
        </p:spPr>
        <p:txBody>
          <a:bodyPr wrap="none" anchor="ctr">
            <a:prstTxWarp prst="textNoShape">
              <a:avLst/>
            </a:prstTxWarp>
            <a:spAutoFit/>
          </a:bodyPr>
          <a:lstStyle/>
          <a:p>
            <a:pPr eaLnBrk="1" hangingPunct="1">
              <a:lnSpc>
                <a:spcPct val="90000"/>
              </a:lnSpc>
            </a:pPr>
            <a:r>
              <a:rPr lang="en-US" sz="1600" dirty="0">
                <a:latin typeface="Arial" pitchFamily="-106" charset="0"/>
                <a:ea typeface="Arial" pitchFamily="-106" charset="0"/>
                <a:cs typeface="Arial" pitchFamily="-106" charset="0"/>
              </a:rPr>
              <a:t>Randomized</a:t>
            </a:r>
          </a:p>
        </p:txBody>
      </p:sp>
      <p:sp>
        <p:nvSpPr>
          <p:cNvPr id="40" name="Text Box 20">
            <a:extLst>
              <a:ext uri="{FF2B5EF4-FFF2-40B4-BE49-F238E27FC236}">
                <a16:creationId xmlns:a16="http://schemas.microsoft.com/office/drawing/2014/main" id="{4FA1694C-C14C-D14D-84BD-DB9F98907AFC}"/>
              </a:ext>
            </a:extLst>
          </p:cNvPr>
          <p:cNvSpPr txBox="1">
            <a:spLocks noChangeArrowheads="1"/>
          </p:cNvSpPr>
          <p:nvPr/>
        </p:nvSpPr>
        <p:spPr bwMode="auto">
          <a:xfrm>
            <a:off x="1210438" y="1452065"/>
            <a:ext cx="571500"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latin typeface="Arial" pitchFamily="-107" charset="0"/>
                <a:ea typeface="Arial" pitchFamily="-107" charset="0"/>
                <a:cs typeface="Arial" pitchFamily="-107" charset="0"/>
              </a:rPr>
              <a:t>0</a:t>
            </a:r>
            <a:endParaRPr lang="en-US" sz="1800" dirty="0">
              <a:solidFill>
                <a:schemeClr val="tx1"/>
              </a:solidFill>
              <a:latin typeface="Arial" pitchFamily="-107" charset="0"/>
              <a:ea typeface="Arial" pitchFamily="-107" charset="0"/>
              <a:cs typeface="Arial" pitchFamily="-107" charset="0"/>
            </a:endParaRPr>
          </a:p>
        </p:txBody>
      </p:sp>
      <p:sp>
        <p:nvSpPr>
          <p:cNvPr id="43" name="Line 13">
            <a:extLst>
              <a:ext uri="{FF2B5EF4-FFF2-40B4-BE49-F238E27FC236}">
                <a16:creationId xmlns:a16="http://schemas.microsoft.com/office/drawing/2014/main" id="{44761C30-E230-5A42-BE6E-8961AB15474B}"/>
              </a:ext>
            </a:extLst>
          </p:cNvPr>
          <p:cNvSpPr>
            <a:spLocks noChangeShapeType="1"/>
          </p:cNvSpPr>
          <p:nvPr/>
        </p:nvSpPr>
        <p:spPr bwMode="auto">
          <a:xfrm>
            <a:off x="5513610" y="1796274"/>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44" name="Text Box 20">
            <a:extLst>
              <a:ext uri="{FF2B5EF4-FFF2-40B4-BE49-F238E27FC236}">
                <a16:creationId xmlns:a16="http://schemas.microsoft.com/office/drawing/2014/main" id="{FFBC2D53-258F-D342-A69F-E68E3EC62959}"/>
              </a:ext>
            </a:extLst>
          </p:cNvPr>
          <p:cNvSpPr txBox="1">
            <a:spLocks noChangeArrowheads="1"/>
          </p:cNvSpPr>
          <p:nvPr/>
        </p:nvSpPr>
        <p:spPr bwMode="auto">
          <a:xfrm>
            <a:off x="5286094" y="1452065"/>
            <a:ext cx="478973"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52</a:t>
            </a:r>
          </a:p>
        </p:txBody>
      </p:sp>
      <p:sp>
        <p:nvSpPr>
          <p:cNvPr id="45" name="Text Box 12">
            <a:extLst>
              <a:ext uri="{FF2B5EF4-FFF2-40B4-BE49-F238E27FC236}">
                <a16:creationId xmlns:a16="http://schemas.microsoft.com/office/drawing/2014/main" id="{9314BF74-91DD-024A-8F4A-72B51C0FF3BE}"/>
              </a:ext>
            </a:extLst>
          </p:cNvPr>
          <p:cNvSpPr txBox="1">
            <a:spLocks noChangeArrowheads="1"/>
          </p:cNvSpPr>
          <p:nvPr/>
        </p:nvSpPr>
        <p:spPr bwMode="auto">
          <a:xfrm>
            <a:off x="4014655" y="1956387"/>
            <a:ext cx="1994257"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Analysis for </a:t>
            </a:r>
            <a:br>
              <a:rPr lang="en-US" sz="1600" dirty="0">
                <a:solidFill>
                  <a:schemeClr val="accent6"/>
                </a:solidFill>
                <a:latin typeface="Arial" pitchFamily="-106" charset="0"/>
                <a:ea typeface="Arial" pitchFamily="-106" charset="0"/>
                <a:cs typeface="Arial" pitchFamily="-106" charset="0"/>
              </a:rPr>
            </a:br>
            <a:r>
              <a:rPr lang="en-US" sz="1600" dirty="0">
                <a:solidFill>
                  <a:schemeClr val="accent6"/>
                </a:solidFill>
                <a:latin typeface="Arial" pitchFamily="-106" charset="0"/>
                <a:ea typeface="Arial" pitchFamily="-106" charset="0"/>
                <a:cs typeface="Arial" pitchFamily="-106" charset="0"/>
              </a:rPr>
              <a:t>Virologic Response</a:t>
            </a:r>
          </a:p>
        </p:txBody>
      </p:sp>
      <p:sp>
        <p:nvSpPr>
          <p:cNvPr id="46" name="Text Box 12">
            <a:extLst>
              <a:ext uri="{FF2B5EF4-FFF2-40B4-BE49-F238E27FC236}">
                <a16:creationId xmlns:a16="http://schemas.microsoft.com/office/drawing/2014/main" id="{80464C87-0A90-EF47-ADB5-E03B4243B5B4}"/>
              </a:ext>
            </a:extLst>
          </p:cNvPr>
          <p:cNvSpPr txBox="1">
            <a:spLocks noChangeArrowheads="1"/>
          </p:cNvSpPr>
          <p:nvPr/>
        </p:nvSpPr>
        <p:spPr bwMode="auto">
          <a:xfrm>
            <a:off x="4463132" y="2861865"/>
            <a:ext cx="2116178"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tx1"/>
                </a:solidFill>
                <a:latin typeface="Arial" pitchFamily="-106" charset="0"/>
                <a:ea typeface="Arial" pitchFamily="-106" charset="0"/>
                <a:cs typeface="Arial" pitchFamily="-106" charset="0"/>
              </a:rPr>
              <a:t>Continuation for </a:t>
            </a:r>
            <a:br>
              <a:rPr lang="en-US" sz="1600" dirty="0">
                <a:solidFill>
                  <a:schemeClr val="tx1"/>
                </a:solidFill>
                <a:latin typeface="Arial" pitchFamily="-106" charset="0"/>
                <a:ea typeface="Arial" pitchFamily="-106" charset="0"/>
                <a:cs typeface="Arial" pitchFamily="-106" charset="0"/>
              </a:rPr>
            </a:br>
            <a:r>
              <a:rPr lang="en-US" sz="1600" dirty="0">
                <a:solidFill>
                  <a:schemeClr val="tx1"/>
                </a:solidFill>
                <a:latin typeface="Arial" pitchFamily="-106" charset="0"/>
                <a:ea typeface="Arial" pitchFamily="-106" charset="0"/>
                <a:cs typeface="Arial" pitchFamily="-106" charset="0"/>
              </a:rPr>
              <a:t>Virologic Responders</a:t>
            </a:r>
          </a:p>
        </p:txBody>
      </p:sp>
    </p:spTree>
    <p:extLst>
      <p:ext uri="{BB962C8B-B14F-4D97-AF65-F5344CB8AC3E}">
        <p14:creationId xmlns:p14="http://schemas.microsoft.com/office/powerpoint/2010/main" val="214850693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in </a:t>
            </a:r>
            <a:r>
              <a:rPr lang="en-US" dirty="0" err="1">
                <a:solidFill>
                  <a:schemeClr val="accent5">
                    <a:lumMod val="20000"/>
                    <a:lumOff val="80000"/>
                  </a:schemeClr>
                </a:solidFill>
                <a:latin typeface="Arial" pitchFamily="-106" charset="0"/>
              </a:rPr>
              <a:t>HBeAg</a:t>
            </a:r>
            <a:r>
              <a:rPr lang="en-US"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 Results</a:t>
            </a:r>
            <a:endParaRPr lang="en-US" dirty="0">
              <a:solidFill>
                <a:srgbClr val="FFFFFF"/>
              </a:solidFill>
            </a:endParaRPr>
          </a:p>
        </p:txBody>
      </p:sp>
      <p:sp>
        <p:nvSpPr>
          <p:cNvPr id="4" name="Content Placeholder 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
        <p:nvSpPr>
          <p:cNvPr id="3" name="Text Placeholder 2"/>
          <p:cNvSpPr>
            <a:spLocks noGrp="1"/>
          </p:cNvSpPr>
          <p:nvPr>
            <p:ph type="body" idx="10"/>
          </p:nvPr>
        </p:nvSpPr>
        <p:spPr>
          <a:prstGeom prst="rect">
            <a:avLst/>
          </a:prstGeom>
        </p:spPr>
        <p:txBody>
          <a:bodyPr/>
          <a:lstStyle/>
          <a:p>
            <a:r>
              <a:rPr lang="en-US" dirty="0" err="1">
                <a:solidFill>
                  <a:schemeClr val="bg1"/>
                </a:solidFill>
                <a:latin typeface="Arial" pitchFamily="-106" charset="0"/>
              </a:rPr>
              <a:t>HBeAg</a:t>
            </a:r>
            <a:r>
              <a:rPr lang="en-US" dirty="0">
                <a:solidFill>
                  <a:schemeClr val="bg1"/>
                </a:solidFill>
                <a:latin typeface="Arial" pitchFamily="-106" charset="0"/>
              </a:rPr>
              <a:t>-Positive Study Participants: Week 48 Treatment Response</a:t>
            </a:r>
          </a:p>
        </p:txBody>
      </p:sp>
      <p:graphicFrame>
        <p:nvGraphicFramePr>
          <p:cNvPr id="6" name="Chart 5"/>
          <p:cNvGraphicFramePr>
            <a:graphicFrameLocks/>
          </p:cNvGraphicFramePr>
          <p:nvPr>
            <p:extLst>
              <p:ext uri="{D42A27DB-BD31-4B8C-83A1-F6EECF244321}">
                <p14:modId xmlns:p14="http://schemas.microsoft.com/office/powerpoint/2010/main" val="2991180034"/>
              </p:ext>
            </p:extLst>
          </p:nvPr>
        </p:nvGraphicFramePr>
        <p:xfrm>
          <a:off x="313864" y="1860589"/>
          <a:ext cx="8503920"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11" name="Rounded Rectangle 10">
            <a:extLst>
              <a:ext uri="{FF2B5EF4-FFF2-40B4-BE49-F238E27FC236}">
                <a16:creationId xmlns:a16="http://schemas.microsoft.com/office/drawing/2014/main" id="{8EBF06A1-A6C1-934F-A4F6-19A1F7258583}"/>
              </a:ext>
            </a:extLst>
          </p:cNvPr>
          <p:cNvSpPr/>
          <p:nvPr/>
        </p:nvSpPr>
        <p:spPr>
          <a:xfrm>
            <a:off x="3577402"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0.02</a:t>
            </a:r>
            <a:endParaRPr lang="en-US" sz="1400" baseline="30000" dirty="0">
              <a:solidFill>
                <a:schemeClr val="bg1"/>
              </a:solidFill>
              <a:latin typeface="Arial"/>
              <a:cs typeface="Arial"/>
            </a:endParaRPr>
          </a:p>
        </p:txBody>
      </p:sp>
      <p:sp>
        <p:nvSpPr>
          <p:cNvPr id="13" name="Rounded Rectangle 12">
            <a:extLst>
              <a:ext uri="{FF2B5EF4-FFF2-40B4-BE49-F238E27FC236}">
                <a16:creationId xmlns:a16="http://schemas.microsoft.com/office/drawing/2014/main" id="{6E332AD0-5143-8A45-852C-7F91393A9C3A}"/>
              </a:ext>
            </a:extLst>
          </p:cNvPr>
          <p:cNvSpPr/>
          <p:nvPr/>
        </p:nvSpPr>
        <p:spPr>
          <a:xfrm>
            <a:off x="182454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&lt; 0.001</a:t>
            </a:r>
            <a:endParaRPr lang="en-US" sz="1400" baseline="30000" dirty="0">
              <a:solidFill>
                <a:schemeClr val="bg1"/>
              </a:solidFill>
              <a:latin typeface="Arial"/>
              <a:cs typeface="Arial"/>
            </a:endParaRPr>
          </a:p>
        </p:txBody>
      </p:sp>
      <p:sp>
        <p:nvSpPr>
          <p:cNvPr id="8" name="Rounded Rectangle 7">
            <a:extLst>
              <a:ext uri="{FF2B5EF4-FFF2-40B4-BE49-F238E27FC236}">
                <a16:creationId xmlns:a16="http://schemas.microsoft.com/office/drawing/2014/main" id="{77066A8D-D61F-0044-8712-3FB1ED0DA700}"/>
              </a:ext>
            </a:extLst>
          </p:cNvPr>
          <p:cNvSpPr/>
          <p:nvPr/>
        </p:nvSpPr>
        <p:spPr>
          <a:xfrm>
            <a:off x="536644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0.45</a:t>
            </a:r>
            <a:endParaRPr lang="en-US" sz="1400" baseline="30000" dirty="0">
              <a:solidFill>
                <a:schemeClr val="bg1"/>
              </a:solidFill>
              <a:latin typeface="Arial"/>
              <a:cs typeface="Arial"/>
            </a:endParaRPr>
          </a:p>
        </p:txBody>
      </p:sp>
      <p:sp>
        <p:nvSpPr>
          <p:cNvPr id="9" name="Rounded Rectangle 8">
            <a:extLst>
              <a:ext uri="{FF2B5EF4-FFF2-40B4-BE49-F238E27FC236}">
                <a16:creationId xmlns:a16="http://schemas.microsoft.com/office/drawing/2014/main" id="{9BFFFAFF-98F9-A444-90F1-3D0F825A6522}"/>
              </a:ext>
            </a:extLst>
          </p:cNvPr>
          <p:cNvSpPr/>
          <p:nvPr/>
        </p:nvSpPr>
        <p:spPr>
          <a:xfrm>
            <a:off x="732445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0.52</a:t>
            </a:r>
            <a:endParaRPr lang="en-US" sz="1400" baseline="30000" dirty="0">
              <a:solidFill>
                <a:schemeClr val="bg1"/>
              </a:solidFill>
              <a:latin typeface="Arial"/>
              <a:cs typeface="Arial"/>
            </a:endParaRPr>
          </a:p>
        </p:txBody>
      </p:sp>
    </p:spTree>
    <p:extLst>
      <p:ext uri="{BB962C8B-B14F-4D97-AF65-F5344CB8AC3E}">
        <p14:creationId xmlns:p14="http://schemas.microsoft.com/office/powerpoint/2010/main" val="376310549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200;354:1001-10.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ext uri="{D42A27DB-BD31-4B8C-83A1-F6EECF244321}">
                <p14:modId xmlns:p14="http://schemas.microsoft.com/office/powerpoint/2010/main" val="3359990211"/>
              </p:ext>
            </p:extLst>
          </p:nvPr>
        </p:nvGraphicFramePr>
        <p:xfrm>
          <a:off x="0" y="2451471"/>
          <a:ext cx="9144000" cy="2353945"/>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“Among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-positive chronic hepatitis B, the rates of histologic, virologic, and biochemical improvement are significantly higher with entecavir than with lamivudine. The safety profile of the two agents is similar, and there is no evidence of viral resistance to entecavir</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972839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Entecavir versus Lamivudine in </a:t>
            </a:r>
            <a:r>
              <a:rPr lang="en-US" sz="2800" dirty="0" err="1"/>
              <a:t>HBeAg</a:t>
            </a:r>
            <a:r>
              <a:rPr lang="en-US" sz="2800" dirty="0"/>
              <a:t>-Negative</a:t>
            </a:r>
            <a:br>
              <a:rPr lang="en-US" sz="2800" dirty="0"/>
            </a:br>
            <a:r>
              <a:rPr lang="en-US" sz="2800" dirty="0" err="1"/>
              <a:t>BEHoLD</a:t>
            </a:r>
            <a:r>
              <a:rPr lang="en-US" sz="2800" dirty="0"/>
              <a:t>: </a:t>
            </a:r>
            <a:r>
              <a:rPr lang="en-US" sz="2800" dirty="0" err="1"/>
              <a:t>HBeAg</a:t>
            </a:r>
            <a:r>
              <a:rPr lang="en-US" sz="2800" dirty="0"/>
              <a:t>-Positive, Week 96</a:t>
            </a:r>
          </a:p>
        </p:txBody>
      </p:sp>
    </p:spTree>
    <p:extLst>
      <p:ext uri="{BB962C8B-B14F-4D97-AF65-F5344CB8AC3E}">
        <p14:creationId xmlns:p14="http://schemas.microsoft.com/office/powerpoint/2010/main" val="299786033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sp>
        <p:nvSpPr>
          <p:cNvPr id="4" name="Content Placeholder 3"/>
          <p:cNvSpPr>
            <a:spLocks noGrp="1"/>
          </p:cNvSpPr>
          <p:nvPr>
            <p:ph sz="half" idx="2"/>
          </p:nvPr>
        </p:nvSpPr>
        <p:spPr>
          <a:xfrm>
            <a:off x="323850" y="1456865"/>
            <a:ext cx="8515350" cy="4935226"/>
          </a:xfrm>
        </p:spPr>
        <p:txBody>
          <a:bodyPr>
            <a:noAutofit/>
          </a:bodyPr>
          <a:lstStyle/>
          <a:p>
            <a:pPr>
              <a:lnSpc>
                <a:spcPts val="2400"/>
              </a:lnSpc>
              <a:spcBef>
                <a:spcPts val="1400"/>
              </a:spcBef>
              <a:buFont typeface="Arial" pitchFamily="-106" charset="0"/>
              <a:buChar char="•"/>
            </a:pPr>
            <a:r>
              <a:rPr lang="en-US" sz="2000" b="1" dirty="0">
                <a:solidFill>
                  <a:schemeClr val="tx1"/>
                </a:solidFill>
                <a:latin typeface="Arial" pitchFamily="-106" charset="0"/>
              </a:rPr>
              <a:t>Background</a:t>
            </a:r>
            <a:br>
              <a:rPr lang="en-US" sz="2000" dirty="0">
                <a:solidFill>
                  <a:schemeClr val="tx1"/>
                </a:solidFill>
                <a:latin typeface="Arial" pitchFamily="-106" charset="0"/>
              </a:rPr>
            </a:br>
            <a:r>
              <a:rPr lang="en-US" sz="2000" dirty="0">
                <a:solidFill>
                  <a:schemeClr val="tx1"/>
                </a:solidFill>
                <a:latin typeface="Arial" pitchFamily="-106" charset="0"/>
              </a:rPr>
              <a:t>- Phase 3, randomized, double-blind controlled trial </a:t>
            </a:r>
            <a:br>
              <a:rPr lang="en-US" sz="2000" dirty="0">
                <a:solidFill>
                  <a:schemeClr val="tx1"/>
                </a:solidFill>
                <a:latin typeface="Arial" pitchFamily="-106" charset="0"/>
              </a:rPr>
            </a:br>
            <a:r>
              <a:rPr lang="en-US" sz="2000" dirty="0">
                <a:solidFill>
                  <a:schemeClr val="tx1"/>
                </a:solidFill>
                <a:latin typeface="Arial" pitchFamily="-106" charset="0"/>
              </a:rPr>
              <a:t>- 146 centers in Europe, Asia, Americas, Australia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a:t>
            </a:r>
            <a:br>
              <a:rPr lang="en-US" sz="2000" dirty="0">
                <a:solidFill>
                  <a:schemeClr val="tx1"/>
                </a:solidFill>
                <a:latin typeface="Arial" pitchFamily="-106" charset="0"/>
              </a:rPr>
            </a:br>
            <a:r>
              <a:rPr lang="en-US" sz="2000" dirty="0">
                <a:solidFill>
                  <a:schemeClr val="tx1"/>
                </a:solidFill>
                <a:latin typeface="Arial" pitchFamily="-106" charset="0"/>
              </a:rPr>
              <a:t>- N = 715 with chronic </a:t>
            </a:r>
            <a:r>
              <a:rPr lang="en-US" sz="2000" dirty="0" err="1">
                <a:solidFill>
                  <a:schemeClr val="tx1"/>
                </a:solidFill>
                <a:latin typeface="Arial" pitchFamily="-106" charset="0"/>
              </a:rPr>
              <a:t>HBeAg</a:t>
            </a:r>
            <a:r>
              <a:rPr lang="en-US" sz="2000" dirty="0">
                <a:solidFill>
                  <a:schemeClr val="tx1"/>
                </a:solidFill>
                <a:latin typeface="Arial" pitchFamily="-106" charset="0"/>
              </a:rPr>
              <a:t>-positive</a:t>
            </a:r>
            <a:br>
              <a:rPr lang="en-US" sz="2000" dirty="0">
                <a:solidFill>
                  <a:schemeClr val="tx1"/>
                </a:solidFill>
                <a:latin typeface="Arial" pitchFamily="-106" charset="0"/>
              </a:rPr>
            </a:br>
            <a:r>
              <a:rPr lang="en-US" sz="2000" dirty="0">
                <a:solidFill>
                  <a:schemeClr val="tx1"/>
                </a:solidFill>
                <a:latin typeface="Arial" pitchFamily="-106" charset="0"/>
              </a:rPr>
              <a:t>- Excluded: prior lamivudine therapy x &gt;12 weeks or any prior entecavir</a:t>
            </a:r>
            <a:br>
              <a:rPr lang="en-US" sz="2000" dirty="0">
                <a:solidFill>
                  <a:schemeClr val="tx1"/>
                </a:solidFill>
                <a:latin typeface="Arial" pitchFamily="-106" charset="0"/>
              </a:rPr>
            </a:br>
            <a:r>
              <a:rPr lang="en-US" sz="2000" dirty="0">
                <a:solidFill>
                  <a:schemeClr val="tx1"/>
                </a:solidFill>
                <a:latin typeface="Arial" pitchFamily="-106" charset="0"/>
              </a:rPr>
              <a:t>- Week 52 “virologic responders” (HBV DNA to &lt;700,000 copies/mL &amp; </a:t>
            </a:r>
            <a:r>
              <a:rPr lang="en-US" sz="2000" dirty="0" err="1">
                <a:solidFill>
                  <a:schemeClr val="tx1"/>
                </a:solidFill>
                <a:latin typeface="Arial" pitchFamily="-106" charset="0"/>
              </a:rPr>
              <a:t>HBeAg</a:t>
            </a:r>
            <a:r>
              <a:rPr lang="en-US" sz="2000" dirty="0">
                <a:solidFill>
                  <a:schemeClr val="tx1"/>
                </a:solidFill>
                <a:latin typeface="Arial" pitchFamily="-106" charset="0"/>
              </a:rPr>
              <a:t> loss): continue blinded treatment to week 96 </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once daily</a:t>
            </a:r>
            <a:br>
              <a:rPr lang="en-US" sz="2000" dirty="0">
                <a:solidFill>
                  <a:schemeClr val="tx1"/>
                </a:solidFill>
                <a:latin typeface="Arial" pitchFamily="-106" charset="0"/>
              </a:rPr>
            </a:br>
            <a:r>
              <a:rPr lang="en-US" sz="2000" dirty="0">
                <a:solidFill>
                  <a:schemeClr val="tx1"/>
                </a:solidFill>
                <a:latin typeface="Arial" pitchFamily="-106" charset="0"/>
              </a:rPr>
              <a:t>- Lamivudine 100 mg once daily</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a:r>
            <a:br>
              <a:rPr lang="en-US" sz="2000" dirty="0">
                <a:solidFill>
                  <a:schemeClr val="tx1"/>
                </a:solidFill>
                <a:latin typeface="Arial" pitchFamily="-106" charset="0"/>
              </a:rPr>
            </a:br>
            <a:r>
              <a:rPr lang="en-US" sz="2000" dirty="0">
                <a:solidFill>
                  <a:schemeClr val="tx1"/>
                </a:solidFill>
                <a:latin typeface="Arial" pitchFamily="-106" charset="0"/>
              </a:rPr>
              <a:t> - Virologic Response: HBV DNA level &lt;300 copies/mL</a:t>
            </a:r>
            <a:br>
              <a:rPr lang="en-US" sz="2000" dirty="0">
                <a:solidFill>
                  <a:schemeClr val="tx1"/>
                </a:solidFill>
                <a:latin typeface="Arial" pitchFamily="-106" charset="0"/>
              </a:rPr>
            </a:br>
            <a:r>
              <a:rPr lang="en-US" sz="2000" dirty="0">
                <a:solidFill>
                  <a:schemeClr val="tx1"/>
                </a:solidFill>
                <a:latin typeface="Arial" pitchFamily="-106" charset="0"/>
              </a:rPr>
              <a:t> - Serologic Response: </a:t>
            </a:r>
            <a:r>
              <a:rPr lang="en-US" sz="2000" dirty="0" err="1">
                <a:solidFill>
                  <a:schemeClr val="tx1"/>
                </a:solidFill>
                <a:latin typeface="Arial" pitchFamily="-106" charset="0"/>
              </a:rPr>
              <a:t>HBeAg</a:t>
            </a:r>
            <a:r>
              <a:rPr lang="en-US" sz="2000" dirty="0">
                <a:solidFill>
                  <a:schemeClr val="tx1"/>
                </a:solidFill>
                <a:latin typeface="Arial" pitchFamily="-106" charset="0"/>
              </a:rPr>
              <a:t> seroconversion, HBsAg loss</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Tree>
    <p:extLst>
      <p:ext uri="{BB962C8B-B14F-4D97-AF65-F5344CB8AC3E}">
        <p14:creationId xmlns:p14="http://schemas.microsoft.com/office/powerpoint/2010/main" val="3158703885"/>
      </p:ext>
    </p:extLst>
  </p:cSld>
  <p:clrMapOvr>
    <a:masterClrMapping/>
  </p:clrMapOvr>
  <p:transition spd="slow"/>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AETC_Master_Template_061510.potx</Template>
  <TotalTime>36529</TotalTime>
  <Words>1486</Words>
  <Application>Microsoft Macintosh PowerPoint</Application>
  <PresentationFormat>On-screen Show (4:3)</PresentationFormat>
  <Paragraphs>184</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Geneva</vt:lpstr>
      <vt:lpstr>Times New Roman</vt:lpstr>
      <vt:lpstr>AETC_Master_Template_061510</vt:lpstr>
      <vt:lpstr>Hepatitis B Medications Entecavir (Baraclude)</vt:lpstr>
      <vt:lpstr>PowerPoint Presentation</vt:lpstr>
      <vt:lpstr>Entecavir versus Lamivudine in HBeAg-Negative BEHoLD: HBeAg-Positive, Week 48</vt:lpstr>
      <vt:lpstr>Entecavir versus Lamivudine: 48 Week Data BEHoLD (HBeAg-Positive): Study Design</vt:lpstr>
      <vt:lpstr>Entecavir versus Lamivudine in HBeAg-Negative BEHoLD (HBeAg-Positive): Study Design</vt:lpstr>
      <vt:lpstr>Entecavir versus Lamivudine in HBeAg-Negative BEHoLD (HBeAg-Positive): Results</vt:lpstr>
      <vt:lpstr>Entecavir versus Lamivudine: 48 Week Data BEHoLD (HBeAg-Positive): Conclusions</vt:lpstr>
      <vt:lpstr>Entecavir versus Lamivudine in HBeAg-Negative BEHoLD: HBeAg-Positive, Week 96</vt:lpstr>
      <vt:lpstr>Entecavir versus Lamivudine: 96 Week Data BEHoLD (HBeAg-Positive): Conclusions</vt:lpstr>
      <vt:lpstr>Entecavir versus Lamivudine: 96 Week Data BEHoLD (HBeAg-Positive): Study Design</vt:lpstr>
      <vt:lpstr>Entecavir versus Lamivudine: 96 Week Data BEHoLD (HBeAg-Positive): Results</vt:lpstr>
      <vt:lpstr>Entecavir versus Lamivudine: 96 Week Data BEHoLD (HBeAg-Positive): Safety &amp; Adverse Events</vt:lpstr>
      <vt:lpstr>Entecavir versus Lamivudine: 96 Week Data BEHoLD (HBeAg-Positive): Conclusions</vt:lpstr>
      <vt:lpstr>Entecavir versus Lamivudine in HBeAg-Negative BEHoLD: HBeAg-Negative</vt:lpstr>
      <vt:lpstr>Entecavir versus Lamivudine in HBeAg-Negative BEHoLD (HBeAg-Negative): Study Design</vt:lpstr>
      <vt:lpstr>Entecavir versus Lamivudine in HBeAg-Negative BEHoLD (HBeAg-Negative): Study Design</vt:lpstr>
      <vt:lpstr>Entecavir versus Lamivudine in HBeAg-Negative BEHoLD (HBeAg-Negative): Baseline Characteristics</vt:lpstr>
      <vt:lpstr>Entecavir versus Lamivudine in HBeAg-Negative BEHoLD (HBeAg-Negative): Results</vt:lpstr>
      <vt:lpstr>Entecavir versus Lamivudine: 48 Week Data BEHoLD (HBeAg-Negative): Conclusions</vt:lpstr>
    </vt:vector>
  </TitlesOfParts>
  <Company>HMC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Spach</cp:lastModifiedBy>
  <cp:revision>1386</cp:revision>
  <cp:lastPrinted>2019-10-21T18:40:24Z</cp:lastPrinted>
  <dcterms:created xsi:type="dcterms:W3CDTF">2010-11-28T05:36:22Z</dcterms:created>
  <dcterms:modified xsi:type="dcterms:W3CDTF">2020-03-03T15:38:26Z</dcterms:modified>
</cp:coreProperties>
</file>