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8"/>
  </p:notesMasterIdLst>
  <p:handoutMasterIdLst>
    <p:handoutMasterId r:id="rId9"/>
  </p:handoutMasterIdLst>
  <p:sldIdLst>
    <p:sldId id="456" r:id="rId2"/>
    <p:sldId id="922" r:id="rId3"/>
    <p:sldId id="966" r:id="rId4"/>
    <p:sldId id="923" r:id="rId5"/>
    <p:sldId id="422" r:id="rId6"/>
    <p:sldId id="962" r:id="rId7"/>
  </p:sldIdLst>
  <p:sldSz cx="9144000" cy="6858000" type="screen4x3"/>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288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723F"/>
    <a:srgbClr val="A4864A"/>
    <a:srgbClr val="997D45"/>
    <a:srgbClr val="2C5986"/>
    <a:srgbClr val="285078"/>
    <a:srgbClr val="003140"/>
    <a:srgbClr val="686868"/>
    <a:srgbClr val="000000"/>
    <a:srgbClr val="C0504D"/>
    <a:srgbClr val="802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59" autoAdjust="0"/>
    <p:restoredTop sz="96355" autoAdjust="0"/>
  </p:normalViewPr>
  <p:slideViewPr>
    <p:cSldViewPr snapToGrid="0" showGuides="1">
      <p:cViewPr varScale="1">
        <p:scale>
          <a:sx n="149" d="100"/>
          <a:sy n="149" d="100"/>
        </p:scale>
        <p:origin x="880" y="176"/>
      </p:cViewPr>
      <p:guideLst>
        <p:guide orient="horz" pos="220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9952"/>
    </p:cViewPr>
  </p:sorterViewPr>
  <p:notesViewPr>
    <p:cSldViewPr snapToGrid="0" showGuides="1">
      <p:cViewPr varScale="1">
        <p:scale>
          <a:sx n="76" d="100"/>
          <a:sy n="76" d="100"/>
        </p:scale>
        <p:origin x="-1416" y="-11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0970910340989"/>
          <c:y val="0.11665813648294"/>
          <c:w val="0.85279266381628605"/>
          <c:h val="0.74400415573053402"/>
        </c:manualLayout>
      </c:layout>
      <c:barChart>
        <c:barDir val="col"/>
        <c:grouping val="clustered"/>
        <c:varyColors val="0"/>
        <c:ser>
          <c:idx val="0"/>
          <c:order val="0"/>
          <c:tx>
            <c:strRef>
              <c:f>Sheet1!$B$1</c:f>
              <c:strCache>
                <c:ptCount val="1"/>
                <c:pt idx="0">
                  <c:v>Entecavir</c:v>
                </c:pt>
              </c:strCache>
            </c:strRef>
          </c:tx>
          <c:spPr>
            <a:solidFill>
              <a:srgbClr val="3C7EB7"/>
            </a:solidFill>
            <a:ln w="12700" cmpd="sng">
              <a:noFill/>
            </a:ln>
            <a:effectLst/>
            <a:scene3d>
              <a:camera prst="orthographicFront"/>
              <a:lightRig rig="threePt" dir="t"/>
            </a:scene3d>
            <a:sp3d>
              <a:bevelT/>
            </a:sp3d>
          </c:spPr>
          <c:invertIfNegative val="0"/>
          <c:dLbls>
            <c:numFmt formatCode="0" sourceLinked="0"/>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HBV DNA &lt;300 copies/mL</c:v>
                </c:pt>
                <c:pt idx="1">
                  <c:v>ALT Normalization</c:v>
                </c:pt>
                <c:pt idx="2">
                  <c:v>Histologic Improvement</c:v>
                </c:pt>
              </c:strCache>
            </c:strRef>
          </c:cat>
          <c:val>
            <c:numRef>
              <c:f>Sheet1!$B$2:$B$4</c:f>
              <c:numCache>
                <c:formatCode>0</c:formatCode>
                <c:ptCount val="3"/>
                <c:pt idx="0">
                  <c:v>90</c:v>
                </c:pt>
                <c:pt idx="1">
                  <c:v>78</c:v>
                </c:pt>
                <c:pt idx="2">
                  <c:v>70</c:v>
                </c:pt>
              </c:numCache>
            </c:numRef>
          </c:val>
          <c:extLst>
            <c:ext xmlns:c16="http://schemas.microsoft.com/office/drawing/2014/chart" uri="{C3380CC4-5D6E-409C-BE32-E72D297353CC}">
              <c16:uniqueId val="{00000000-CD20-2345-8F86-24B496CDFC77}"/>
            </c:ext>
          </c:extLst>
        </c:ser>
        <c:ser>
          <c:idx val="1"/>
          <c:order val="1"/>
          <c:tx>
            <c:strRef>
              <c:f>Sheet1!$C$1</c:f>
              <c:strCache>
                <c:ptCount val="1"/>
                <c:pt idx="0">
                  <c:v>Lamivudine</c:v>
                </c:pt>
              </c:strCache>
            </c:strRef>
          </c:tx>
          <c:spPr>
            <a:solidFill>
              <a:schemeClr val="accent5"/>
            </a:solidFill>
            <a:ln w="12700" cmpd="sng">
              <a:noFill/>
            </a:ln>
            <a:effectLst/>
            <a:scene3d>
              <a:camera prst="orthographicFront"/>
              <a:lightRig rig="threePt" dir="t"/>
            </a:scene3d>
            <a:sp3d>
              <a:bevelT/>
            </a:sp3d>
          </c:spPr>
          <c:invertIfNegative val="0"/>
          <c:dLbls>
            <c:spPr>
              <a:noFill/>
              <a:ln>
                <a:noFill/>
              </a:ln>
              <a:effectLst/>
            </c:spPr>
            <c:txPr>
              <a:bodyPr/>
              <a:lstStyle/>
              <a:p>
                <a:pPr>
                  <a:defRPr sz="1600">
                    <a:latin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HBV DNA &lt;300 copies/mL</c:v>
                </c:pt>
                <c:pt idx="1">
                  <c:v>ALT Normalization</c:v>
                </c:pt>
                <c:pt idx="2">
                  <c:v>Histologic Improvement</c:v>
                </c:pt>
              </c:strCache>
            </c:strRef>
          </c:cat>
          <c:val>
            <c:numRef>
              <c:f>Sheet1!$C$2:$C$4</c:f>
              <c:numCache>
                <c:formatCode>0</c:formatCode>
                <c:ptCount val="3"/>
                <c:pt idx="0">
                  <c:v>72</c:v>
                </c:pt>
                <c:pt idx="1">
                  <c:v>71</c:v>
                </c:pt>
                <c:pt idx="2">
                  <c:v>61</c:v>
                </c:pt>
              </c:numCache>
            </c:numRef>
          </c:val>
          <c:extLst>
            <c:ext xmlns:c16="http://schemas.microsoft.com/office/drawing/2014/chart" uri="{C3380CC4-5D6E-409C-BE32-E72D297353CC}">
              <c16:uniqueId val="{00000001-CD20-2345-8F86-24B496CDFC77}"/>
            </c:ext>
          </c:extLst>
        </c:ser>
        <c:dLbls>
          <c:showLegendKey val="0"/>
          <c:showVal val="1"/>
          <c:showCatName val="0"/>
          <c:showSerName val="0"/>
          <c:showPercent val="0"/>
          <c:showBubbleSize val="0"/>
        </c:dLbls>
        <c:gapWidth val="100"/>
        <c:axId val="-2111336600"/>
        <c:axId val="-2111342840"/>
      </c:barChart>
      <c:catAx>
        <c:axId val="-2111336600"/>
        <c:scaling>
          <c:orientation val="minMax"/>
        </c:scaling>
        <c:delete val="0"/>
        <c:axPos val="b"/>
        <c:numFmt formatCode="General" sourceLinked="0"/>
        <c:majorTickMark val="out"/>
        <c:minorTickMark val="none"/>
        <c:tickLblPos val="nextTo"/>
        <c:spPr>
          <a:ln w="12700" cap="flat" cmpd="sng" algn="ctr">
            <a:solidFill>
              <a:prstClr val="black"/>
            </a:solidFill>
            <a:prstDash val="solid"/>
            <a:round/>
            <a:headEnd type="none" w="med" len="med"/>
            <a:tailEnd type="none" w="med" len="med"/>
          </a:ln>
        </c:spPr>
        <c:txPr>
          <a:bodyPr/>
          <a:lstStyle/>
          <a:p>
            <a:pPr>
              <a:defRPr sz="1600" b="0">
                <a:latin typeface="Arial"/>
                <a:cs typeface="Arial"/>
              </a:defRPr>
            </a:pPr>
            <a:endParaRPr lang="en-US"/>
          </a:p>
        </c:txPr>
        <c:crossAx val="-2111342840"/>
        <c:crosses val="autoZero"/>
        <c:auto val="1"/>
        <c:lblAlgn val="ctr"/>
        <c:lblOffset val="100"/>
        <c:noMultiLvlLbl val="0"/>
      </c:catAx>
      <c:valAx>
        <c:axId val="-2111342840"/>
        <c:scaling>
          <c:orientation val="minMax"/>
          <c:max val="100"/>
        </c:scaling>
        <c:delete val="0"/>
        <c:axPos val="l"/>
        <c:title>
          <c:tx>
            <c:rich>
              <a:bodyPr/>
              <a:lstStyle/>
              <a:p>
                <a:pPr>
                  <a:defRPr sz="1800">
                    <a:latin typeface="Arial"/>
                    <a:cs typeface="Arial"/>
                  </a:defRPr>
                </a:pPr>
                <a:r>
                  <a:rPr lang="en-US" sz="1800" dirty="0">
                    <a:latin typeface="Arial"/>
                    <a:cs typeface="Arial"/>
                  </a:rPr>
                  <a:t>Participants (%)</a:t>
                </a:r>
              </a:p>
            </c:rich>
          </c:tx>
          <c:layout>
            <c:manualLayout>
              <c:xMode val="edge"/>
              <c:yMode val="edge"/>
              <c:x val="4.4636965764766924E-3"/>
              <c:y val="0.29301748940036337"/>
            </c:manualLayout>
          </c:layout>
          <c:overlay val="0"/>
        </c:title>
        <c:numFmt formatCode="0" sourceLinked="0"/>
        <c:majorTickMark val="out"/>
        <c:minorTickMark val="none"/>
        <c:tickLblPos val="nextTo"/>
        <c:spPr>
          <a:ln w="12700" cmpd="sng">
            <a:solidFill>
              <a:schemeClr val="tx1"/>
            </a:solidFill>
          </a:ln>
        </c:spPr>
        <c:crossAx val="-2111336600"/>
        <c:crosses val="autoZero"/>
        <c:crossBetween val="between"/>
        <c:majorUnit val="20"/>
        <c:minorUnit val="20"/>
      </c:valAx>
      <c:spPr>
        <a:solidFill>
          <a:srgbClr val="E6EBF2"/>
        </a:solidFill>
        <a:ln w="12700" cap="flat" cmpd="sng" algn="ctr">
          <a:solidFill>
            <a:srgbClr val="000000"/>
          </a:solidFill>
          <a:prstDash val="solid"/>
          <a:round/>
          <a:headEnd type="none" w="med" len="med"/>
          <a:tailEnd type="none" w="med" len="med"/>
        </a:ln>
        <a:effectLst/>
      </c:spPr>
    </c:plotArea>
    <c:legend>
      <c:legendPos val="t"/>
      <c:layout>
        <c:manualLayout>
          <c:xMode val="edge"/>
          <c:yMode val="edge"/>
          <c:x val="0.58784594074500995"/>
          <c:y val="3.3333333333333298E-2"/>
          <c:w val="0.40314834096151198"/>
          <c:h val="6.5809055118110193E-2"/>
        </c:manualLayout>
      </c:layout>
      <c:overlay val="0"/>
      <c:txPr>
        <a:bodyPr/>
        <a:lstStyle/>
        <a:p>
          <a:pPr algn="r">
            <a:defRPr sz="1800">
              <a:latin typeface="Arial"/>
              <a:cs typeface="Aria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0.19823</cdr:x>
      <cdr:y>0.78333</cdr:y>
    </cdr:from>
    <cdr:to>
      <cdr:x>0.32798</cdr:x>
      <cdr:y>0.8434</cdr:y>
    </cdr:to>
    <cdr:sp macro="" textlink="">
      <cdr:nvSpPr>
        <cdr:cNvPr id="2" name="Title 11"/>
        <cdr:cNvSpPr>
          <a:spLocks xmlns:a="http://schemas.openxmlformats.org/drawingml/2006/main"/>
        </cdr:cNvSpPr>
      </cdr:nvSpPr>
      <cdr:spPr bwMode="auto">
        <a:xfrm xmlns:a="http://schemas.openxmlformats.org/drawingml/2006/main">
          <a:off x="1676400" y="3581400"/>
          <a:ext cx="1097253" cy="274640"/>
        </a:xfrm>
        <a:prstGeom xmlns:a="http://schemas.openxmlformats.org/drawingml/2006/main" prst="rect">
          <a:avLst/>
        </a:prstGeom>
        <a:solidFill xmlns:a="http://schemas.openxmlformats.org/drawingml/2006/main">
          <a:sysClr val="windowText" lastClr="000000">
            <a:alpha val="50000"/>
          </a:sysClr>
        </a:solidFill>
        <a:ln xmlns:a="http://schemas.openxmlformats.org/drawingml/2006/main" w="9525">
          <a:noFill/>
          <a:miter lim="800000"/>
          <a:headEnd/>
          <a:tailEnd/>
        </a:ln>
      </cdr:spPr>
      <cdr:txBody>
        <a:bodyPr xmlns:a="http://schemas.openxmlformats.org/drawingml/2006/main" anchor="ctr">
          <a:prstTxWarp prst="textNoShape">
            <a:avLst/>
          </a:prstTxWarp>
        </a:bodyPr>
        <a:lstStyle xmlns:a="http://schemas.openxmlformats.org/drawingml/2006/main">
          <a:defPPr>
            <a:defRPr lang="en-US"/>
          </a:defPPr>
          <a:lvl1pPr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1pPr>
          <a:lvl2pPr marL="4572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2pPr>
          <a:lvl3pPr marL="9144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3pPr>
          <a:lvl4pPr marL="13716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4pPr>
          <a:lvl5pPr marL="18288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5pPr>
          <a:lvl6pPr marL="2286000" algn="l" defTabSz="457200" rtl="0" eaLnBrk="1" latinLnBrk="0" hangingPunct="1">
            <a:defRPr sz="2400" kern="1200">
              <a:solidFill>
                <a:srgbClr val="0000FF"/>
              </a:solidFill>
              <a:latin typeface="Times New Roman" pitchFamily="-106" charset="0"/>
              <a:ea typeface="ＭＳ Ｐゴシック"/>
              <a:cs typeface="ＭＳ Ｐゴシック"/>
            </a:defRPr>
          </a:lvl6pPr>
          <a:lvl7pPr marL="2743200" algn="l" defTabSz="457200" rtl="0" eaLnBrk="1" latinLnBrk="0" hangingPunct="1">
            <a:defRPr sz="2400" kern="1200">
              <a:solidFill>
                <a:srgbClr val="0000FF"/>
              </a:solidFill>
              <a:latin typeface="Times New Roman" pitchFamily="-106" charset="0"/>
              <a:ea typeface="ＭＳ Ｐゴシック"/>
              <a:cs typeface="ＭＳ Ｐゴシック"/>
            </a:defRPr>
          </a:lvl7pPr>
          <a:lvl8pPr marL="3200400" algn="l" defTabSz="457200" rtl="0" eaLnBrk="1" latinLnBrk="0" hangingPunct="1">
            <a:defRPr sz="2400" kern="1200">
              <a:solidFill>
                <a:srgbClr val="0000FF"/>
              </a:solidFill>
              <a:latin typeface="Times New Roman" pitchFamily="-106" charset="0"/>
              <a:ea typeface="ＭＳ Ｐゴシック"/>
              <a:cs typeface="ＭＳ Ｐゴシック"/>
            </a:defRPr>
          </a:lvl8pPr>
          <a:lvl9pPr marL="3657600" algn="l" defTabSz="457200" rtl="0" eaLnBrk="1" latinLnBrk="0" hangingPunct="1">
            <a:defRPr sz="2400" kern="1200">
              <a:solidFill>
                <a:srgbClr val="0000FF"/>
              </a:solidFill>
              <a:latin typeface="Times New Roman" pitchFamily="-106" charset="0"/>
              <a:ea typeface="ＭＳ Ｐゴシック"/>
              <a:cs typeface="ＭＳ Ｐゴシック"/>
            </a:defRPr>
          </a:lvl9pPr>
        </a:lstStyle>
        <a:p xmlns:a="http://schemas.openxmlformats.org/drawingml/2006/main">
          <a:pPr algn="ctr" defTabSz="457200"/>
          <a:r>
            <a:rPr lang="en-US" sz="1400" b="1" dirty="0">
              <a:solidFill>
                <a:sysClr val="window" lastClr="FFFFFF"/>
              </a:solidFill>
              <a:latin typeface="Arial" pitchFamily="-106" charset="0"/>
            </a:rPr>
            <a:t>P</a:t>
          </a:r>
          <a:r>
            <a:rPr lang="en-US" sz="1400" dirty="0">
              <a:solidFill>
                <a:sysClr val="window" lastClr="FFFFFF"/>
              </a:solidFill>
              <a:latin typeface="Arial" pitchFamily="-106" charset="0"/>
            </a:rPr>
            <a:t>&lt;</a:t>
          </a:r>
          <a:r>
            <a:rPr lang="en-US" sz="1400" b="1" dirty="0">
              <a:solidFill>
                <a:sysClr val="window" lastClr="FFFFFF"/>
              </a:solidFill>
              <a:latin typeface="Arial" pitchFamily="-106" charset="0"/>
            </a:rPr>
            <a:t>0.001</a:t>
          </a:r>
        </a:p>
      </cdr:txBody>
    </cdr:sp>
  </cdr:relSizeAnchor>
  <cdr:relSizeAnchor xmlns:cdr="http://schemas.openxmlformats.org/drawingml/2006/chartDrawing">
    <cdr:from>
      <cdr:x>0.7659</cdr:x>
      <cdr:y>0.78333</cdr:y>
    </cdr:from>
    <cdr:to>
      <cdr:x>0.89565</cdr:x>
      <cdr:y>0.8434</cdr:y>
    </cdr:to>
    <cdr:sp macro="" textlink="">
      <cdr:nvSpPr>
        <cdr:cNvPr id="3" name="Title 11"/>
        <cdr:cNvSpPr>
          <a:spLocks xmlns:a="http://schemas.openxmlformats.org/drawingml/2006/main"/>
        </cdr:cNvSpPr>
      </cdr:nvSpPr>
      <cdr:spPr bwMode="auto">
        <a:xfrm xmlns:a="http://schemas.openxmlformats.org/drawingml/2006/main">
          <a:off x="6477000" y="3581385"/>
          <a:ext cx="1097253" cy="274640"/>
        </a:xfrm>
        <a:prstGeom xmlns:a="http://schemas.openxmlformats.org/drawingml/2006/main" prst="rect">
          <a:avLst/>
        </a:prstGeom>
        <a:solidFill xmlns:a="http://schemas.openxmlformats.org/drawingml/2006/main">
          <a:sysClr val="windowText" lastClr="000000">
            <a:alpha val="50000"/>
          </a:sysClr>
        </a:solidFill>
        <a:ln xmlns:a="http://schemas.openxmlformats.org/drawingml/2006/main" w="9525">
          <a:noFill/>
          <a:miter lim="800000"/>
          <a:headEnd/>
          <a:tailEnd/>
        </a:ln>
      </cdr:spPr>
      <cdr:txBody>
        <a:bodyPr xmlns:a="http://schemas.openxmlformats.org/drawingml/2006/main" anchor="ctr">
          <a:prstTxWarp prst="textNoShape">
            <a:avLst/>
          </a:prstTxWarp>
        </a:bodyPr>
        <a:lstStyle xmlns:a="http://schemas.openxmlformats.org/drawingml/2006/main">
          <a:defPPr>
            <a:defRPr lang="en-US"/>
          </a:defPPr>
          <a:lvl1pPr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1pPr>
          <a:lvl2pPr marL="4572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2pPr>
          <a:lvl3pPr marL="9144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3pPr>
          <a:lvl4pPr marL="13716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4pPr>
          <a:lvl5pPr marL="18288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5pPr>
          <a:lvl6pPr marL="2286000" algn="l" defTabSz="457200" rtl="0" eaLnBrk="1" latinLnBrk="0" hangingPunct="1">
            <a:defRPr sz="2400" kern="1200">
              <a:solidFill>
                <a:srgbClr val="0000FF"/>
              </a:solidFill>
              <a:latin typeface="Times New Roman" pitchFamily="-106" charset="0"/>
              <a:ea typeface="ＭＳ Ｐゴシック"/>
              <a:cs typeface="ＭＳ Ｐゴシック"/>
            </a:defRPr>
          </a:lvl6pPr>
          <a:lvl7pPr marL="2743200" algn="l" defTabSz="457200" rtl="0" eaLnBrk="1" latinLnBrk="0" hangingPunct="1">
            <a:defRPr sz="2400" kern="1200">
              <a:solidFill>
                <a:srgbClr val="0000FF"/>
              </a:solidFill>
              <a:latin typeface="Times New Roman" pitchFamily="-106" charset="0"/>
              <a:ea typeface="ＭＳ Ｐゴシック"/>
              <a:cs typeface="ＭＳ Ｐゴシック"/>
            </a:defRPr>
          </a:lvl7pPr>
          <a:lvl8pPr marL="3200400" algn="l" defTabSz="457200" rtl="0" eaLnBrk="1" latinLnBrk="0" hangingPunct="1">
            <a:defRPr sz="2400" kern="1200">
              <a:solidFill>
                <a:srgbClr val="0000FF"/>
              </a:solidFill>
              <a:latin typeface="Times New Roman" pitchFamily="-106" charset="0"/>
              <a:ea typeface="ＭＳ Ｐゴシック"/>
              <a:cs typeface="ＭＳ Ｐゴシック"/>
            </a:defRPr>
          </a:lvl8pPr>
          <a:lvl9pPr marL="3657600" algn="l" defTabSz="457200" rtl="0" eaLnBrk="1" latinLnBrk="0" hangingPunct="1">
            <a:defRPr sz="2400" kern="1200">
              <a:solidFill>
                <a:srgbClr val="0000FF"/>
              </a:solidFill>
              <a:latin typeface="Times New Roman" pitchFamily="-106" charset="0"/>
              <a:ea typeface="ＭＳ Ｐゴシック"/>
              <a:cs typeface="ＭＳ Ｐゴシック"/>
            </a:defRPr>
          </a:lvl9pPr>
        </a:lstStyle>
        <a:p xmlns:a="http://schemas.openxmlformats.org/drawingml/2006/main">
          <a:pPr algn="ctr" defTabSz="457200"/>
          <a:r>
            <a:rPr lang="en-US" sz="1400" b="1" dirty="0">
              <a:solidFill>
                <a:sysClr val="window" lastClr="FFFFFF"/>
              </a:solidFill>
              <a:latin typeface="Arial" pitchFamily="-106" charset="0"/>
            </a:rPr>
            <a:t>P</a:t>
          </a:r>
          <a:r>
            <a:rPr lang="en-US" sz="1400" dirty="0">
              <a:solidFill>
                <a:sysClr val="window" lastClr="FFFFFF"/>
              </a:solidFill>
              <a:latin typeface="Arial" pitchFamily="-106" charset="0"/>
            </a:rPr>
            <a:t>=</a:t>
          </a:r>
          <a:r>
            <a:rPr lang="en-US" sz="1400" b="1" dirty="0">
              <a:solidFill>
                <a:sysClr val="window" lastClr="FFFFFF"/>
              </a:solidFill>
              <a:latin typeface="Arial" pitchFamily="-106" charset="0"/>
            </a:rPr>
            <a:t>0.01</a:t>
          </a:r>
        </a:p>
      </cdr:txBody>
    </cdr:sp>
  </cdr:relSizeAnchor>
  <cdr:relSizeAnchor xmlns:cdr="http://schemas.openxmlformats.org/drawingml/2006/chartDrawing">
    <cdr:from>
      <cdr:x>0.48657</cdr:x>
      <cdr:y>0.78333</cdr:y>
    </cdr:from>
    <cdr:to>
      <cdr:x>0.61632</cdr:x>
      <cdr:y>0.8434</cdr:y>
    </cdr:to>
    <cdr:sp macro="" textlink="">
      <cdr:nvSpPr>
        <cdr:cNvPr id="4" name="Title 11"/>
        <cdr:cNvSpPr>
          <a:spLocks xmlns:a="http://schemas.openxmlformats.org/drawingml/2006/main"/>
        </cdr:cNvSpPr>
      </cdr:nvSpPr>
      <cdr:spPr bwMode="auto">
        <a:xfrm xmlns:a="http://schemas.openxmlformats.org/drawingml/2006/main">
          <a:off x="4114800" y="3581400"/>
          <a:ext cx="1097253" cy="274640"/>
        </a:xfrm>
        <a:prstGeom xmlns:a="http://schemas.openxmlformats.org/drawingml/2006/main" prst="rect">
          <a:avLst/>
        </a:prstGeom>
        <a:solidFill xmlns:a="http://schemas.openxmlformats.org/drawingml/2006/main">
          <a:sysClr val="windowText" lastClr="000000">
            <a:alpha val="50000"/>
          </a:sysClr>
        </a:solidFill>
        <a:ln xmlns:a="http://schemas.openxmlformats.org/drawingml/2006/main" w="9525">
          <a:noFill/>
          <a:miter lim="800000"/>
          <a:headEnd/>
          <a:tailEnd/>
        </a:ln>
      </cdr:spPr>
      <cdr:txBody>
        <a:bodyPr xmlns:a="http://schemas.openxmlformats.org/drawingml/2006/main" anchor="ctr">
          <a:prstTxWarp prst="textNoShape">
            <a:avLst/>
          </a:prstTxWarp>
        </a:bodyPr>
        <a:lstStyle xmlns:a="http://schemas.openxmlformats.org/drawingml/2006/main">
          <a:defPPr>
            <a:defRPr lang="en-US"/>
          </a:defPPr>
          <a:lvl1pPr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1pPr>
          <a:lvl2pPr marL="4572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2pPr>
          <a:lvl3pPr marL="9144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3pPr>
          <a:lvl4pPr marL="13716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4pPr>
          <a:lvl5pPr marL="1828800" algn="l" rtl="0" eaLnBrk="0" fontAlgn="base" hangingPunct="0">
            <a:spcBef>
              <a:spcPct val="0"/>
            </a:spcBef>
            <a:spcAft>
              <a:spcPct val="0"/>
            </a:spcAft>
            <a:defRPr sz="2400" kern="1200">
              <a:solidFill>
                <a:srgbClr val="0000FF"/>
              </a:solidFill>
              <a:latin typeface="Times New Roman" pitchFamily="-106" charset="0"/>
              <a:ea typeface="ＭＳ Ｐゴシック"/>
              <a:cs typeface="ＭＳ Ｐゴシック"/>
            </a:defRPr>
          </a:lvl5pPr>
          <a:lvl6pPr marL="2286000" algn="l" defTabSz="457200" rtl="0" eaLnBrk="1" latinLnBrk="0" hangingPunct="1">
            <a:defRPr sz="2400" kern="1200">
              <a:solidFill>
                <a:srgbClr val="0000FF"/>
              </a:solidFill>
              <a:latin typeface="Times New Roman" pitchFamily="-106" charset="0"/>
              <a:ea typeface="ＭＳ Ｐゴシック"/>
              <a:cs typeface="ＭＳ Ｐゴシック"/>
            </a:defRPr>
          </a:lvl6pPr>
          <a:lvl7pPr marL="2743200" algn="l" defTabSz="457200" rtl="0" eaLnBrk="1" latinLnBrk="0" hangingPunct="1">
            <a:defRPr sz="2400" kern="1200">
              <a:solidFill>
                <a:srgbClr val="0000FF"/>
              </a:solidFill>
              <a:latin typeface="Times New Roman" pitchFamily="-106" charset="0"/>
              <a:ea typeface="ＭＳ Ｐゴシック"/>
              <a:cs typeface="ＭＳ Ｐゴシック"/>
            </a:defRPr>
          </a:lvl7pPr>
          <a:lvl8pPr marL="3200400" algn="l" defTabSz="457200" rtl="0" eaLnBrk="1" latinLnBrk="0" hangingPunct="1">
            <a:defRPr sz="2400" kern="1200">
              <a:solidFill>
                <a:srgbClr val="0000FF"/>
              </a:solidFill>
              <a:latin typeface="Times New Roman" pitchFamily="-106" charset="0"/>
              <a:ea typeface="ＭＳ Ｐゴシック"/>
              <a:cs typeface="ＭＳ Ｐゴシック"/>
            </a:defRPr>
          </a:lvl8pPr>
          <a:lvl9pPr marL="3657600" algn="l" defTabSz="457200" rtl="0" eaLnBrk="1" latinLnBrk="0" hangingPunct="1">
            <a:defRPr sz="2400" kern="1200">
              <a:solidFill>
                <a:srgbClr val="0000FF"/>
              </a:solidFill>
              <a:latin typeface="Times New Roman" pitchFamily="-106" charset="0"/>
              <a:ea typeface="ＭＳ Ｐゴシック"/>
              <a:cs typeface="ＭＳ Ｐゴシック"/>
            </a:defRPr>
          </a:lvl9pPr>
        </a:lstStyle>
        <a:p xmlns:a="http://schemas.openxmlformats.org/drawingml/2006/main">
          <a:pPr algn="ctr" defTabSz="457200"/>
          <a:r>
            <a:rPr lang="en-US" sz="1400" b="1" dirty="0">
              <a:solidFill>
                <a:sysClr val="window" lastClr="FFFFFF"/>
              </a:solidFill>
              <a:latin typeface="Arial" pitchFamily="-106" charset="0"/>
            </a:rPr>
            <a:t>P</a:t>
          </a:r>
          <a:r>
            <a:rPr lang="en-US" sz="1400" dirty="0">
              <a:solidFill>
                <a:sysClr val="window" lastClr="FFFFFF"/>
              </a:solidFill>
              <a:latin typeface="Arial" pitchFamily="-106" charset="0"/>
            </a:rPr>
            <a:t>=</a:t>
          </a:r>
          <a:r>
            <a:rPr lang="en-US" sz="1400" b="1" dirty="0">
              <a:solidFill>
                <a:sysClr val="window" lastClr="FFFFFF"/>
              </a:solidFill>
              <a:latin typeface="Arial" pitchFamily="-106" charset="0"/>
            </a:rPr>
            <a:t>0.045</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917575" y="857250"/>
            <a:ext cx="5024438"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p:cNvSpPr>
          <p:nvPr>
            <p:ph type="sldImg"/>
          </p:nvPr>
        </p:nvSpPr>
        <p:spPr bwMode="auto">
          <a:xfrm>
            <a:off x="847725" y="804863"/>
            <a:ext cx="5162550" cy="3871912"/>
          </a:xfrm>
          <a:prstGeom prst="rect">
            <a:avLst/>
          </a:prstGeom>
          <a:solidFill>
            <a:srgbClr val="FFFFFF"/>
          </a:solidFill>
          <a:ln>
            <a:solidFill>
              <a:srgbClr val="000000"/>
            </a:solidFill>
            <a:miter lim="800000"/>
            <a:headEnd/>
            <a:tailEnd/>
          </a:ln>
        </p:spPr>
      </p:sp>
      <p:sp>
        <p:nvSpPr>
          <p:cNvPr id="214019" name="Rectangle 3"/>
          <p:cNvSpPr>
            <a:spLocks noGrp="1" noChangeArrowheads="1"/>
          </p:cNvSpPr>
          <p:nvPr>
            <p:ph type="body" idx="1"/>
          </p:nvPr>
        </p:nvSpPr>
        <p:spPr bwMode="auto">
          <a:xfrm>
            <a:off x="896939" y="4897041"/>
            <a:ext cx="5013325" cy="4645224"/>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sz="2400">
              <a:solidFill>
                <a:schemeClr val="hlink"/>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231285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9770865"/>
            <a:ext cx="2971800" cy="514350"/>
          </a:xfrm>
          <a:prstGeom prst="rect">
            <a:avLst/>
          </a:prstGeom>
        </p:spPr>
        <p:txBody>
          <a:bodyPr/>
          <a:lstStyle/>
          <a:p>
            <a:fld id="{68048787-E73A-F24F-A294-0EF32128AD5F}" type="slidenum">
              <a:rPr lang="en-US" smtClean="0"/>
              <a:pPr/>
              <a:t>4</a:t>
            </a:fld>
            <a:endParaRPr lang="en-US" dirty="0"/>
          </a:p>
        </p:txBody>
      </p:sp>
    </p:spTree>
    <p:extLst>
      <p:ext uri="{BB962C8B-B14F-4D97-AF65-F5344CB8AC3E}">
        <p14:creationId xmlns:p14="http://schemas.microsoft.com/office/powerpoint/2010/main" val="82295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p:cNvSpPr>
          <p:nvPr>
            <p:ph type="sldImg"/>
          </p:nvPr>
        </p:nvSpPr>
        <p:spPr bwMode="auto">
          <a:xfrm>
            <a:off x="847725" y="804863"/>
            <a:ext cx="5162550" cy="3871912"/>
          </a:xfrm>
          <a:prstGeom prst="rect">
            <a:avLst/>
          </a:prstGeom>
          <a:solidFill>
            <a:srgbClr val="FFFFFF"/>
          </a:solidFill>
          <a:ln>
            <a:solidFill>
              <a:srgbClr val="000000"/>
            </a:solidFill>
            <a:miter lim="800000"/>
            <a:headEnd/>
            <a:tailEnd/>
          </a:ln>
        </p:spPr>
      </p:sp>
      <p:sp>
        <p:nvSpPr>
          <p:cNvPr id="214019" name="Rectangle 3"/>
          <p:cNvSpPr>
            <a:spLocks noGrp="1" noChangeArrowheads="1"/>
          </p:cNvSpPr>
          <p:nvPr>
            <p:ph type="body" idx="1"/>
          </p:nvPr>
        </p:nvSpPr>
        <p:spPr bwMode="auto">
          <a:xfrm>
            <a:off x="896939" y="4897041"/>
            <a:ext cx="5013325" cy="4645224"/>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endParaRPr lang="en-US" sz="2400">
              <a:solidFill>
                <a:schemeClr val="hlink"/>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3059069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UR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B6677F-1858-DE4D-918F-390B099D5A36}"/>
              </a:ext>
            </a:extLst>
          </p:cNvPr>
          <p:cNvSpPr/>
          <p:nvPr userDrawn="1"/>
        </p:nvSpPr>
        <p:spPr>
          <a:xfrm>
            <a:off x="7527985" y="6314536"/>
            <a:ext cx="1616015" cy="54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914400"/>
            <a:ext cx="9157371" cy="4983480"/>
          </a:xfrm>
          <a:prstGeom prst="rect">
            <a:avLst/>
          </a:prstGeom>
        </p:spPr>
      </p:pic>
      <p:cxnSp>
        <p:nvCxnSpPr>
          <p:cNvPr id="14" name="Straight Connector 13">
            <a:extLst>
              <a:ext uri="{FF2B5EF4-FFF2-40B4-BE49-F238E27FC236}">
                <a16:creationId xmlns:a16="http://schemas.microsoft.com/office/drawing/2014/main" id="{7C5EE58F-DC8D-F84E-83F6-B76B4F97977B}"/>
              </a:ext>
            </a:extLst>
          </p:cNvPr>
          <p:cNvCxnSpPr/>
          <p:nvPr userDrawn="1"/>
        </p:nvCxnSpPr>
        <p:spPr>
          <a:xfrm>
            <a:off x="0" y="912812"/>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itle 1">
            <a:extLst>
              <a:ext uri="{FF2B5EF4-FFF2-40B4-BE49-F238E27FC236}">
                <a16:creationId xmlns:a16="http://schemas.microsoft.com/office/drawing/2014/main" id="{7FC99DA7-3035-E64C-B37A-2A7A1C4C74E1}"/>
              </a:ext>
            </a:extLst>
          </p:cNvPr>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a:t>
            </a:r>
          </a:p>
        </p:txBody>
      </p:sp>
      <p:sp>
        <p:nvSpPr>
          <p:cNvPr id="19" name="Text Placeholder 15">
            <a:extLst>
              <a:ext uri="{FF2B5EF4-FFF2-40B4-BE49-F238E27FC236}">
                <a16:creationId xmlns:a16="http://schemas.microsoft.com/office/drawing/2014/main" id="{D3D4B8E2-0B87-8B4E-8201-E3A0FBA32F56}"/>
              </a:ext>
            </a:extLst>
          </p:cNvPr>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0" name="Date">
            <a:extLst>
              <a:ext uri="{FF2B5EF4-FFF2-40B4-BE49-F238E27FC236}">
                <a16:creationId xmlns:a16="http://schemas.microsoft.com/office/drawing/2014/main" id="{98BB3FF8-E520-1041-A21B-6D6685A654CE}"/>
              </a:ext>
            </a:extLst>
          </p:cNvPr>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chemeClr val="accent5">
                    <a:lumMod val="40000"/>
                    <a:lumOff val="60000"/>
                  </a:schemeClr>
                </a:solidFill>
                <a:latin typeface="Arial"/>
              </a:defRPr>
            </a:lvl1pPr>
          </a:lstStyle>
          <a:p>
            <a:pPr lvl="0"/>
            <a:r>
              <a:rPr lang="en-US" dirty="0"/>
              <a:t>Click and Add Last Updated Info</a:t>
            </a:r>
          </a:p>
        </p:txBody>
      </p:sp>
      <p:pic>
        <p:nvPicPr>
          <p:cNvPr id="3" name="Picture 2">
            <a:extLst>
              <a:ext uri="{FF2B5EF4-FFF2-40B4-BE49-F238E27FC236}">
                <a16:creationId xmlns:a16="http://schemas.microsoft.com/office/drawing/2014/main" id="{A544BDEA-2FC7-B246-900B-89C9DA9AA486}"/>
              </a:ext>
            </a:extLst>
          </p:cNvPr>
          <p:cNvPicPr>
            <a:picLocks noChangeAspect="1"/>
          </p:cNvPicPr>
          <p:nvPr userDrawn="1"/>
        </p:nvPicPr>
        <p:blipFill>
          <a:blip r:embed="rId3"/>
          <a:stretch>
            <a:fillRect/>
          </a:stretch>
        </p:blipFill>
        <p:spPr>
          <a:xfrm>
            <a:off x="455153" y="210396"/>
            <a:ext cx="3371781" cy="513213"/>
          </a:xfrm>
          <a:prstGeom prst="rect">
            <a:avLst/>
          </a:prstGeom>
        </p:spPr>
      </p:pic>
      <p:sp>
        <p:nvSpPr>
          <p:cNvPr id="6" name="TextBox 5">
            <a:extLst>
              <a:ext uri="{FF2B5EF4-FFF2-40B4-BE49-F238E27FC236}">
                <a16:creationId xmlns:a16="http://schemas.microsoft.com/office/drawing/2014/main" id="{D2689756-1B56-E948-A4A0-98068AB43C4D}"/>
              </a:ext>
            </a:extLst>
          </p:cNvPr>
          <p:cNvSpPr txBox="1"/>
          <p:nvPr userDrawn="1"/>
        </p:nvSpPr>
        <p:spPr>
          <a:xfrm>
            <a:off x="462321" y="6097241"/>
            <a:ext cx="2280879" cy="569387"/>
          </a:xfrm>
          <a:prstGeom prst="rect">
            <a:avLst/>
          </a:prstGeom>
          <a:noFill/>
        </p:spPr>
        <p:txBody>
          <a:bodyPr wrap="square" rtlCol="0">
            <a:spAutoFit/>
          </a:bodyPr>
          <a:lstStyle/>
          <a:p>
            <a:pPr algn="l"/>
            <a:r>
              <a:rPr lang="en-US" sz="1700" cap="small" spc="120" baseline="0" dirty="0">
                <a:latin typeface="Arial" panose="020B0604020202020204" pitchFamily="34" charset="0"/>
                <a:cs typeface="Arial" panose="020B0604020202020204" pitchFamily="34" charset="0"/>
              </a:rPr>
              <a:t>H</a:t>
            </a:r>
            <a:r>
              <a:rPr lang="en-US" sz="1400" cap="small" spc="120" baseline="0" dirty="0">
                <a:latin typeface="Arial" panose="020B0604020202020204" pitchFamily="34" charset="0"/>
                <a:cs typeface="Arial" panose="020B0604020202020204" pitchFamily="34" charset="0"/>
              </a:rPr>
              <a:t>epatitis </a:t>
            </a:r>
            <a:r>
              <a:rPr lang="en-US" sz="1600" cap="small" spc="120" baseline="0" dirty="0">
                <a:solidFill>
                  <a:srgbClr val="285078"/>
                </a:solidFill>
                <a:latin typeface="Arial" panose="020B0604020202020204" pitchFamily="34" charset="0"/>
                <a:cs typeface="Arial" panose="020B0604020202020204" pitchFamily="34" charset="0"/>
              </a:rPr>
              <a:t>B</a:t>
            </a:r>
            <a:r>
              <a:rPr lang="en-US" sz="1400" cap="small" spc="120" baseline="0" dirty="0">
                <a:latin typeface="Arial" panose="020B0604020202020204" pitchFamily="34" charset="0"/>
                <a:cs typeface="Arial" panose="020B0604020202020204" pitchFamily="34" charset="0"/>
              </a:rPr>
              <a:t> </a:t>
            </a:r>
            <a:r>
              <a:rPr lang="en-US" sz="1700" cap="small" spc="120" baseline="0" dirty="0">
                <a:latin typeface="Arial" panose="020B0604020202020204" pitchFamily="34" charset="0"/>
                <a:cs typeface="Arial" panose="020B0604020202020204" pitchFamily="34" charset="0"/>
              </a:rPr>
              <a:t>O</a:t>
            </a:r>
            <a:r>
              <a:rPr lang="en-US" sz="1400" cap="small" spc="120" baseline="0" dirty="0">
                <a:latin typeface="Arial" panose="020B0604020202020204" pitchFamily="34" charset="0"/>
                <a:cs typeface="Arial" panose="020B0604020202020204" pitchFamily="34" charset="0"/>
              </a:rPr>
              <a:t>nline</a:t>
            </a:r>
            <a:br>
              <a:rPr lang="en-US" sz="1600" dirty="0">
                <a:latin typeface="Arial" panose="020B0604020202020204" pitchFamily="34" charset="0"/>
                <a:cs typeface="Arial" panose="020B0604020202020204" pitchFamily="34" charset="0"/>
              </a:rPr>
            </a:br>
            <a:r>
              <a:rPr lang="en-US" sz="1400" dirty="0" err="1">
                <a:solidFill>
                  <a:schemeClr val="tx1">
                    <a:lumMod val="75000"/>
                    <a:lumOff val="25000"/>
                  </a:schemeClr>
                </a:solidFill>
                <a:latin typeface="Arial" panose="020B0604020202020204" pitchFamily="34" charset="0"/>
                <a:cs typeface="Arial" panose="020B0604020202020204" pitchFamily="34" charset="0"/>
              </a:rPr>
              <a:t>www.hepatitisB.uw.edu</a:t>
            </a:r>
            <a:endParaRPr lang="en-US" sz="14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2C980A31-2824-9F43-A7AF-0C82F20B0ED5}"/>
              </a:ext>
            </a:extLst>
          </p:cNvPr>
          <p:cNvCxnSpPr/>
          <p:nvPr userDrawn="1"/>
        </p:nvCxnSpPr>
        <p:spPr>
          <a:xfrm>
            <a:off x="549997" y="6394065"/>
            <a:ext cx="1810512" cy="0"/>
          </a:xfrm>
          <a:prstGeom prst="line">
            <a:avLst/>
          </a:prstGeom>
          <a:ln w="12700">
            <a:solidFill>
              <a:srgbClr val="2C598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035D49F-C7DD-9947-ADEA-13BBD7B7822D}"/>
              </a:ext>
            </a:extLst>
          </p:cNvPr>
          <p:cNvCxnSpPr/>
          <p:nvPr userDrawn="1"/>
        </p:nvCxnSpPr>
        <p:spPr>
          <a:xfrm>
            <a:off x="0" y="5900450"/>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386432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2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10"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600" baseline="0">
                <a:solidFill>
                  <a:schemeClr val="bg1"/>
                </a:solidFill>
              </a:defRPr>
            </a:lvl1pPr>
          </a:lstStyle>
          <a:p>
            <a:r>
              <a:rPr lang="en-US" dirty="0"/>
              <a:t>Data/Image slide two line title: click to add title</a:t>
            </a:r>
          </a:p>
        </p:txBody>
      </p:sp>
      <p:cxnSp>
        <p:nvCxnSpPr>
          <p:cNvPr id="11" name="Straight Connector 10"/>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0684389"/>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aphic C">
    <p:spTree>
      <p:nvGrpSpPr>
        <p:cNvPr id="1" name=""/>
        <p:cNvGrpSpPr/>
        <p:nvPr/>
      </p:nvGrpSpPr>
      <p:grpSpPr>
        <a:xfrm>
          <a:off x="0" y="0"/>
          <a:ext cx="0" cy="0"/>
          <a:chOff x="0" y="0"/>
          <a:chExt cx="0" cy="0"/>
        </a:xfrm>
      </p:grpSpPr>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Data Slide: click to add title</a:t>
            </a:r>
          </a:p>
        </p:txBody>
      </p:sp>
      <p:sp>
        <p:nvSpPr>
          <p:cNvPr id="8" name="Rectangle 3"/>
          <p:cNvSpPr>
            <a:spLocks noChangeArrowheads="1"/>
          </p:cNvSpPr>
          <p:nvPr userDrawn="1"/>
        </p:nvSpPr>
        <p:spPr bwMode="invGray">
          <a:xfrm>
            <a:off x="-4917" y="1306940"/>
            <a:ext cx="9162288" cy="502920"/>
          </a:xfrm>
          <a:prstGeom prst="rect">
            <a:avLst/>
          </a:prstGeom>
          <a:solidFill>
            <a:srgbClr val="5A646E"/>
          </a:solidFill>
          <a:ln>
            <a:no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457200">
              <a:lnSpc>
                <a:spcPct val="85000"/>
              </a:lnSpc>
            </a:pPr>
            <a:endParaRPr lang="en-US" sz="2000" dirty="0">
              <a:solidFill>
                <a:schemeClr val="bg1"/>
              </a:solidFill>
              <a:latin typeface="Arial" pitchFamily="-110" charset="0"/>
              <a:ea typeface="ＭＳ Ｐゴシック" pitchFamily="-110" charset="-128"/>
              <a:cs typeface="ＭＳ Ｐゴシック" pitchFamily="-110" charset="-128"/>
            </a:endParaRPr>
          </a:p>
        </p:txBody>
      </p:sp>
      <p:sp>
        <p:nvSpPr>
          <p:cNvPr id="13"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10" name="Text Placeholder 2">
            <a:extLst>
              <a:ext uri="{FF2B5EF4-FFF2-40B4-BE49-F238E27FC236}">
                <a16:creationId xmlns:a16="http://schemas.microsoft.com/office/drawing/2014/main" id="{85436345-40BB-5242-A91F-64B15D2D0A4B}"/>
              </a:ext>
            </a:extLst>
          </p:cNvPr>
          <p:cNvSpPr>
            <a:spLocks noGrp="1"/>
          </p:cNvSpPr>
          <p:nvPr>
            <p:ph type="body" idx="10" hasCustomPrompt="1"/>
          </p:nvPr>
        </p:nvSpPr>
        <p:spPr>
          <a:xfrm>
            <a:off x="323850" y="1306940"/>
            <a:ext cx="8503920" cy="457200"/>
          </a:xfrm>
          <a:prstGeom prst="rect">
            <a:avLst/>
          </a:prstGeom>
        </p:spPr>
        <p:txBody>
          <a:bodyPr anchor="b">
            <a:noAutofit/>
          </a:bodyPr>
          <a:lstStyle>
            <a:lvl1pPr marL="0" indent="0" algn="l">
              <a:buNone/>
              <a:defRPr sz="2000" b="0">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cxnSp>
        <p:nvCxnSpPr>
          <p:cNvPr id="11" name="Straight Connector 10"/>
          <p:cNvCxnSpPr/>
          <p:nvPr userDrawn="1"/>
        </p:nvCxnSpPr>
        <p:spPr>
          <a:xfrm>
            <a:off x="-4917" y="129116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8743444"/>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Graphic Blue">
    <p:spTree>
      <p:nvGrpSpPr>
        <p:cNvPr id="1" name=""/>
        <p:cNvGrpSpPr/>
        <p:nvPr/>
      </p:nvGrpSpPr>
      <p:grpSpPr>
        <a:xfrm>
          <a:off x="0" y="0"/>
          <a:ext cx="0" cy="0"/>
          <a:chOff x="0" y="0"/>
          <a:chExt cx="0" cy="0"/>
        </a:xfrm>
      </p:grpSpPr>
      <p:sp>
        <p:nvSpPr>
          <p:cNvPr id="18" name="Rectangle 17"/>
          <p:cNvSpPr/>
          <p:nvPr userDrawn="1"/>
        </p:nvSpPr>
        <p:spPr>
          <a:xfrm>
            <a:off x="0" y="1295401"/>
            <a:ext cx="9162288" cy="5590031"/>
          </a:xfrm>
          <a:prstGeom prst="rect">
            <a:avLst/>
          </a:prstGeom>
          <a:gradFill>
            <a:gsLst>
              <a:gs pos="0">
                <a:srgbClr val="194A5A"/>
              </a:gs>
              <a:gs pos="80000">
                <a:srgbClr val="24708B"/>
              </a:gs>
              <a:gs pos="100000">
                <a:srgbClr val="2E84AA"/>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Connector 18"/>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4" name="Title 1"/>
          <p:cNvSpPr>
            <a:spLocks noGrp="1"/>
          </p:cNvSpPr>
          <p:nvPr>
            <p:ph type="title"/>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Click to edit Master title style</a:t>
            </a:r>
          </a:p>
        </p:txBody>
      </p:sp>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a:t>Click to Add Source</a:t>
            </a:r>
          </a:p>
        </p:txBody>
      </p:sp>
      <p:pic>
        <p:nvPicPr>
          <p:cNvPr id="8" name="Picture 7" descr="A picture containing drawing&#10;&#10;Description automatically generated">
            <a:extLst>
              <a:ext uri="{FF2B5EF4-FFF2-40B4-BE49-F238E27FC236}">
                <a16:creationId xmlns:a16="http://schemas.microsoft.com/office/drawing/2014/main" id="{23F2B95A-86AB-BF4E-9982-2455F87C96A5}"/>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51987732"/>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pen Blue">
    <p:spTree>
      <p:nvGrpSpPr>
        <p:cNvPr id="1" name=""/>
        <p:cNvGrpSpPr/>
        <p:nvPr/>
      </p:nvGrpSpPr>
      <p:grpSpPr>
        <a:xfrm>
          <a:off x="0" y="0"/>
          <a:ext cx="0" cy="0"/>
          <a:chOff x="0" y="0"/>
          <a:chExt cx="0" cy="0"/>
        </a:xfrm>
      </p:grpSpPr>
      <p:pic>
        <p:nvPicPr>
          <p:cNvPr id="21" name="Picture 20"/>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6873240"/>
          </a:xfrm>
          <a:prstGeom prst="rect">
            <a:avLst/>
          </a:prstGeom>
        </p:spPr>
      </p:pic>
      <p:sp>
        <p:nvSpPr>
          <p:cNvPr id="65" name="Content Placeholder 4"/>
          <p:cNvSpPr>
            <a:spLocks noGrp="1"/>
          </p:cNvSpPr>
          <p:nvPr>
            <p:ph sz="quarter" idx="13" hasCustomPrompt="1"/>
          </p:nvPr>
        </p:nvSpPr>
        <p:spPr>
          <a:xfrm>
            <a:off x="304818" y="6461760"/>
            <a:ext cx="7388319" cy="320040"/>
          </a:xfrm>
          <a:prstGeom prst="rect">
            <a:avLst/>
          </a:prstGeom>
        </p:spPr>
        <p:txBody>
          <a:bodyPr vert="horz" anchor="ctr"/>
          <a:lstStyle>
            <a:lvl1pPr marL="0" indent="0">
              <a:buNone/>
              <a:defRPr sz="1400" b="1">
                <a:solidFill>
                  <a:schemeClr val="bg1"/>
                </a:solidFill>
                <a:latin typeface="Arial"/>
                <a:cs typeface="Arial"/>
              </a:defRPr>
            </a:lvl1pPr>
          </a:lstStyle>
          <a:p>
            <a:pPr lvl="0"/>
            <a:r>
              <a:rPr lang="en-US" dirty="0"/>
              <a:t>Click to Add Source</a:t>
            </a:r>
          </a:p>
        </p:txBody>
      </p:sp>
      <p:pic>
        <p:nvPicPr>
          <p:cNvPr id="5" name="Picture 4" descr="A picture containing drawing&#10;&#10;Description automatically generated">
            <a:extLst>
              <a:ext uri="{FF2B5EF4-FFF2-40B4-BE49-F238E27FC236}">
                <a16:creationId xmlns:a16="http://schemas.microsoft.com/office/drawing/2014/main" id="{1E59DAF7-17F8-1142-843B-5BF69FFB44CB}"/>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93000395"/>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_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CC4D3E-D0A9-2E4C-9195-67601135B337}"/>
              </a:ext>
            </a:extLst>
          </p:cNvPr>
          <p:cNvSpPr/>
          <p:nvPr userDrawn="1"/>
        </p:nvSpPr>
        <p:spPr>
          <a:xfrm>
            <a:off x="7653867" y="6273800"/>
            <a:ext cx="1490133" cy="584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387835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B6677F-1858-DE4D-918F-390B099D5A36}"/>
              </a:ext>
            </a:extLst>
          </p:cNvPr>
          <p:cNvSpPr/>
          <p:nvPr userDrawn="1"/>
        </p:nvSpPr>
        <p:spPr>
          <a:xfrm>
            <a:off x="7527985" y="6314536"/>
            <a:ext cx="1616015" cy="5434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914400"/>
            <a:ext cx="9157371" cy="4983480"/>
          </a:xfrm>
          <a:prstGeom prst="rect">
            <a:avLst/>
          </a:prstGeom>
        </p:spPr>
      </p:pic>
      <p:cxnSp>
        <p:nvCxnSpPr>
          <p:cNvPr id="14" name="Straight Connector 13">
            <a:extLst>
              <a:ext uri="{FF2B5EF4-FFF2-40B4-BE49-F238E27FC236}">
                <a16:creationId xmlns:a16="http://schemas.microsoft.com/office/drawing/2014/main" id="{7C5EE58F-DC8D-F84E-83F6-B76B4F97977B}"/>
              </a:ext>
            </a:extLst>
          </p:cNvPr>
          <p:cNvCxnSpPr/>
          <p:nvPr userDrawn="1"/>
        </p:nvCxnSpPr>
        <p:spPr>
          <a:xfrm>
            <a:off x="0" y="912812"/>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itle 1">
            <a:extLst>
              <a:ext uri="{FF2B5EF4-FFF2-40B4-BE49-F238E27FC236}">
                <a16:creationId xmlns:a16="http://schemas.microsoft.com/office/drawing/2014/main" id="{7FC99DA7-3035-E64C-B37A-2A7A1C4C74E1}"/>
              </a:ext>
            </a:extLst>
          </p:cNvPr>
          <p:cNvSpPr>
            <a:spLocks noGrp="1"/>
          </p:cNvSpPr>
          <p:nvPr>
            <p:ph type="ctrTitle" hasCustomPrompt="1"/>
          </p:nvPr>
        </p:nvSpPr>
        <p:spPr>
          <a:xfrm>
            <a:off x="438219" y="1242188"/>
            <a:ext cx="8222726" cy="1828800"/>
          </a:xfrm>
          <a:prstGeom prst="rect">
            <a:avLst/>
          </a:prstGeom>
        </p:spPr>
        <p:txBody>
          <a:bodyPr lIns="91440" anchor="ctr" anchorCtr="0">
            <a:normAutofit/>
          </a:bodyPr>
          <a:lstStyle>
            <a:lvl1pPr algn="l">
              <a:lnSpc>
                <a:spcPts val="4000"/>
              </a:lnSpc>
              <a:defRPr sz="3200" b="0">
                <a:solidFill>
                  <a:schemeClr val="bg1"/>
                </a:solidFill>
              </a:defRPr>
            </a:lvl1pPr>
          </a:lstStyle>
          <a:p>
            <a:r>
              <a:rPr lang="en-US" dirty="0"/>
              <a:t>Click and Add Title</a:t>
            </a:r>
          </a:p>
        </p:txBody>
      </p:sp>
      <p:sp>
        <p:nvSpPr>
          <p:cNvPr id="19" name="Text Placeholder 15">
            <a:extLst>
              <a:ext uri="{FF2B5EF4-FFF2-40B4-BE49-F238E27FC236}">
                <a16:creationId xmlns:a16="http://schemas.microsoft.com/office/drawing/2014/main" id="{D3D4B8E2-0B87-8B4E-8201-E3A0FBA32F56}"/>
              </a:ext>
            </a:extLst>
          </p:cNvPr>
          <p:cNvSpPr>
            <a:spLocks noGrp="1"/>
          </p:cNvSpPr>
          <p:nvPr>
            <p:ph type="body" sz="quarter" idx="18" hasCustomPrompt="1"/>
          </p:nvPr>
        </p:nvSpPr>
        <p:spPr>
          <a:xfrm>
            <a:off x="443736" y="3194041"/>
            <a:ext cx="8221886" cy="1645920"/>
          </a:xfrm>
          <a:prstGeom prst="rect">
            <a:avLst/>
          </a:prstGeom>
        </p:spPr>
        <p:txBody>
          <a:bodyPr lIns="91440" tIns="91440" rIns="91440" bIns="91440" anchor="ctr" anchorCtr="0">
            <a:noAutofit/>
          </a:bodyPr>
          <a:lstStyle>
            <a:lvl1pPr marL="0" indent="0" algn="l">
              <a:lnSpc>
                <a:spcPts val="2800"/>
              </a:lnSpc>
              <a:spcBef>
                <a:spcPts val="0"/>
              </a:spcBef>
              <a:spcAft>
                <a:spcPts val="0"/>
              </a:spcAft>
              <a:buNone/>
              <a:defRPr sz="2400" baseline="0">
                <a:solidFill>
                  <a:schemeClr val="bg1">
                    <a:lumMod val="95000"/>
                  </a:schemeClr>
                </a:solidFill>
                <a:latin typeface="Arial"/>
              </a:defRPr>
            </a:lvl1pPr>
            <a:lvl2pPr marL="0" indent="0" algn="l">
              <a:spcBef>
                <a:spcPts val="0"/>
              </a:spcBef>
              <a:buNone/>
              <a:defRPr sz="1800" i="1">
                <a:solidFill>
                  <a:schemeClr val="accent2"/>
                </a:solidFill>
                <a:latin typeface="Arial"/>
              </a:defRPr>
            </a:lvl2pPr>
            <a:lvl3pPr marL="0" indent="0" algn="l">
              <a:spcBef>
                <a:spcPts val="0"/>
              </a:spcBef>
              <a:buNone/>
              <a:defRPr sz="1600" i="1">
                <a:solidFill>
                  <a:schemeClr val="accent2"/>
                </a:solidFill>
                <a:latin typeface="Arial"/>
              </a:defRPr>
            </a:lvl3pPr>
            <a:lvl4pPr marL="628650" indent="0" algn="ctr">
              <a:buNone/>
              <a:defRPr/>
            </a:lvl4pPr>
            <a:lvl5pPr marL="803275" indent="0" algn="ctr">
              <a:buNone/>
              <a:defRPr/>
            </a:lvl5pPr>
          </a:lstStyle>
          <a:p>
            <a:pPr lvl="0"/>
            <a:r>
              <a:rPr lang="en-US" dirty="0"/>
              <a:t>Click and Add Speaker Info</a:t>
            </a:r>
          </a:p>
        </p:txBody>
      </p:sp>
      <p:sp>
        <p:nvSpPr>
          <p:cNvPr id="20" name="Date">
            <a:extLst>
              <a:ext uri="{FF2B5EF4-FFF2-40B4-BE49-F238E27FC236}">
                <a16:creationId xmlns:a16="http://schemas.microsoft.com/office/drawing/2014/main" id="{98BB3FF8-E520-1041-A21B-6D6685A654CE}"/>
              </a:ext>
            </a:extLst>
          </p:cNvPr>
          <p:cNvSpPr>
            <a:spLocks noGrp="1"/>
          </p:cNvSpPr>
          <p:nvPr>
            <p:ph type="body" sz="quarter" idx="14" hasCustomPrompt="1"/>
          </p:nvPr>
        </p:nvSpPr>
        <p:spPr>
          <a:xfrm>
            <a:off x="462320" y="5289933"/>
            <a:ext cx="8229600" cy="292606"/>
          </a:xfrm>
          <a:prstGeom prst="rect">
            <a:avLst/>
          </a:prstGeom>
        </p:spPr>
        <p:txBody>
          <a:bodyPr anchor="ctr">
            <a:noAutofit/>
          </a:bodyPr>
          <a:lstStyle>
            <a:lvl1pPr marL="0" indent="0" algn="l">
              <a:lnSpc>
                <a:spcPts val="1600"/>
              </a:lnSpc>
              <a:buNone/>
              <a:defRPr sz="1400" b="0" baseline="0">
                <a:solidFill>
                  <a:schemeClr val="accent5">
                    <a:lumMod val="40000"/>
                    <a:lumOff val="60000"/>
                  </a:schemeClr>
                </a:solidFill>
                <a:latin typeface="Arial"/>
              </a:defRPr>
            </a:lvl1pPr>
          </a:lstStyle>
          <a:p>
            <a:pPr lvl="0"/>
            <a:r>
              <a:rPr lang="en-US" dirty="0"/>
              <a:t>Click and Add Last Updated Info</a:t>
            </a:r>
          </a:p>
        </p:txBody>
      </p:sp>
      <p:cxnSp>
        <p:nvCxnSpPr>
          <p:cNvPr id="11" name="Straight Connector 10">
            <a:extLst>
              <a:ext uri="{FF2B5EF4-FFF2-40B4-BE49-F238E27FC236}">
                <a16:creationId xmlns:a16="http://schemas.microsoft.com/office/drawing/2014/main" id="{1FCD8915-263E-1942-8DD1-4664C400CA7E}"/>
              </a:ext>
            </a:extLst>
          </p:cNvPr>
          <p:cNvCxnSpPr/>
          <p:nvPr userDrawn="1"/>
        </p:nvCxnSpPr>
        <p:spPr>
          <a:xfrm>
            <a:off x="0" y="5900450"/>
            <a:ext cx="9158733" cy="1588"/>
          </a:xfrm>
          <a:prstGeom prst="line">
            <a:avLst/>
          </a:prstGeom>
          <a:ln w="1905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a:extLst>
              <a:ext uri="{FF2B5EF4-FFF2-40B4-BE49-F238E27FC236}">
                <a16:creationId xmlns:a16="http://schemas.microsoft.com/office/drawing/2014/main" id="{CA6CF532-662A-7A45-A2F2-1F8F8AECFC4B}"/>
              </a:ext>
            </a:extLst>
          </p:cNvPr>
          <p:cNvPicPr>
            <a:picLocks noChangeAspect="1"/>
          </p:cNvPicPr>
          <p:nvPr userDrawn="1"/>
        </p:nvPicPr>
        <p:blipFill>
          <a:blip r:embed="rId3"/>
          <a:stretch>
            <a:fillRect/>
          </a:stretch>
        </p:blipFill>
        <p:spPr>
          <a:xfrm>
            <a:off x="455153" y="210396"/>
            <a:ext cx="3371781" cy="513213"/>
          </a:xfrm>
          <a:prstGeom prst="rect">
            <a:avLst/>
          </a:prstGeom>
        </p:spPr>
      </p:pic>
    </p:spTree>
    <p:extLst>
      <p:ext uri="{BB962C8B-B14F-4D97-AF65-F5344CB8AC3E}">
        <p14:creationId xmlns:p14="http://schemas.microsoft.com/office/powerpoint/2010/main" val="284303393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A">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sp>
        <p:nvSpPr>
          <p:cNvPr id="2" name="Title 1"/>
          <p:cNvSpPr>
            <a:spLocks noGrp="1"/>
          </p:cNvSpPr>
          <p:nvPr>
            <p:ph type="title" hasCustomPrompt="1"/>
          </p:nvPr>
        </p:nvSpPr>
        <p:spPr>
          <a:xfrm>
            <a:off x="533401" y="3276600"/>
            <a:ext cx="8077200" cy="1238250"/>
          </a:xfrm>
          <a:prstGeom prst="rect">
            <a:avLst/>
          </a:prstGeom>
        </p:spPr>
        <p:txBody>
          <a:bodyPr tIns="0" anchor="t">
            <a:normAutofit/>
          </a:bodyPr>
          <a:lstStyle>
            <a:lvl1pPr algn="ctr">
              <a:defRPr sz="3200" b="0" cap="none">
                <a:solidFill>
                  <a:srgbClr val="003A78"/>
                </a:solidFill>
              </a:defRPr>
            </a:lvl1pPr>
          </a:lstStyle>
          <a:p>
            <a:r>
              <a:rPr lang="en-US" dirty="0"/>
              <a:t>Click To Edit Section Title</a:t>
            </a:r>
          </a:p>
        </p:txBody>
      </p:sp>
      <p:sp>
        <p:nvSpPr>
          <p:cNvPr id="3" name="Text Placeholder 2"/>
          <p:cNvSpPr>
            <a:spLocks noGrp="1"/>
          </p:cNvSpPr>
          <p:nvPr>
            <p:ph type="body" idx="1" hasCustomPrompt="1"/>
          </p:nvPr>
        </p:nvSpPr>
        <p:spPr>
          <a:xfrm>
            <a:off x="533401" y="2476500"/>
            <a:ext cx="8077200" cy="790576"/>
          </a:xfrm>
          <a:prstGeom prst="rect">
            <a:avLst/>
          </a:prstGeom>
        </p:spPr>
        <p:txBody>
          <a:bodyPr bIns="0" anchor="b"/>
          <a:lstStyle>
            <a:lvl1pPr marL="0" indent="0" algn="ctr">
              <a:buNone/>
              <a:defRPr sz="20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HEADER TEXT</a:t>
            </a:r>
          </a:p>
        </p:txBody>
      </p:sp>
      <p:pic>
        <p:nvPicPr>
          <p:cNvPr id="12" name="Picture 1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13" name="Straight Connector 1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528D7AF9-DFCC-D046-8391-7A4134BDFDFF}"/>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5573826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600325"/>
            <a:ext cx="3657600" cy="685800"/>
          </a:xfrm>
          <a:prstGeom prst="rect">
            <a:avLst/>
          </a:prstGeom>
        </p:spPr>
        <p:txBody>
          <a:bodyPr tIns="0" anchor="t">
            <a:normAutofit/>
          </a:bodyPr>
          <a:lstStyle>
            <a:lvl1pPr algn="l">
              <a:defRPr sz="3200" b="0" cap="none">
                <a:solidFill>
                  <a:srgbClr val="003A78"/>
                </a:solidFill>
              </a:defRPr>
            </a:lvl1pPr>
          </a:lstStyle>
          <a:p>
            <a:r>
              <a:rPr lang="en-US" dirty="0"/>
              <a:t>Title</a:t>
            </a:r>
          </a:p>
        </p:txBody>
      </p:sp>
      <p:sp>
        <p:nvSpPr>
          <p:cNvPr id="3" name="Text Placeholder 2"/>
          <p:cNvSpPr>
            <a:spLocks noGrp="1"/>
          </p:cNvSpPr>
          <p:nvPr>
            <p:ph type="body" idx="1" hasCustomPrompt="1"/>
          </p:nvPr>
        </p:nvSpPr>
        <p:spPr>
          <a:xfrm>
            <a:off x="533400" y="2028825"/>
            <a:ext cx="3657600" cy="533400"/>
          </a:xfrm>
          <a:prstGeom prst="rect">
            <a:avLst/>
          </a:prstGeom>
        </p:spPr>
        <p:txBody>
          <a:bodyPr bIns="0" anchor="b"/>
          <a:lstStyle>
            <a:lvl1pPr marL="0" indent="0" algn="l">
              <a:buNone/>
              <a:defRPr sz="2400" cap="small" baseline="0">
                <a:solidFill>
                  <a:srgbClr val="003A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subtitle</a:t>
            </a:r>
          </a:p>
        </p:txBody>
      </p:sp>
      <p:sp>
        <p:nvSpPr>
          <p:cNvPr id="14" name="Rectangle 13"/>
          <p:cNvSpPr/>
          <p:nvPr/>
        </p:nvSpPr>
        <p:spPr>
          <a:xfrm>
            <a:off x="9525" y="3429002"/>
            <a:ext cx="4572001" cy="1612899"/>
          </a:xfrm>
          <a:prstGeom prst="rect">
            <a:avLst/>
          </a:prstGeom>
          <a:solidFill>
            <a:srgbClr val="B59452"/>
          </a:solid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588933" y="1828800"/>
            <a:ext cx="4572001" cy="1581150"/>
          </a:xfrm>
          <a:prstGeom prst="rect">
            <a:avLst/>
          </a:prstGeom>
          <a:solidFill>
            <a:schemeClr val="accent5"/>
          </a:solidFill>
          <a:ln>
            <a:solidFill>
              <a:srgbClr val="C0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16"/>
          <p:cNvSpPr>
            <a:spLocks noGrp="1"/>
          </p:cNvSpPr>
          <p:nvPr>
            <p:ph sz="quarter" idx="10" hasCustomPrompt="1"/>
          </p:nvPr>
        </p:nvSpPr>
        <p:spPr>
          <a:xfrm>
            <a:off x="4876800" y="3581400"/>
            <a:ext cx="3962400" cy="1219200"/>
          </a:xfrm>
          <a:prstGeom prst="rect">
            <a:avLst/>
          </a:prstGeom>
        </p:spPr>
        <p:txBody>
          <a:bodyPr/>
          <a:lstStyle>
            <a:lvl1pPr marL="228600" indent="-228600">
              <a:defRPr sz="2000">
                <a:solidFill>
                  <a:srgbClr val="003A78"/>
                </a:solidFill>
              </a:defRPr>
            </a:lvl1pPr>
          </a:lstStyle>
          <a:p>
            <a:pPr lvl="0"/>
            <a:r>
              <a:rPr lang="en-US" dirty="0"/>
              <a:t>Click to edit text</a:t>
            </a:r>
          </a:p>
        </p:txBody>
      </p:sp>
      <p:pic>
        <p:nvPicPr>
          <p:cNvPr id="18" name="Picture 1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cxnSp>
        <p:nvCxnSpPr>
          <p:cNvPr id="21" name="Straight Connector 20"/>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22" name="Picture 21"/>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cxnSp>
        <p:nvCxnSpPr>
          <p:cNvPr id="23" name="Straight Connector 22"/>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Picture 12" descr="A picture containing drawing&#10;&#10;Description automatically generated">
            <a:extLst>
              <a:ext uri="{FF2B5EF4-FFF2-40B4-BE49-F238E27FC236}">
                <a16:creationId xmlns:a16="http://schemas.microsoft.com/office/drawing/2014/main" id="{8A1CCD1D-9028-6A4D-A2CE-8AFFCAAB9650}"/>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01788918"/>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C">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2794000"/>
            <a:ext cx="9143999" cy="1295400"/>
          </a:xfrm>
          <a:prstGeom prst="rect">
            <a:avLst/>
          </a:prstGeom>
          <a:solidFill>
            <a:srgbClr val="EFE7D4"/>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a:t>Click To Edit Title</a:t>
            </a:r>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9" name="Picture 8" descr="A picture containing drawing&#10;&#10;Description automatically generated">
            <a:extLst>
              <a:ext uri="{FF2B5EF4-FFF2-40B4-BE49-F238E27FC236}">
                <a16:creationId xmlns:a16="http://schemas.microsoft.com/office/drawing/2014/main" id="{B59EC44B-E04C-C847-A348-795885B1A5AF}"/>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8067803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baseline="0">
                <a:solidFill>
                  <a:schemeClr val="bg1"/>
                </a:solidFill>
              </a:defRPr>
            </a:lvl1pPr>
          </a:lstStyle>
          <a:p>
            <a:r>
              <a:rPr lang="en-US" dirty="0"/>
              <a:t>Text Slide: click to add title</a:t>
            </a:r>
          </a:p>
        </p:txBody>
      </p:sp>
      <p:sp>
        <p:nvSpPr>
          <p:cNvPr id="4" name="Content Placeholder 3"/>
          <p:cNvSpPr>
            <a:spLocks noGrp="1"/>
          </p:cNvSpPr>
          <p:nvPr>
            <p:ph sz="half" idx="2" hasCustomPrompt="1"/>
          </p:nvPr>
        </p:nvSpPr>
        <p:spPr>
          <a:xfrm>
            <a:off x="323850" y="1587500"/>
            <a:ext cx="85153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edit first level text</a:t>
            </a:r>
          </a:p>
          <a:p>
            <a:pPr lvl="1"/>
            <a:r>
              <a:rPr lang="en-US" dirty="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23964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Data/Image">
    <p:spTree>
      <p:nvGrpSpPr>
        <p:cNvPr id="1" name=""/>
        <p:cNvGrpSpPr/>
        <p:nvPr/>
      </p:nvGrpSpPr>
      <p:grpSpPr>
        <a:xfrm>
          <a:off x="0" y="0"/>
          <a:ext cx="0" cy="0"/>
          <a:chOff x="0" y="0"/>
          <a:chExt cx="0" cy="0"/>
        </a:xfrm>
      </p:grpSpPr>
      <p:pic>
        <p:nvPicPr>
          <p:cNvPr id="16" name="Picture 15"/>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baseline="0">
                <a:solidFill>
                  <a:schemeClr val="bg1"/>
                </a:solidFill>
              </a:defRPr>
            </a:lvl1pPr>
          </a:lstStyle>
          <a:p>
            <a:r>
              <a:rPr lang="en-US" dirty="0"/>
              <a:t>Text and Data/Image Slide: click to add title</a:t>
            </a:r>
          </a:p>
        </p:txBody>
      </p:sp>
      <p:sp>
        <p:nvSpPr>
          <p:cNvPr id="4" name="Content Placeholder 3"/>
          <p:cNvSpPr>
            <a:spLocks noGrp="1"/>
          </p:cNvSpPr>
          <p:nvPr>
            <p:ph sz="half" idx="2" hasCustomPrompt="1"/>
          </p:nvPr>
        </p:nvSpPr>
        <p:spPr>
          <a:xfrm>
            <a:off x="323850" y="1587500"/>
            <a:ext cx="4095750" cy="4800600"/>
          </a:xfrm>
          <a:prstGeom prst="rect">
            <a:avLst/>
          </a:prstGeom>
        </p:spPr>
        <p:txBody>
          <a:bodyPr anchor="t" anchorCtr="0">
            <a:normAutofit/>
          </a:bodyPr>
          <a:lstStyle>
            <a:lvl1pPr marL="228600" indent="-228600">
              <a:lnSpc>
                <a:spcPts val="2800"/>
              </a:lnSpc>
              <a:spcBef>
                <a:spcPts val="800"/>
              </a:spcBef>
              <a:buClr>
                <a:schemeClr val="tx2"/>
              </a:buClr>
              <a:defRPr sz="2400">
                <a:solidFill>
                  <a:srgbClr val="000000"/>
                </a:solidFill>
              </a:defRPr>
            </a:lvl1pPr>
            <a:lvl2pPr marL="400050" indent="-171450">
              <a:lnSpc>
                <a:spcPts val="2800"/>
              </a:lnSpc>
              <a:spcBef>
                <a:spcPts val="800"/>
              </a:spcBef>
              <a:buClr>
                <a:schemeClr val="tx2"/>
              </a:buClr>
              <a:buFont typeface="Arial" pitchFamily="34" charset="0"/>
              <a:buChar char="-"/>
              <a:defRPr sz="2400">
                <a:solidFill>
                  <a:srgbClr val="000000"/>
                </a:solidFill>
              </a:defRPr>
            </a:lvl2pPr>
            <a:lvl3pPr>
              <a:lnSpc>
                <a:spcPts val="2800"/>
              </a:lnSpc>
              <a:spcBef>
                <a:spcPts val="800"/>
              </a:spcBef>
              <a:defRPr sz="1600">
                <a:solidFill>
                  <a:srgbClr val="000000"/>
                </a:solidFill>
              </a:defRPr>
            </a:lvl3pPr>
            <a:lvl4pPr>
              <a:defRPr sz="2000"/>
            </a:lvl4pPr>
            <a:lvl5pPr>
              <a:defRPr sz="2000"/>
            </a:lvl5pPr>
            <a:lvl6pPr>
              <a:defRPr sz="1600"/>
            </a:lvl6pPr>
            <a:lvl7pPr>
              <a:defRPr sz="1600"/>
            </a:lvl7pPr>
            <a:lvl8pPr>
              <a:defRPr sz="1600"/>
            </a:lvl8pPr>
            <a:lvl9pPr>
              <a:defRPr sz="1600"/>
            </a:lvl9pPr>
          </a:lstStyle>
          <a:p>
            <a:pPr lvl="0"/>
            <a:r>
              <a:rPr lang="en-US" dirty="0"/>
              <a:t>Click to edit first level text</a:t>
            </a:r>
          </a:p>
          <a:p>
            <a:pPr lvl="1"/>
            <a:r>
              <a:rPr lang="en-US" dirty="0"/>
              <a:t>Second level</a:t>
            </a:r>
          </a:p>
        </p:txBody>
      </p:sp>
      <p:sp>
        <p:nvSpPr>
          <p:cNvPr id="9"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cxnSp>
        <p:nvCxnSpPr>
          <p:cNvPr id="17" name="Straight Connector 16"/>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841972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 1 Line Title">
    <p:spTree>
      <p:nvGrpSpPr>
        <p:cNvPr id="1" name=""/>
        <p:cNvGrpSpPr/>
        <p:nvPr/>
      </p:nvGrpSpPr>
      <p:grpSpPr>
        <a:xfrm>
          <a:off x="0" y="0"/>
          <a:ext cx="0" cy="0"/>
          <a:chOff x="0" y="0"/>
          <a:chExt cx="0" cy="0"/>
        </a:xfrm>
      </p:grpSpPr>
      <p:pic>
        <p:nvPicPr>
          <p:cNvPr id="8" name="Picture 7"/>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280160"/>
          </a:xfrm>
          <a:prstGeom prst="rect">
            <a:avLst/>
          </a:prstGeom>
        </p:spPr>
      </p:pic>
      <p:sp>
        <p:nvSpPr>
          <p:cNvPr id="5" name="Content Placeholder 4"/>
          <p:cNvSpPr>
            <a:spLocks noGrp="1"/>
          </p:cNvSpPr>
          <p:nvPr>
            <p:ph sz="quarter" idx="13" hasCustomPrompt="1"/>
          </p:nvPr>
        </p:nvSpPr>
        <p:spPr>
          <a:xfrm>
            <a:off x="304801" y="6461760"/>
            <a:ext cx="7382254" cy="320040"/>
          </a:xfrm>
          <a:prstGeom prst="rect">
            <a:avLst/>
          </a:prstGeom>
        </p:spPr>
        <p:txBody>
          <a:bodyPr vert="horz" anchor="ctr"/>
          <a:lstStyle>
            <a:lvl1pPr marL="0" indent="0">
              <a:buNone/>
              <a:defRPr sz="1400" b="1">
                <a:solidFill>
                  <a:srgbClr val="285078"/>
                </a:solidFill>
                <a:latin typeface="Arial"/>
                <a:cs typeface="Arial"/>
              </a:defRPr>
            </a:lvl1pPr>
          </a:lstStyle>
          <a:p>
            <a:pPr lvl="0"/>
            <a:r>
              <a:rPr lang="en-US" dirty="0"/>
              <a:t>Click to Add Source</a:t>
            </a:r>
          </a:p>
        </p:txBody>
      </p:sp>
      <p:sp>
        <p:nvSpPr>
          <p:cNvPr id="2" name="Title 1"/>
          <p:cNvSpPr>
            <a:spLocks noGrp="1"/>
          </p:cNvSpPr>
          <p:nvPr>
            <p:ph type="title" hasCustomPrompt="1"/>
          </p:nvPr>
        </p:nvSpPr>
        <p:spPr>
          <a:xfrm>
            <a:off x="323850" y="228600"/>
            <a:ext cx="8515350" cy="990600"/>
          </a:xfrm>
          <a:prstGeom prst="rect">
            <a:avLst/>
          </a:prstGeom>
        </p:spPr>
        <p:txBody>
          <a:bodyPr anchor="ctr" anchorCtr="0">
            <a:normAutofit/>
          </a:bodyPr>
          <a:lstStyle>
            <a:lvl1pPr algn="l">
              <a:defRPr sz="2800">
                <a:solidFill>
                  <a:schemeClr val="bg1"/>
                </a:solidFill>
              </a:defRPr>
            </a:lvl1pPr>
          </a:lstStyle>
          <a:p>
            <a:r>
              <a:rPr lang="en-US" dirty="0"/>
              <a:t>Data/Image Slide One Line Title: click to add title</a:t>
            </a:r>
          </a:p>
        </p:txBody>
      </p:sp>
      <p:cxnSp>
        <p:nvCxnSpPr>
          <p:cNvPr id="10" name="Straight Connector 9"/>
          <p:cNvCxnSpPr/>
          <p:nvPr userDrawn="1"/>
        </p:nvCxnSpPr>
        <p:spPr>
          <a:xfrm>
            <a:off x="1" y="1282700"/>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5635349"/>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D">
    <p:spTree>
      <p:nvGrpSpPr>
        <p:cNvPr id="1" name=""/>
        <p:cNvGrpSpPr/>
        <p:nvPr/>
      </p:nvGrpSpPr>
      <p:grpSpPr>
        <a:xfrm>
          <a:off x="0" y="0"/>
          <a:ext cx="0" cy="0"/>
          <a:chOff x="0" y="0"/>
          <a:chExt cx="0" cy="0"/>
        </a:xfrm>
      </p:grpSpPr>
      <p:pic>
        <p:nvPicPr>
          <p:cNvPr id="13" name="Picture 12"/>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57371" cy="1828798"/>
          </a:xfrm>
          <a:prstGeom prst="rect">
            <a:avLst/>
          </a:prstGeom>
        </p:spPr>
      </p:pic>
      <p:pic>
        <p:nvPicPr>
          <p:cNvPr id="14" name="Picture 13"/>
          <p:cNvPicPr>
            <a:picLocks/>
          </p:cNvPicPr>
          <p:nvPr userDrawn="1"/>
        </p:nvPicPr>
        <p:blipFill>
          <a:blip r:embed="rId2" cstate="print">
            <a:extLst>
              <a:ext uri="{28A0092B-C50C-407E-A947-70E740481C1C}">
                <a14:useLocalDpi xmlns:a14="http://schemas.microsoft.com/office/drawing/2010/main"/>
              </a:ext>
            </a:extLst>
          </a:blip>
          <a:stretch>
            <a:fillRect/>
          </a:stretch>
        </p:blipFill>
        <p:spPr>
          <a:xfrm flipH="1">
            <a:off x="0" y="5029202"/>
            <a:ext cx="9157371" cy="1828798"/>
          </a:xfrm>
          <a:prstGeom prst="rect">
            <a:avLst/>
          </a:prstGeom>
        </p:spPr>
      </p:pic>
      <p:sp>
        <p:nvSpPr>
          <p:cNvPr id="12" name="Title 4"/>
          <p:cNvSpPr txBox="1">
            <a:spLocks/>
          </p:cNvSpPr>
          <p:nvPr userDrawn="1"/>
        </p:nvSpPr>
        <p:spPr>
          <a:xfrm>
            <a:off x="0" y="1828800"/>
            <a:ext cx="9143999" cy="3200400"/>
          </a:xfrm>
          <a:prstGeom prst="rect">
            <a:avLst/>
          </a:prstGeom>
          <a:solidFill>
            <a:srgbClr val="ECE7DB"/>
          </a:solidFill>
        </p:spPr>
        <p:txBody>
          <a:bodyPr tIns="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2" name="Title 1"/>
          <p:cNvSpPr>
            <a:spLocks noGrp="1"/>
          </p:cNvSpPr>
          <p:nvPr>
            <p:ph type="title" hasCustomPrompt="1"/>
          </p:nvPr>
        </p:nvSpPr>
        <p:spPr>
          <a:xfrm>
            <a:off x="241301" y="2806700"/>
            <a:ext cx="8686800" cy="1274826"/>
          </a:xfrm>
          <a:prstGeom prst="rect">
            <a:avLst/>
          </a:prstGeom>
        </p:spPr>
        <p:txBody>
          <a:bodyPr tIns="0" anchor="ctr">
            <a:normAutofit/>
          </a:bodyPr>
          <a:lstStyle>
            <a:lvl1pPr algn="ctr">
              <a:defRPr sz="3200" b="0" cap="none">
                <a:solidFill>
                  <a:schemeClr val="tx2"/>
                </a:solidFill>
              </a:defRPr>
            </a:lvl1pPr>
          </a:lstStyle>
          <a:p>
            <a:r>
              <a:rPr lang="en-US" dirty="0"/>
              <a:t>Click To Edit Title</a:t>
            </a:r>
          </a:p>
        </p:txBody>
      </p:sp>
      <p:cxnSp>
        <p:nvCxnSpPr>
          <p:cNvPr id="15" name="Straight Connector 14"/>
          <p:cNvCxnSpPr/>
          <p:nvPr userDrawn="1"/>
        </p:nvCxnSpPr>
        <p:spPr>
          <a:xfrm>
            <a:off x="1" y="5040312"/>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1" y="1822978"/>
            <a:ext cx="9158733" cy="1588"/>
          </a:xfrm>
          <a:prstGeom prst="line">
            <a:avLst/>
          </a:prstGeom>
          <a:ln w="25400" cap="flat" cmpd="sng" algn="ctr">
            <a:solidFill>
              <a:srgbClr val="C0504D"/>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3A363F18-63AB-0949-9F23-F56E39C177A7}"/>
              </a:ext>
            </a:extLst>
          </p:cNvPr>
          <p:cNvPicPr>
            <a:picLocks noChangeAspect="1"/>
          </p:cNvPicPr>
          <p:nvPr userDrawn="1"/>
        </p:nvPicPr>
        <p:blipFill>
          <a:blip r:embed="rId3"/>
          <a:stretch>
            <a:fillRect/>
          </a:stretch>
        </p:blipFill>
        <p:spPr>
          <a:xfrm>
            <a:off x="7753928" y="6429389"/>
            <a:ext cx="1280160" cy="37343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24307928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0861E0F8-8FBB-7C42-B9E6-41A0E6FB4F98}"/>
              </a:ext>
            </a:extLst>
          </p:cNvPr>
          <p:cNvPicPr>
            <a:picLocks noChangeAspect="1"/>
          </p:cNvPicPr>
          <p:nvPr userDrawn="1"/>
        </p:nvPicPr>
        <p:blipFill>
          <a:blip r:embed="rId16"/>
          <a:stretch>
            <a:fillRect/>
          </a:stretch>
        </p:blipFill>
        <p:spPr>
          <a:xfrm>
            <a:off x="7747684" y="6422108"/>
            <a:ext cx="1274217" cy="41148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706" r:id="rId2"/>
    <p:sldLayoutId id="2147483695" r:id="rId3"/>
    <p:sldLayoutId id="2147483696" r:id="rId4"/>
    <p:sldLayoutId id="2147483697" r:id="rId5"/>
    <p:sldLayoutId id="2147483699" r:id="rId6"/>
    <p:sldLayoutId id="2147483700" r:id="rId7"/>
    <p:sldLayoutId id="2147483701" r:id="rId8"/>
    <p:sldLayoutId id="2147483698" r:id="rId9"/>
    <p:sldLayoutId id="2147483702" r:id="rId10"/>
    <p:sldLayoutId id="2147483703" r:id="rId11"/>
    <p:sldLayoutId id="2147483704" r:id="rId12"/>
    <p:sldLayoutId id="2147483705" r:id="rId13"/>
    <p:sldLayoutId id="2147483707" r:id="rId14"/>
  </p:sldLayoutIdLst>
  <p:transition spd="slow"/>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a:t>Entecavir versus Lamivudine in </a:t>
            </a:r>
            <a:r>
              <a:rPr lang="en-US" sz="2200" dirty="0" err="1"/>
              <a:t>HBeAg</a:t>
            </a:r>
            <a:r>
              <a:rPr lang="en-US" sz="2200" dirty="0"/>
              <a:t>-Negative</a:t>
            </a:r>
            <a:br>
              <a:rPr lang="en-US" sz="2200" dirty="0"/>
            </a:br>
            <a:r>
              <a:rPr lang="en-US" sz="2800" dirty="0" err="1"/>
              <a:t>BEHoLD</a:t>
            </a:r>
            <a:r>
              <a:rPr lang="en-US" sz="2800" dirty="0"/>
              <a:t>: </a:t>
            </a:r>
            <a:r>
              <a:rPr lang="en-US" sz="2800" dirty="0" err="1"/>
              <a:t>HBeAg</a:t>
            </a:r>
            <a:r>
              <a:rPr lang="en-US" sz="2800" dirty="0"/>
              <a:t>-Negative</a:t>
            </a:r>
          </a:p>
        </p:txBody>
      </p:sp>
    </p:spTree>
    <p:extLst>
      <p:ext uri="{BB962C8B-B14F-4D97-AF65-F5344CB8AC3E}">
        <p14:creationId xmlns:p14="http://schemas.microsoft.com/office/powerpoint/2010/main" val="250139706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Study Design</a:t>
            </a:r>
            <a:endParaRPr lang="en-US" dirty="0"/>
          </a:p>
        </p:txBody>
      </p:sp>
      <p:sp>
        <p:nvSpPr>
          <p:cNvPr id="4" name="Content Placeholder 3"/>
          <p:cNvSpPr>
            <a:spLocks noGrp="1"/>
          </p:cNvSpPr>
          <p:nvPr>
            <p:ph sz="half" idx="2"/>
          </p:nvPr>
        </p:nvSpPr>
        <p:spPr>
          <a:xfrm>
            <a:off x="323850" y="1510010"/>
            <a:ext cx="8515350" cy="4800600"/>
          </a:xfrm>
        </p:spPr>
        <p:txBody>
          <a:bodyPr>
            <a:noAutofit/>
          </a:bodyPr>
          <a:lstStyle/>
          <a:p>
            <a:pPr>
              <a:lnSpc>
                <a:spcPts val="2400"/>
              </a:lnSpc>
              <a:spcBef>
                <a:spcPts val="1400"/>
              </a:spcBef>
              <a:buFont typeface="Arial" pitchFamily="-106" charset="0"/>
              <a:buChar char="•"/>
            </a:pPr>
            <a:r>
              <a:rPr lang="en-US" sz="2000" b="1" dirty="0">
                <a:latin typeface="Arial" pitchFamily="-106" charset="0"/>
              </a:rPr>
              <a:t>Background</a:t>
            </a:r>
            <a:br>
              <a:rPr lang="en-US" sz="2000" dirty="0">
                <a:latin typeface="Arial" pitchFamily="-106" charset="0"/>
              </a:rPr>
            </a:br>
            <a:r>
              <a:rPr lang="en-US" sz="2000" dirty="0">
                <a:solidFill>
                  <a:schemeClr val="tx1"/>
                </a:solidFill>
                <a:latin typeface="Arial" pitchFamily="-106" charset="0"/>
              </a:rPr>
              <a:t>- Phase 3, randomized double-blind controlled trial</a:t>
            </a:r>
            <a:br>
              <a:rPr lang="en-US" sz="2000" dirty="0">
                <a:solidFill>
                  <a:schemeClr val="tx1"/>
                </a:solidFill>
                <a:latin typeface="Arial" pitchFamily="-106" charset="0"/>
              </a:rPr>
            </a:br>
            <a:r>
              <a:rPr lang="en-US" sz="2000" dirty="0">
                <a:solidFill>
                  <a:schemeClr val="tx1"/>
                </a:solidFill>
                <a:latin typeface="Arial" pitchFamily="-106" charset="0"/>
              </a:rPr>
              <a:t>- 146 centers in Europe, Asia, Americas, Australia &amp; Middle East</a:t>
            </a:r>
          </a:p>
          <a:p>
            <a:pPr>
              <a:lnSpc>
                <a:spcPts val="2400"/>
              </a:lnSpc>
              <a:spcBef>
                <a:spcPts val="1400"/>
              </a:spcBef>
              <a:buFont typeface="Arial" pitchFamily="-106" charset="0"/>
              <a:buChar char="•"/>
            </a:pPr>
            <a:r>
              <a:rPr lang="en-US" sz="2000" b="1" dirty="0">
                <a:solidFill>
                  <a:schemeClr val="tx1"/>
                </a:solidFill>
                <a:latin typeface="Arial" pitchFamily="-106" charset="0"/>
              </a:rPr>
              <a:t>Subjects</a:t>
            </a:r>
            <a:br>
              <a:rPr lang="en-US" sz="2000" dirty="0">
                <a:solidFill>
                  <a:schemeClr val="tx1"/>
                </a:solidFill>
                <a:latin typeface="Arial" pitchFamily="-106" charset="0"/>
              </a:rPr>
            </a:br>
            <a:r>
              <a:rPr lang="en-US" sz="2000" dirty="0">
                <a:solidFill>
                  <a:schemeClr val="tx1"/>
                </a:solidFill>
                <a:latin typeface="Arial" pitchFamily="-106" charset="0"/>
              </a:rPr>
              <a:t>- N = 638 with chronic </a:t>
            </a:r>
            <a:r>
              <a:rPr lang="en-US" sz="2000" dirty="0" err="1">
                <a:solidFill>
                  <a:schemeClr val="tx1"/>
                </a:solidFill>
                <a:latin typeface="Arial" pitchFamily="-106" charset="0"/>
              </a:rPr>
              <a:t>HBeAg</a:t>
            </a:r>
            <a:r>
              <a:rPr lang="en-US" sz="2000" dirty="0">
                <a:solidFill>
                  <a:schemeClr val="tx1"/>
                </a:solidFill>
                <a:latin typeface="Arial" pitchFamily="-106" charset="0"/>
              </a:rPr>
              <a:t>-negative</a:t>
            </a:r>
            <a:br>
              <a:rPr lang="en-US" sz="2000" dirty="0">
                <a:solidFill>
                  <a:schemeClr val="tx1"/>
                </a:solidFill>
                <a:latin typeface="Arial" pitchFamily="-106" charset="0"/>
              </a:rPr>
            </a:br>
            <a:r>
              <a:rPr lang="en-US" sz="2000" dirty="0">
                <a:solidFill>
                  <a:schemeClr val="tx1"/>
                </a:solidFill>
                <a:latin typeface="Arial" pitchFamily="-106" charset="0"/>
              </a:rPr>
              <a:t>- Excluded: prior lamivudine therapy &gt;12 weeks or any prior entecavir</a:t>
            </a:r>
          </a:p>
          <a:p>
            <a:pPr>
              <a:lnSpc>
                <a:spcPts val="2400"/>
              </a:lnSpc>
              <a:spcBef>
                <a:spcPts val="1400"/>
              </a:spcBef>
              <a:buFont typeface="Arial" pitchFamily="-106" charset="0"/>
              <a:buChar char="•"/>
            </a:pPr>
            <a:r>
              <a:rPr lang="en-US" sz="2000" dirty="0">
                <a:solidFill>
                  <a:schemeClr val="tx1"/>
                </a:solidFill>
                <a:latin typeface="Arial" pitchFamily="-106" charset="0"/>
              </a:rPr>
              <a:t> </a:t>
            </a:r>
            <a:r>
              <a:rPr lang="en-US" sz="2000" b="1" dirty="0">
                <a:solidFill>
                  <a:schemeClr val="tx1"/>
                </a:solidFill>
                <a:latin typeface="Arial" pitchFamily="-106" charset="0"/>
              </a:rPr>
              <a:t>Regimens</a:t>
            </a:r>
            <a:br>
              <a:rPr lang="en-US" sz="2000" dirty="0">
                <a:solidFill>
                  <a:schemeClr val="tx1"/>
                </a:solidFill>
                <a:latin typeface="Arial" pitchFamily="-106" charset="0"/>
              </a:rPr>
            </a:br>
            <a:r>
              <a:rPr lang="en-US" sz="2000" dirty="0">
                <a:solidFill>
                  <a:schemeClr val="tx1"/>
                </a:solidFill>
                <a:latin typeface="Arial" pitchFamily="-106" charset="0"/>
              </a:rPr>
              <a:t>- Entecavir 0.5 mg QD (n = 325)</a:t>
            </a:r>
            <a:br>
              <a:rPr lang="en-US" sz="2000" dirty="0">
                <a:solidFill>
                  <a:schemeClr val="tx1"/>
                </a:solidFill>
                <a:latin typeface="Arial" pitchFamily="-106" charset="0"/>
              </a:rPr>
            </a:br>
            <a:r>
              <a:rPr lang="en-US" sz="2000" dirty="0">
                <a:solidFill>
                  <a:schemeClr val="tx1"/>
                </a:solidFill>
                <a:latin typeface="Arial" pitchFamily="-106" charset="0"/>
              </a:rPr>
              <a:t>- Lamivudine 100 mg QD (n = 313)</a:t>
            </a:r>
          </a:p>
          <a:p>
            <a:pPr>
              <a:lnSpc>
                <a:spcPts val="2400"/>
              </a:lnSpc>
              <a:spcBef>
                <a:spcPts val="1400"/>
              </a:spcBef>
              <a:buFont typeface="Arial" pitchFamily="-106" charset="0"/>
              <a:buChar char="•"/>
            </a:pPr>
            <a:r>
              <a:rPr lang="en-US" sz="2000" b="1" dirty="0">
                <a:solidFill>
                  <a:schemeClr val="tx1"/>
                </a:solidFill>
                <a:latin typeface="Arial" pitchFamily="-106" charset="0"/>
              </a:rPr>
              <a:t>Study End-Points at week 48</a:t>
            </a:r>
            <a:br>
              <a:rPr lang="en-US" sz="2000" dirty="0">
                <a:solidFill>
                  <a:schemeClr val="tx1"/>
                </a:solidFill>
                <a:latin typeface="Arial" pitchFamily="-106" charset="0"/>
              </a:rPr>
            </a:br>
            <a:r>
              <a:rPr lang="en-US" sz="2000" dirty="0">
                <a:solidFill>
                  <a:schemeClr val="tx1"/>
                </a:solidFill>
                <a:latin typeface="Arial" pitchFamily="-106" charset="0"/>
              </a:rPr>
              <a:t> - Primary: Histologic improvement (≥2 points on </a:t>
            </a:r>
            <a:r>
              <a:rPr lang="en-US" sz="2000" dirty="0" err="1">
                <a:solidFill>
                  <a:schemeClr val="tx1"/>
                </a:solidFill>
                <a:latin typeface="Arial" pitchFamily="-106" charset="0"/>
              </a:rPr>
              <a:t>Knodell</a:t>
            </a:r>
            <a:br>
              <a:rPr lang="en-US" sz="2000" dirty="0">
                <a:solidFill>
                  <a:schemeClr val="tx1"/>
                </a:solidFill>
                <a:latin typeface="Arial" pitchFamily="-106" charset="0"/>
              </a:rPr>
            </a:br>
            <a:r>
              <a:rPr lang="en-US" sz="2000" dirty="0">
                <a:solidFill>
                  <a:schemeClr val="tx1"/>
                </a:solidFill>
                <a:latin typeface="Arial" pitchFamily="-106" charset="0"/>
              </a:rPr>
              <a:t>   </a:t>
            </a:r>
            <a:r>
              <a:rPr lang="en-US" sz="2000" dirty="0" err="1">
                <a:solidFill>
                  <a:schemeClr val="tx1"/>
                </a:solidFill>
                <a:latin typeface="Arial" pitchFamily="-106" charset="0"/>
              </a:rPr>
              <a:t>necroinflammatory</a:t>
            </a:r>
            <a:r>
              <a:rPr lang="en-US" sz="2000" dirty="0">
                <a:solidFill>
                  <a:schemeClr val="tx1"/>
                </a:solidFill>
                <a:latin typeface="Arial" pitchFamily="-106" charset="0"/>
              </a:rPr>
              <a:t> score, and no worsening on </a:t>
            </a:r>
            <a:r>
              <a:rPr lang="en-US" sz="2000" dirty="0" err="1">
                <a:solidFill>
                  <a:schemeClr val="tx1"/>
                </a:solidFill>
                <a:latin typeface="Arial" pitchFamily="-106" charset="0"/>
              </a:rPr>
              <a:t>Knodell</a:t>
            </a:r>
            <a:r>
              <a:rPr lang="en-US" sz="2000" dirty="0">
                <a:solidFill>
                  <a:schemeClr val="tx1"/>
                </a:solidFill>
                <a:latin typeface="Arial" pitchFamily="-106" charset="0"/>
              </a:rPr>
              <a:t> fibrosis score)</a:t>
            </a:r>
            <a:br>
              <a:rPr lang="en-US" sz="2000" dirty="0">
                <a:solidFill>
                  <a:schemeClr val="tx1"/>
                </a:solidFill>
                <a:latin typeface="Arial" pitchFamily="-106" charset="0"/>
              </a:rPr>
            </a:br>
            <a:r>
              <a:rPr lang="en-US" sz="2000" dirty="0">
                <a:solidFill>
                  <a:schemeClr val="tx1"/>
                </a:solidFill>
                <a:latin typeface="Arial" pitchFamily="-106" charset="0"/>
              </a:rPr>
              <a:t> - Secondary: HBV DNA &lt; 300 copies/ml; decrease in Ishak fibrosis</a:t>
            </a:r>
            <a:br>
              <a:rPr lang="en-US" sz="2000" dirty="0">
                <a:solidFill>
                  <a:schemeClr val="tx1"/>
                </a:solidFill>
                <a:latin typeface="Arial" pitchFamily="-106" charset="0"/>
              </a:rPr>
            </a:br>
            <a:r>
              <a:rPr lang="en-US" sz="2000" dirty="0">
                <a:solidFill>
                  <a:schemeClr val="tx1"/>
                </a:solidFill>
                <a:latin typeface="Arial" pitchFamily="-106" charset="0"/>
              </a:rPr>
              <a:t>   score; normalization of ALT</a:t>
            </a:r>
          </a:p>
          <a:p>
            <a:pPr>
              <a:lnSpc>
                <a:spcPts val="2400"/>
              </a:lnSpc>
              <a:spcBef>
                <a:spcPts val="1400"/>
              </a:spcBef>
            </a:pPr>
            <a:endParaRPr lang="en-US" sz="2000" dirty="0"/>
          </a:p>
        </p:txBody>
      </p:sp>
      <p:sp>
        <p:nvSpPr>
          <p:cNvPr id="5" name="Content Placeholder 4"/>
          <p:cNvSpPr>
            <a:spLocks noGrp="1"/>
          </p:cNvSpPr>
          <p:nvPr>
            <p:ph sz="quarter" idx="13"/>
          </p:nvPr>
        </p:nvSpPr>
        <p:spPr/>
        <p:txBody>
          <a:bodyPr/>
          <a:lstStyle/>
          <a:p>
            <a:r>
              <a:rPr lang="en-US" dirty="0">
                <a:latin typeface="Arial" pitchFamily="-108" charset="0"/>
                <a:ea typeface="ＭＳ Ｐゴシック" pitchFamily="-108" charset="-128"/>
                <a:cs typeface="ＭＳ Ｐゴシック" pitchFamily="-108" charset="-128"/>
              </a:rPr>
              <a:t>Source</a:t>
            </a:r>
            <a:r>
              <a:rPr lang="en-US" dirty="0">
                <a:latin typeface="Arial" pitchFamily="-106" charset="0"/>
              </a:rPr>
              <a:t>: Lai C, et. al. N </a:t>
            </a:r>
            <a:r>
              <a:rPr lang="en-US" dirty="0" err="1">
                <a:latin typeface="Arial" pitchFamily="-106" charset="0"/>
              </a:rPr>
              <a:t>Engl</a:t>
            </a:r>
            <a:r>
              <a:rPr lang="en-US" dirty="0">
                <a:latin typeface="Arial" pitchFamily="-106" charset="0"/>
              </a:rPr>
              <a:t> J Med. 2006;354:1011-20. </a:t>
            </a:r>
          </a:p>
        </p:txBody>
      </p:sp>
    </p:spTree>
    <p:extLst>
      <p:ext uri="{BB962C8B-B14F-4D97-AF65-F5344CB8AC3E}">
        <p14:creationId xmlns:p14="http://schemas.microsoft.com/office/powerpoint/2010/main" val="183171680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Line 5"/>
          <p:cNvSpPr>
            <a:spLocks noChangeShapeType="1"/>
          </p:cNvSpPr>
          <p:nvPr/>
        </p:nvSpPr>
        <p:spPr bwMode="auto">
          <a:xfrm rot="5400000" flipV="1">
            <a:off x="3429000" y="3998119"/>
            <a:ext cx="614362" cy="685800"/>
          </a:xfrm>
          <a:prstGeom prst="line">
            <a:avLst/>
          </a:prstGeom>
          <a:noFill/>
          <a:ln w="28575">
            <a:solidFill>
              <a:schemeClr val="tx1"/>
            </a:solidFill>
            <a:round/>
            <a:headEnd/>
            <a:tailEnd type="triangle" w="med" len="med"/>
          </a:ln>
        </p:spPr>
        <p:txBody>
          <a:bodyPr wrap="none" lIns="90000" tIns="46800" rIns="90000" bIns="46800" anchor="ctr">
            <a:prstTxWarp prst="textNoShape">
              <a:avLst/>
            </a:prstTxWarp>
          </a:bodyPr>
          <a:lstStyle/>
          <a:p>
            <a:endParaRPr lang="en-US"/>
          </a:p>
        </p:txBody>
      </p:sp>
      <p:sp>
        <p:nvSpPr>
          <p:cNvPr id="15" name="Rectangle 14"/>
          <p:cNvSpPr/>
          <p:nvPr/>
        </p:nvSpPr>
        <p:spPr>
          <a:xfrm>
            <a:off x="0" y="1562101"/>
            <a:ext cx="9144000" cy="36880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2"/>
          <p:cNvSpPr>
            <a:spLocks noChangeArrowheads="1"/>
          </p:cNvSpPr>
          <p:nvPr/>
        </p:nvSpPr>
        <p:spPr bwMode="auto">
          <a:xfrm>
            <a:off x="4098925" y="2819400"/>
            <a:ext cx="4302125" cy="990600"/>
          </a:xfrm>
          <a:prstGeom prst="rect">
            <a:avLst/>
          </a:prstGeom>
          <a:solidFill>
            <a:schemeClr val="accent1">
              <a:lumMod val="20000"/>
              <a:lumOff val="80000"/>
              <a:alpha val="79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dirty="0">
                <a:solidFill>
                  <a:srgbClr val="000000"/>
                </a:solidFill>
                <a:latin typeface="Arial" pitchFamily="-106" charset="0"/>
                <a:ea typeface="Arial" pitchFamily="-106" charset="0"/>
                <a:cs typeface="Arial" pitchFamily="-106" charset="0"/>
              </a:rPr>
              <a:t>Entecavir:</a:t>
            </a:r>
            <a:r>
              <a:rPr lang="en-US" sz="1800" dirty="0">
                <a:solidFill>
                  <a:srgbClr val="000000"/>
                </a:solidFill>
                <a:latin typeface="Arial" pitchFamily="-106" charset="0"/>
                <a:ea typeface="Arial" pitchFamily="-106" charset="0"/>
                <a:cs typeface="Arial" pitchFamily="-106" charset="0"/>
              </a:rPr>
              <a:t> 0.5 mg/day</a:t>
            </a:r>
          </a:p>
          <a:p>
            <a:pPr algn="ctr" eaLnBrk="1" hangingPunct="1"/>
            <a:r>
              <a:rPr lang="en-US" sz="1800" dirty="0">
                <a:solidFill>
                  <a:srgbClr val="000000"/>
                </a:solidFill>
                <a:latin typeface="Arial" pitchFamily="-106" charset="0"/>
                <a:ea typeface="Arial" pitchFamily="-106" charset="0"/>
                <a:cs typeface="Arial" pitchFamily="-106" charset="0"/>
              </a:rPr>
              <a:t>(n = 325)</a:t>
            </a:r>
          </a:p>
        </p:txBody>
      </p:sp>
      <p:sp>
        <p:nvSpPr>
          <p:cNvPr id="9" name="Rectangle 3"/>
          <p:cNvSpPr>
            <a:spLocks noChangeArrowheads="1"/>
          </p:cNvSpPr>
          <p:nvPr/>
        </p:nvSpPr>
        <p:spPr bwMode="auto">
          <a:xfrm>
            <a:off x="4090988" y="4203170"/>
            <a:ext cx="4295775" cy="990600"/>
          </a:xfrm>
          <a:prstGeom prst="rect">
            <a:avLst/>
          </a:prstGeom>
          <a:solidFill>
            <a:schemeClr val="accent5">
              <a:lumMod val="20000"/>
              <a:lumOff val="80000"/>
            </a:schemeClr>
          </a:solidFill>
          <a:ln w="19050">
            <a:solidFill>
              <a:schemeClr val="tx1"/>
            </a:solidFill>
            <a:miter lim="800000"/>
            <a:headEnd/>
            <a:tailEnd/>
          </a:ln>
        </p:spPr>
        <p:txBody>
          <a:bodyPr wrap="none" anchor="ctr">
            <a:prstTxWarp prst="textNoShape">
              <a:avLst/>
            </a:prstTxWarp>
          </a:bodyPr>
          <a:lstStyle/>
          <a:p>
            <a:pPr algn="ctr" eaLnBrk="1" hangingPunct="1"/>
            <a:r>
              <a:rPr lang="en-US" sz="1800" b="1">
                <a:solidFill>
                  <a:srgbClr val="000000"/>
                </a:solidFill>
                <a:latin typeface="Arial" pitchFamily="-106" charset="0"/>
                <a:ea typeface="Arial" pitchFamily="-106" charset="0"/>
                <a:cs typeface="Arial" pitchFamily="-106" charset="0"/>
              </a:rPr>
              <a:t>Lamivudine:</a:t>
            </a:r>
            <a:r>
              <a:rPr lang="en-US" sz="1800">
                <a:solidFill>
                  <a:srgbClr val="000000"/>
                </a:solidFill>
                <a:latin typeface="Arial" pitchFamily="-106" charset="0"/>
                <a:ea typeface="Arial" pitchFamily="-106" charset="0"/>
                <a:cs typeface="Arial" pitchFamily="-106" charset="0"/>
              </a:rPr>
              <a:t>100 mg/day</a:t>
            </a:r>
          </a:p>
          <a:p>
            <a:pPr algn="ctr" eaLnBrk="1" hangingPunct="1"/>
            <a:r>
              <a:rPr lang="en-US" sz="1800">
                <a:solidFill>
                  <a:srgbClr val="000000"/>
                </a:solidFill>
                <a:latin typeface="Arial" pitchFamily="-106" charset="0"/>
                <a:ea typeface="Arial" pitchFamily="-106" charset="0"/>
                <a:cs typeface="Arial" pitchFamily="-106" charset="0"/>
              </a:rPr>
              <a:t>(n = 313)</a:t>
            </a:r>
          </a:p>
        </p:txBody>
      </p:sp>
      <p:sp>
        <p:nvSpPr>
          <p:cNvPr id="10" name="Line 5"/>
          <p:cNvSpPr>
            <a:spLocks noChangeShapeType="1"/>
          </p:cNvSpPr>
          <p:nvPr/>
        </p:nvSpPr>
        <p:spPr bwMode="auto">
          <a:xfrm flipV="1">
            <a:off x="3429000" y="3276600"/>
            <a:ext cx="614362" cy="685800"/>
          </a:xfrm>
          <a:prstGeom prst="line">
            <a:avLst/>
          </a:prstGeom>
          <a:noFill/>
          <a:ln w="28575">
            <a:solidFill>
              <a:schemeClr val="tx1"/>
            </a:solidFill>
            <a:round/>
            <a:headEnd/>
            <a:tailEnd type="triangle" w="med" len="med"/>
          </a:ln>
        </p:spPr>
        <p:txBody>
          <a:bodyPr wrap="none" lIns="90000" tIns="46800" rIns="90000" bIns="46800" anchor="ctr">
            <a:prstTxWarp prst="textNoShape">
              <a:avLst/>
            </a:prstTxWarp>
          </a:bodyPr>
          <a:lstStyle/>
          <a:p>
            <a:endParaRPr lang="en-US"/>
          </a:p>
        </p:txBody>
      </p:sp>
      <p:sp>
        <p:nvSpPr>
          <p:cNvPr id="18" name="Line 13"/>
          <p:cNvSpPr>
            <a:spLocks noChangeShapeType="1"/>
          </p:cNvSpPr>
          <p:nvPr/>
        </p:nvSpPr>
        <p:spPr bwMode="auto">
          <a:xfrm>
            <a:off x="4043363" y="1930400"/>
            <a:ext cx="0" cy="646176"/>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graphicFrame>
        <p:nvGraphicFramePr>
          <p:cNvPr id="19" name="Group 10"/>
          <p:cNvGraphicFramePr>
            <a:graphicFrameLocks noGrp="1"/>
          </p:cNvGraphicFramePr>
          <p:nvPr>
            <p:extLst/>
          </p:nvPr>
        </p:nvGraphicFramePr>
        <p:xfrm>
          <a:off x="233363" y="2812873"/>
          <a:ext cx="3200400" cy="2380897"/>
        </p:xfrm>
        <a:graphic>
          <a:graphicData uri="http://schemas.openxmlformats.org/drawingml/2006/table">
            <a:tbl>
              <a:tblPr/>
              <a:tblGrid>
                <a:gridCol w="3200400">
                  <a:extLst>
                    <a:ext uri="{9D8B030D-6E8A-4147-A177-3AD203B41FA5}">
                      <a16:colId xmlns:a16="http://schemas.microsoft.com/office/drawing/2014/main" val="20000"/>
                    </a:ext>
                  </a:extLst>
                </a:gridCol>
              </a:tblGrid>
              <a:tr h="382186">
                <a:tc>
                  <a:txBody>
                    <a:bodyPr/>
                    <a:lstStyle/>
                    <a:p>
                      <a:pPr marL="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800" b="0"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rPr>
                        <a:t>Key Participant Features</a:t>
                      </a:r>
                      <a:endParaRPr kumimoji="0" lang="en-US" sz="1800" b="0" i="0" u="none" strike="noStrike" cap="none" normalizeH="0" baseline="0" dirty="0">
                        <a:ln>
                          <a:noFill/>
                        </a:ln>
                        <a:solidFill>
                          <a:schemeClr val="tx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596772"/>
                    </a:solidFill>
                  </a:tcPr>
                </a:tc>
                <a:extLst>
                  <a:ext uri="{0D108BD9-81ED-4DB2-BD59-A6C34878D82A}">
                    <a16:rowId xmlns:a16="http://schemas.microsoft.com/office/drawing/2014/main" val="10000"/>
                  </a:ext>
                </a:extLst>
              </a:tr>
              <a:tr h="1998711">
                <a:tc>
                  <a:txBody>
                    <a:bodyPr/>
                    <a:lstStyle/>
                    <a:p>
                      <a:pPr marL="137160" marR="0" lvl="0" indent="-137160" algn="l" defTabSz="457200" rtl="0" eaLnBrk="1" fontAlgn="base" latinLnBrk="0" hangingPunct="1">
                        <a:lnSpc>
                          <a:spcPct val="120000"/>
                        </a:lnSpc>
                        <a:spcBef>
                          <a:spcPct val="25000"/>
                        </a:spcBef>
                        <a:spcAft>
                          <a:spcPct val="0"/>
                        </a:spcAft>
                        <a:buClrTx/>
                        <a:buSzTx/>
                        <a:buFont typeface="Arial"/>
                        <a:buChar char="•"/>
                        <a:tabLst/>
                      </a:pPr>
                      <a:r>
                        <a:rPr kumimoji="0" lang="en-US" sz="1800" b="0" i="0" u="none" strike="noStrike" cap="none" normalizeH="0" baseline="0" dirty="0" err="1">
                          <a:ln>
                            <a:noFill/>
                          </a:ln>
                          <a:solidFill>
                            <a:schemeClr val="tx1"/>
                          </a:solidFill>
                          <a:effectLst/>
                          <a:latin typeface="Arial" pitchFamily="-106" charset="0"/>
                          <a:ea typeface="Arial" pitchFamily="-106" charset="0"/>
                          <a:cs typeface="Arial" pitchFamily="-106" charset="0"/>
                        </a:rPr>
                        <a:t>HBeAg</a:t>
                      </a: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-negative (n = 638)</a:t>
                      </a:r>
                    </a:p>
                    <a:p>
                      <a:pPr marL="137160" marR="0" lvl="0" indent="-137160" algn="l" defTabSz="457200" rtl="0" eaLnBrk="1" fontAlgn="base" latinLnBrk="0" hangingPunct="1">
                        <a:lnSpc>
                          <a:spcPct val="120000"/>
                        </a:lnSpc>
                        <a:spcBef>
                          <a:spcPct val="2500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Compensated liver disease</a:t>
                      </a:r>
                    </a:p>
                    <a:p>
                      <a:pPr marL="137160" marR="0" lvl="0" indent="-137160" algn="l" defTabSz="457200" rtl="0" eaLnBrk="1" fontAlgn="base" latinLnBrk="0" hangingPunct="1">
                        <a:lnSpc>
                          <a:spcPct val="120000"/>
                        </a:lnSpc>
                        <a:spcBef>
                          <a:spcPct val="2500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HBV DNA 0.7 </a:t>
                      </a:r>
                      <a:r>
                        <a:rPr kumimoji="0" lang="en-US" sz="1800" b="0" i="0" u="none" strike="noStrike" cap="none" normalizeH="0" baseline="0" dirty="0" err="1">
                          <a:ln>
                            <a:noFill/>
                          </a:ln>
                          <a:solidFill>
                            <a:schemeClr val="tx1"/>
                          </a:solidFill>
                          <a:effectLst/>
                          <a:latin typeface="Arial" pitchFamily="-106" charset="0"/>
                          <a:ea typeface="Arial" pitchFamily="-106" charset="0"/>
                          <a:cs typeface="Arial" pitchFamily="-106" charset="0"/>
                        </a:rPr>
                        <a:t>MEq</a:t>
                      </a: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/mL by </a:t>
                      </a:r>
                      <a:r>
                        <a:rPr kumimoji="0" lang="en-US" sz="1800" b="0" i="0" u="none" strike="noStrike" cap="none" normalizeH="0" baseline="0" dirty="0" err="1">
                          <a:ln>
                            <a:noFill/>
                          </a:ln>
                          <a:solidFill>
                            <a:schemeClr val="tx1"/>
                          </a:solidFill>
                          <a:effectLst/>
                          <a:latin typeface="Arial" pitchFamily="-106" charset="0"/>
                          <a:ea typeface="Arial" pitchFamily="-106" charset="0"/>
                          <a:cs typeface="Arial" pitchFamily="-106" charset="0"/>
                        </a:rPr>
                        <a:t>bDNA</a:t>
                      </a: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 assay</a:t>
                      </a:r>
                    </a:p>
                    <a:p>
                      <a:pPr marL="137160" marR="0" lvl="0" indent="-137160" algn="l" defTabSz="457200" rtl="0" eaLnBrk="1" fontAlgn="base" latinLnBrk="0" hangingPunct="1">
                        <a:lnSpc>
                          <a:spcPct val="120000"/>
                        </a:lnSpc>
                        <a:spcBef>
                          <a:spcPct val="25000"/>
                        </a:spcBef>
                        <a:spcAft>
                          <a:spcPct val="0"/>
                        </a:spcAft>
                        <a:buClrTx/>
                        <a:buSzTx/>
                        <a:buFont typeface="Arial" panose="020B0604020202020204" pitchFamily="34" charset="0"/>
                        <a:buChar char="•"/>
                        <a:tabLst/>
                      </a:pPr>
                      <a:r>
                        <a:rPr kumimoji="0" lang="en-US" sz="1800" b="0" i="0" u="none" strike="noStrike" cap="none" normalizeH="0" baseline="0" dirty="0">
                          <a:ln>
                            <a:noFill/>
                          </a:ln>
                          <a:solidFill>
                            <a:schemeClr val="tx1"/>
                          </a:solidFill>
                          <a:effectLst/>
                          <a:latin typeface="Arial" pitchFamily="-106" charset="0"/>
                          <a:ea typeface="Arial" pitchFamily="-106" charset="0"/>
                          <a:cs typeface="Arial" pitchFamily="-106" charset="0"/>
                        </a:rPr>
                        <a:t>ALT 1.3-10 x ULN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6EBF2"/>
                    </a:solidFill>
                  </a:tcPr>
                </a:tc>
                <a:extLst>
                  <a:ext uri="{0D108BD9-81ED-4DB2-BD59-A6C34878D82A}">
                    <a16:rowId xmlns:a16="http://schemas.microsoft.com/office/drawing/2014/main" val="10001"/>
                  </a:ext>
                </a:extLst>
              </a:tr>
            </a:tbl>
          </a:graphicData>
        </a:graphic>
      </p:graphicFrame>
      <p:sp>
        <p:nvSpPr>
          <p:cNvPr id="20" name="Line 13"/>
          <p:cNvSpPr>
            <a:spLocks noChangeShapeType="1"/>
          </p:cNvSpPr>
          <p:nvPr/>
        </p:nvSpPr>
        <p:spPr bwMode="auto">
          <a:xfrm>
            <a:off x="8386763" y="1930400"/>
            <a:ext cx="0" cy="646176"/>
          </a:xfrm>
          <a:prstGeom prst="line">
            <a:avLst/>
          </a:prstGeom>
          <a:noFill/>
          <a:ln w="28575">
            <a:solidFill>
              <a:schemeClr val="tx1"/>
            </a:solidFill>
            <a:round/>
            <a:headEnd/>
            <a:tailEnd type="triangle" w="med" len="med"/>
          </a:ln>
        </p:spPr>
        <p:txBody>
          <a:bodyPr>
            <a:prstTxWarp prst="textNoShape">
              <a:avLst/>
            </a:prstTxWarp>
          </a:bodyPr>
          <a:lstStyle/>
          <a:p>
            <a:endParaRPr lang="en-US"/>
          </a:p>
        </p:txBody>
      </p:sp>
      <p:sp>
        <p:nvSpPr>
          <p:cNvPr id="27" name="Text Box 20"/>
          <p:cNvSpPr txBox="1">
            <a:spLocks noChangeArrowheads="1"/>
          </p:cNvSpPr>
          <p:nvPr/>
        </p:nvSpPr>
        <p:spPr bwMode="auto">
          <a:xfrm>
            <a:off x="7810500" y="1579477"/>
            <a:ext cx="1189037" cy="346249"/>
          </a:xfrm>
          <a:prstGeom prst="rect">
            <a:avLst/>
          </a:prstGeom>
          <a:noFill/>
          <a:ln w="9525">
            <a:noFill/>
            <a:miter lim="800000"/>
            <a:headEnd/>
            <a:tailEnd/>
          </a:ln>
        </p:spPr>
        <p:txBody>
          <a:bodyPr wrap="square" anchor="ctr">
            <a:prstTxWarp prst="textNoShape">
              <a:avLst/>
            </a:prstTxWarp>
            <a:spAutoFit/>
          </a:bodyPr>
          <a:lstStyle/>
          <a:p>
            <a:pPr algn="ctr" eaLnBrk="1" hangingPunct="1">
              <a:lnSpc>
                <a:spcPct val="90000"/>
              </a:lnSpc>
            </a:pPr>
            <a:r>
              <a:rPr lang="en-US" sz="1800" dirty="0">
                <a:solidFill>
                  <a:schemeClr val="tx1"/>
                </a:solidFill>
                <a:latin typeface="Arial" pitchFamily="-107" charset="0"/>
                <a:ea typeface="Arial" pitchFamily="-107" charset="0"/>
                <a:cs typeface="Arial" pitchFamily="-107" charset="0"/>
              </a:rPr>
              <a:t>Week 48</a:t>
            </a:r>
          </a:p>
        </p:txBody>
      </p:sp>
      <p:sp>
        <p:nvSpPr>
          <p:cNvPr id="28" name="Text Box 12"/>
          <p:cNvSpPr txBox="1">
            <a:spLocks noChangeArrowheads="1"/>
          </p:cNvSpPr>
          <p:nvPr/>
        </p:nvSpPr>
        <p:spPr bwMode="auto">
          <a:xfrm>
            <a:off x="3352800" y="1579475"/>
            <a:ext cx="1480619" cy="346249"/>
          </a:xfrm>
          <a:prstGeom prst="rect">
            <a:avLst/>
          </a:prstGeom>
          <a:noFill/>
          <a:ln w="9525">
            <a:noFill/>
            <a:miter lim="800000"/>
            <a:headEnd/>
            <a:tailEnd/>
          </a:ln>
        </p:spPr>
        <p:txBody>
          <a:bodyPr wrap="none" anchor="ctr">
            <a:prstTxWarp prst="textNoShape">
              <a:avLst/>
            </a:prstTxWarp>
            <a:spAutoFit/>
          </a:bodyPr>
          <a:lstStyle/>
          <a:p>
            <a:pPr eaLnBrk="1" hangingPunct="1">
              <a:lnSpc>
                <a:spcPct val="90000"/>
              </a:lnSpc>
            </a:pPr>
            <a:r>
              <a:rPr lang="en-US" sz="1800" dirty="0">
                <a:solidFill>
                  <a:schemeClr val="tx1"/>
                </a:solidFill>
                <a:latin typeface="Arial" pitchFamily="-106" charset="0"/>
                <a:ea typeface="Arial" pitchFamily="-106" charset="0"/>
                <a:cs typeface="Arial" pitchFamily="-106" charset="0"/>
              </a:rPr>
              <a:t>Randomized</a:t>
            </a:r>
          </a:p>
        </p:txBody>
      </p:sp>
      <p:sp>
        <p:nvSpPr>
          <p:cNvPr id="14" name="Content Placeholder 13"/>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 </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Study Design</a:t>
            </a:r>
            <a:endParaRPr lang="en-US" dirty="0">
              <a:solidFill>
                <a:srgbClr val="FFFFFF"/>
              </a:solidFill>
            </a:endParaRPr>
          </a:p>
        </p:txBody>
      </p:sp>
    </p:spTree>
    <p:extLst>
      <p:ext uri="{BB962C8B-B14F-4D97-AF65-F5344CB8AC3E}">
        <p14:creationId xmlns:p14="http://schemas.microsoft.com/office/powerpoint/2010/main" val="54594735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04800" y="304800"/>
            <a:ext cx="8515350" cy="990600"/>
          </a:xfrm>
          <a:prstGeom prst="rect">
            <a:avLst/>
          </a:prstGeom>
        </p:spPr>
        <p:txBody>
          <a:bodyPr anchor="ctr" anchorCtr="0">
            <a:normAutofit/>
          </a:bodyPr>
          <a:lstStyle>
            <a:lvl1pPr algn="ctr" defTabSz="914400" rtl="0" eaLnBrk="1" latinLnBrk="0" hangingPunct="1">
              <a:spcBef>
                <a:spcPct val="0"/>
              </a:spcBef>
              <a:buNone/>
              <a:defRPr sz="2800" kern="1200">
                <a:solidFill>
                  <a:schemeClr val="bg1"/>
                </a:solidFill>
                <a:latin typeface="+mj-lt"/>
                <a:ea typeface="+mj-ea"/>
                <a:cs typeface="+mj-cs"/>
              </a:defRPr>
            </a:lvl1pPr>
          </a:lstStyle>
          <a:p>
            <a:endParaRPr lang="en-US" sz="2400" dirty="0"/>
          </a:p>
        </p:txBody>
      </p:sp>
      <p:sp>
        <p:nvSpPr>
          <p:cNvPr id="36" name="Content Placeholder 6"/>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a:t>
            </a:r>
          </a:p>
        </p:txBody>
      </p:sp>
      <p:sp>
        <p:nvSpPr>
          <p:cNvPr id="9" name="Title 3">
            <a:extLst>
              <a:ext uri="{FF2B5EF4-FFF2-40B4-BE49-F238E27FC236}">
                <a16:creationId xmlns:a16="http://schemas.microsoft.com/office/drawing/2014/main" id="{3E40A9C4-CBA1-DB43-AD75-9B110B48C8F3}"/>
              </a:ext>
            </a:extLst>
          </p:cNvPr>
          <p:cNvSpPr>
            <a:spLocks noGrp="1"/>
          </p:cNvSpPr>
          <p:nvPr>
            <p:ph type="title"/>
          </p:nvPr>
        </p:nvSpPr>
        <p:spPr/>
        <p:txBody>
          <a:bodyPr>
            <a:normAutofit fontScale="90000"/>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a:t>
            </a:r>
            <a:r>
              <a:rPr lang="en-US" dirty="0">
                <a:solidFill>
                  <a:srgbClr val="FFFFFF"/>
                </a:solidFill>
                <a:latin typeface="Arial" pitchFamily="-106" charset="0"/>
              </a:rPr>
              <a:t>Baseline Characteristics</a:t>
            </a:r>
            <a:endParaRPr lang="en-US" dirty="0">
              <a:solidFill>
                <a:srgbClr val="FFFFFF"/>
              </a:solidFill>
            </a:endParaRPr>
          </a:p>
        </p:txBody>
      </p:sp>
      <p:graphicFrame>
        <p:nvGraphicFramePr>
          <p:cNvPr id="5" name="Content Placeholder 2"/>
          <p:cNvGraphicFramePr>
            <a:graphicFrameLocks/>
          </p:cNvGraphicFramePr>
          <p:nvPr>
            <p:extLst>
              <p:ext uri="{D42A27DB-BD31-4B8C-83A1-F6EECF244321}">
                <p14:modId xmlns:p14="http://schemas.microsoft.com/office/powerpoint/2010/main" val="2443223485"/>
              </p:ext>
            </p:extLst>
          </p:nvPr>
        </p:nvGraphicFramePr>
        <p:xfrm>
          <a:off x="457200" y="1386151"/>
          <a:ext cx="8229600" cy="4878573"/>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gridCol w="1714500">
                  <a:extLst>
                    <a:ext uri="{9D8B030D-6E8A-4147-A177-3AD203B41FA5}">
                      <a16:colId xmlns:a16="http://schemas.microsoft.com/office/drawing/2014/main" val="20001"/>
                    </a:ext>
                  </a:extLst>
                </a:gridCol>
                <a:gridCol w="1714500">
                  <a:extLst>
                    <a:ext uri="{9D8B030D-6E8A-4147-A177-3AD203B41FA5}">
                      <a16:colId xmlns:a16="http://schemas.microsoft.com/office/drawing/2014/main" val="20002"/>
                    </a:ext>
                  </a:extLst>
                </a:gridCol>
              </a:tblGrid>
              <a:tr h="640440">
                <a:tc>
                  <a:txBody>
                    <a:bodyPr/>
                    <a:lstStyle/>
                    <a:p>
                      <a:pPr>
                        <a:lnSpc>
                          <a:spcPts val="1800"/>
                        </a:lnSpc>
                      </a:pPr>
                      <a:r>
                        <a:rPr lang="en-US" sz="1600" dirty="0"/>
                        <a:t>Baseline Characteristic</a:t>
                      </a:r>
                    </a:p>
                  </a:txBody>
                  <a:tcPr anchor="ctr">
                    <a:lnL w="12700" cap="flat" cmpd="sng" algn="ctr">
                      <a:solidFill>
                        <a:prstClr val="white">
                          <a:lumMod val="75000"/>
                        </a:prstClr>
                      </a:solidFill>
                      <a:prstDash val="solid"/>
                      <a:round/>
                      <a:headEnd type="none" w="med" len="med"/>
                      <a:tailEnd type="none" w="med" len="med"/>
                    </a:lnL>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444444"/>
                    </a:solidFill>
                  </a:tcPr>
                </a:tc>
                <a:tc>
                  <a:txBody>
                    <a:bodyPr/>
                    <a:lstStyle/>
                    <a:p>
                      <a:pPr algn="ctr">
                        <a:lnSpc>
                          <a:spcPts val="1800"/>
                        </a:lnSpc>
                      </a:pPr>
                      <a:r>
                        <a:rPr lang="en-US" sz="1600" b="1" dirty="0">
                          <a:solidFill>
                            <a:srgbClr val="FFFFFF"/>
                          </a:solidFill>
                        </a:rPr>
                        <a:t>Entecavir</a:t>
                      </a:r>
                      <a:br>
                        <a:rPr lang="en-US" sz="1600" b="0" dirty="0">
                          <a:solidFill>
                            <a:srgbClr val="FFFFFF"/>
                          </a:solidFill>
                        </a:rPr>
                      </a:br>
                      <a:r>
                        <a:rPr lang="en-US" sz="1400" b="0" dirty="0">
                          <a:solidFill>
                            <a:srgbClr val="FFFFFF"/>
                          </a:solidFill>
                        </a:rPr>
                        <a:t>(n = 325)</a:t>
                      </a:r>
                      <a:endParaRPr lang="en-US" sz="1400" b="1" dirty="0">
                        <a:solidFill>
                          <a:srgbClr val="FFFFFF"/>
                        </a:solidFill>
                      </a:endParaRPr>
                    </a:p>
                  </a:txBody>
                  <a:tcPr anchor="ct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chemeClr val="accent1"/>
                    </a:solidFill>
                  </a:tcPr>
                </a:tc>
                <a:tc>
                  <a:txBody>
                    <a:bodyPr/>
                    <a:lstStyle/>
                    <a:p>
                      <a:pPr algn="ctr">
                        <a:lnSpc>
                          <a:spcPts val="1800"/>
                        </a:lnSpc>
                      </a:pPr>
                      <a:r>
                        <a:rPr lang="en-US" sz="1600" b="1" dirty="0">
                          <a:solidFill>
                            <a:srgbClr val="FFFFFF"/>
                          </a:solidFill>
                        </a:rPr>
                        <a:t>Lamivudine</a:t>
                      </a:r>
                    </a:p>
                    <a:p>
                      <a:pPr algn="ctr">
                        <a:lnSpc>
                          <a:spcPts val="1800"/>
                        </a:lnSpc>
                      </a:pPr>
                      <a:r>
                        <a:rPr lang="en-US" sz="1400" b="0" dirty="0">
                          <a:solidFill>
                            <a:srgbClr val="FFFFFF"/>
                          </a:solidFill>
                        </a:rPr>
                        <a:t>(n</a:t>
                      </a:r>
                      <a:r>
                        <a:rPr lang="en-US" sz="1400" b="0" baseline="0" dirty="0">
                          <a:solidFill>
                            <a:srgbClr val="FFFFFF"/>
                          </a:solidFill>
                        </a:rPr>
                        <a:t> </a:t>
                      </a:r>
                      <a:r>
                        <a:rPr lang="en-US" sz="1400" b="0" dirty="0">
                          <a:solidFill>
                            <a:srgbClr val="FFFFFF"/>
                          </a:solidFill>
                        </a:rPr>
                        <a:t>= 313)</a:t>
                      </a:r>
                      <a:endParaRPr lang="en-US" sz="1400" b="1" dirty="0">
                        <a:solidFill>
                          <a:srgbClr val="FFFFFF"/>
                        </a:solidFill>
                      </a:endParaRPr>
                    </a:p>
                  </a:txBody>
                  <a:tcPr anchor="ctr">
                    <a:lnR w="12700" cap="flat" cmpd="sng" algn="ctr">
                      <a:solidFill>
                        <a:prstClr val="white">
                          <a:lumMod val="75000"/>
                        </a:prstClr>
                      </a:solidFill>
                      <a:prstDash val="solid"/>
                      <a:round/>
                      <a:headEnd type="none" w="med" len="med"/>
                      <a:tailEnd type="none" w="med" len="med"/>
                    </a:lnR>
                    <a:lnT w="12700" cap="flat" cmpd="sng" algn="ctr">
                      <a:solidFill>
                        <a:prstClr val="white">
                          <a:lumMod val="75000"/>
                        </a:prstClr>
                      </a:solidFill>
                      <a:prstDash val="solid"/>
                      <a:round/>
                      <a:headEnd type="none" w="med" len="med"/>
                      <a:tailEnd type="none" w="med" len="med"/>
                    </a:lnT>
                    <a:lnB w="57150" cap="flat" cmpd="sng" algn="ctr">
                      <a:solidFill>
                        <a:srgbClr val="FFFFFF"/>
                      </a:solidFill>
                      <a:prstDash val="solid"/>
                      <a:round/>
                      <a:headEnd type="none" w="med" len="med"/>
                      <a:tailEnd type="none" w="med" len="med"/>
                    </a:lnB>
                    <a:solidFill>
                      <a:srgbClr val="8C723F"/>
                    </a:solidFill>
                  </a:tcPr>
                </a:tc>
                <a:extLst>
                  <a:ext uri="{0D108BD9-81ED-4DB2-BD59-A6C34878D82A}">
                    <a16:rowId xmlns:a16="http://schemas.microsoft.com/office/drawing/2014/main" val="10000"/>
                  </a:ext>
                </a:extLst>
              </a:tr>
              <a:tr h="360586">
                <a:tc>
                  <a:txBody>
                    <a:bodyPr/>
                    <a:lstStyle/>
                    <a:p>
                      <a:pPr>
                        <a:lnSpc>
                          <a:spcPts val="2200"/>
                        </a:lnSpc>
                      </a:pPr>
                      <a:r>
                        <a:rPr lang="en-US" sz="1600" dirty="0"/>
                        <a:t>Age, mean (±SD), years</a:t>
                      </a:r>
                    </a:p>
                  </a:txBody>
                  <a:tcPr anchor="ctr">
                    <a:lnL w="12700" cap="flat" cmpd="sng" algn="ctr">
                      <a:solidFill>
                        <a:prstClr val="white">
                          <a:lumMod val="75000"/>
                        </a:prstClr>
                      </a:solidFill>
                      <a:prstDash val="solid"/>
                      <a:round/>
                      <a:headEnd type="none" w="med" len="med"/>
                      <a:tailEnd type="none" w="med" len="med"/>
                    </a:lnL>
                    <a:lnT w="57150" cap="flat" cmpd="sng" algn="ctr">
                      <a:solidFill>
                        <a:srgbClr val="FFFFFF"/>
                      </a:solidFill>
                      <a:prstDash val="solid"/>
                      <a:round/>
                      <a:headEnd type="none" w="med" len="med"/>
                      <a:tailEnd type="none" w="med" len="med"/>
                    </a:lnT>
                    <a:solidFill>
                      <a:srgbClr val="CDD3DD"/>
                    </a:solidFill>
                  </a:tcPr>
                </a:tc>
                <a:tc>
                  <a:txBody>
                    <a:bodyPr/>
                    <a:lstStyle/>
                    <a:p>
                      <a:pPr algn="ctr">
                        <a:lnSpc>
                          <a:spcPts val="2200"/>
                        </a:lnSpc>
                      </a:pPr>
                      <a:r>
                        <a:rPr lang="en-US" sz="1600" dirty="0"/>
                        <a:t>44 ±11</a:t>
                      </a:r>
                    </a:p>
                  </a:txBody>
                  <a:tcPr anchor="ctr">
                    <a:lnT w="57150" cap="flat" cmpd="sng" algn="ctr">
                      <a:solidFill>
                        <a:srgbClr val="FFFFFF"/>
                      </a:solidFill>
                      <a:prstDash val="solid"/>
                      <a:round/>
                      <a:headEnd type="none" w="med" len="med"/>
                      <a:tailEnd type="none" w="med" len="med"/>
                    </a:lnT>
                  </a:tcPr>
                </a:tc>
                <a:tc>
                  <a:txBody>
                    <a:bodyPr/>
                    <a:lstStyle/>
                    <a:p>
                      <a:pPr algn="ctr">
                        <a:lnSpc>
                          <a:spcPts val="2200"/>
                        </a:lnSpc>
                      </a:pPr>
                      <a:r>
                        <a:rPr lang="en-US" sz="1600" dirty="0"/>
                        <a:t>44 ±11</a:t>
                      </a:r>
                    </a:p>
                  </a:txBody>
                  <a:tcPr anchor="ctr">
                    <a:lnR w="12700" cap="flat" cmpd="sng" algn="ctr">
                      <a:solidFill>
                        <a:prstClr val="white">
                          <a:lumMod val="75000"/>
                        </a:prstClr>
                      </a:solidFill>
                      <a:prstDash val="solid"/>
                      <a:round/>
                      <a:headEnd type="none" w="med" len="med"/>
                      <a:tailEnd type="none" w="med" len="med"/>
                    </a:lnR>
                    <a:lnT w="5715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0001"/>
                  </a:ext>
                </a:extLst>
              </a:tr>
              <a:tr h="360586">
                <a:tc>
                  <a:txBody>
                    <a:bodyPr/>
                    <a:lstStyle/>
                    <a:p>
                      <a:pPr>
                        <a:lnSpc>
                          <a:spcPts val="2200"/>
                        </a:lnSpc>
                      </a:pPr>
                      <a:r>
                        <a:rPr lang="en-US" sz="1600" dirty="0"/>
                        <a:t>Male, no. (%)</a:t>
                      </a:r>
                    </a:p>
                  </a:txBody>
                  <a:tcPr anchor="ctr">
                    <a:lnL w="12700" cap="flat" cmpd="sng" algn="ctr">
                      <a:solidFill>
                        <a:prstClr val="white">
                          <a:lumMod val="75000"/>
                        </a:prstClr>
                      </a:solidFill>
                      <a:prstDash val="solid"/>
                      <a:round/>
                      <a:headEnd type="none" w="med" len="med"/>
                      <a:tailEnd type="none" w="med" len="med"/>
                    </a:lnL>
                    <a:solidFill>
                      <a:srgbClr val="E8EAEF"/>
                    </a:solidFill>
                  </a:tcPr>
                </a:tc>
                <a:tc>
                  <a:txBody>
                    <a:bodyPr/>
                    <a:lstStyle/>
                    <a:p>
                      <a:pPr algn="ctr">
                        <a:lnSpc>
                          <a:spcPts val="2200"/>
                        </a:lnSpc>
                      </a:pPr>
                      <a:r>
                        <a:rPr lang="en-US" sz="1600" dirty="0"/>
                        <a:t>248 (76)</a:t>
                      </a:r>
                    </a:p>
                  </a:txBody>
                  <a:tcPr anchor="ctr"/>
                </a:tc>
                <a:tc>
                  <a:txBody>
                    <a:bodyPr/>
                    <a:lstStyle/>
                    <a:p>
                      <a:pPr algn="ctr">
                        <a:lnSpc>
                          <a:spcPts val="2200"/>
                        </a:lnSpc>
                      </a:pPr>
                      <a:r>
                        <a:rPr lang="en-US" sz="1600" dirty="0"/>
                        <a:t>236 (75)</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2"/>
                  </a:ext>
                </a:extLst>
              </a:tr>
              <a:tr h="1439507">
                <a:tc>
                  <a:txBody>
                    <a:bodyPr/>
                    <a:lstStyle/>
                    <a:p>
                      <a:pPr>
                        <a:lnSpc>
                          <a:spcPts val="2200"/>
                        </a:lnSpc>
                      </a:pPr>
                      <a:r>
                        <a:rPr lang="en-US" sz="1600" dirty="0"/>
                        <a:t>Race, no. (%)</a:t>
                      </a:r>
                    </a:p>
                    <a:p>
                      <a:pPr>
                        <a:lnSpc>
                          <a:spcPts val="2200"/>
                        </a:lnSpc>
                      </a:pPr>
                      <a:r>
                        <a:rPr lang="en-US" sz="1600" dirty="0"/>
                        <a:t>  White</a:t>
                      </a:r>
                    </a:p>
                    <a:p>
                      <a:pPr>
                        <a:lnSpc>
                          <a:spcPts val="2200"/>
                        </a:lnSpc>
                      </a:pPr>
                      <a:r>
                        <a:rPr lang="en-US" sz="1600" dirty="0"/>
                        <a:t>  Asian</a:t>
                      </a:r>
                    </a:p>
                    <a:p>
                      <a:pPr>
                        <a:lnSpc>
                          <a:spcPts val="2200"/>
                        </a:lnSpc>
                      </a:pPr>
                      <a:r>
                        <a:rPr lang="en-US" sz="1600" dirty="0"/>
                        <a:t>  Black</a:t>
                      </a:r>
                    </a:p>
                    <a:p>
                      <a:pPr>
                        <a:lnSpc>
                          <a:spcPts val="2200"/>
                        </a:lnSpc>
                      </a:pPr>
                      <a:r>
                        <a:rPr lang="en-US" sz="1600" dirty="0"/>
                        <a:t>  Other</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endParaRPr lang="en-US" sz="1600" dirty="0"/>
                    </a:p>
                    <a:p>
                      <a:pPr algn="ctr">
                        <a:lnSpc>
                          <a:spcPts val="2200"/>
                        </a:lnSpc>
                      </a:pPr>
                      <a:r>
                        <a:rPr lang="en-US" sz="1600" dirty="0"/>
                        <a:t>193 (59)</a:t>
                      </a:r>
                    </a:p>
                    <a:p>
                      <a:pPr algn="ctr">
                        <a:lnSpc>
                          <a:spcPts val="2200"/>
                        </a:lnSpc>
                      </a:pPr>
                      <a:r>
                        <a:rPr lang="en-US" sz="1600" dirty="0"/>
                        <a:t>122 (38)</a:t>
                      </a:r>
                    </a:p>
                    <a:p>
                      <a:pPr algn="ctr">
                        <a:lnSpc>
                          <a:spcPts val="2200"/>
                        </a:lnSpc>
                      </a:pPr>
                      <a:r>
                        <a:rPr lang="en-US" sz="1600" dirty="0"/>
                        <a:t>8 (2)</a:t>
                      </a:r>
                    </a:p>
                    <a:p>
                      <a:pPr algn="ctr">
                        <a:lnSpc>
                          <a:spcPts val="2200"/>
                        </a:lnSpc>
                      </a:pPr>
                      <a:r>
                        <a:rPr lang="en-US" sz="1600" dirty="0"/>
                        <a:t>2 (&lt;1)</a:t>
                      </a:r>
                    </a:p>
                  </a:txBody>
                  <a:tcPr anchor="ctr"/>
                </a:tc>
                <a:tc>
                  <a:txBody>
                    <a:bodyPr/>
                    <a:lstStyle/>
                    <a:p>
                      <a:pPr algn="ctr">
                        <a:lnSpc>
                          <a:spcPts val="2200"/>
                        </a:lnSpc>
                      </a:pPr>
                      <a:endParaRPr lang="en-US" sz="1600" dirty="0"/>
                    </a:p>
                    <a:p>
                      <a:pPr algn="ctr">
                        <a:lnSpc>
                          <a:spcPts val="2200"/>
                        </a:lnSpc>
                      </a:pPr>
                      <a:r>
                        <a:rPr lang="en-US" sz="1600" dirty="0"/>
                        <a:t>176 (56)</a:t>
                      </a:r>
                    </a:p>
                    <a:p>
                      <a:pPr algn="ctr">
                        <a:lnSpc>
                          <a:spcPts val="2200"/>
                        </a:lnSpc>
                      </a:pPr>
                      <a:r>
                        <a:rPr lang="en-US" sz="1600" dirty="0"/>
                        <a:t>129 (41)</a:t>
                      </a:r>
                    </a:p>
                    <a:p>
                      <a:pPr algn="ctr">
                        <a:lnSpc>
                          <a:spcPts val="2200"/>
                        </a:lnSpc>
                      </a:pPr>
                      <a:r>
                        <a:rPr lang="en-US" sz="1600" dirty="0"/>
                        <a:t>7 (2)</a:t>
                      </a:r>
                    </a:p>
                    <a:p>
                      <a:pPr algn="ctr">
                        <a:lnSpc>
                          <a:spcPts val="2200"/>
                        </a:lnSpc>
                      </a:pPr>
                      <a:r>
                        <a:rPr lang="en-US" sz="1600" dirty="0"/>
                        <a:t>1 (&lt;1)</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3"/>
                  </a:ext>
                </a:extLst>
              </a:tr>
              <a:tr h="358649">
                <a:tc>
                  <a:txBody>
                    <a:bodyPr/>
                    <a:lstStyle/>
                    <a:p>
                      <a:pPr>
                        <a:lnSpc>
                          <a:spcPts val="2200"/>
                        </a:lnSpc>
                      </a:pPr>
                      <a:r>
                        <a:rPr lang="en-US" sz="1600" dirty="0" err="1"/>
                        <a:t>Knodell</a:t>
                      </a:r>
                      <a:r>
                        <a:rPr lang="en-US" sz="1600" dirty="0"/>
                        <a:t> inflammatory score,</a:t>
                      </a:r>
                      <a:r>
                        <a:rPr lang="en-US" sz="1600" baseline="0" dirty="0"/>
                        <a:t> mean (</a:t>
                      </a:r>
                      <a:r>
                        <a:rPr lang="en-US" sz="1600" dirty="0"/>
                        <a:t>±SD</a:t>
                      </a:r>
                      <a:r>
                        <a:rPr lang="en-US" sz="1600" baseline="0" dirty="0"/>
                        <a:t>)</a:t>
                      </a:r>
                      <a:endParaRPr lang="en-US" sz="1600" dirty="0"/>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r>
                        <a:rPr lang="en-US" sz="1600" dirty="0"/>
                        <a:t>7.6 ±1.8</a:t>
                      </a:r>
                    </a:p>
                  </a:txBody>
                  <a:tcPr anchor="ctr"/>
                </a:tc>
                <a:tc>
                  <a:txBody>
                    <a:bodyPr/>
                    <a:lstStyle/>
                    <a:p>
                      <a:pPr algn="ctr">
                        <a:lnSpc>
                          <a:spcPts val="2200"/>
                        </a:lnSpc>
                      </a:pPr>
                      <a:r>
                        <a:rPr lang="en-US" sz="1600" dirty="0"/>
                        <a:t>7.6 ±1.7</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4"/>
                  </a:ext>
                </a:extLst>
              </a:tr>
              <a:tr h="899078">
                <a:tc>
                  <a:txBody>
                    <a:bodyPr/>
                    <a:lstStyle/>
                    <a:p>
                      <a:pPr>
                        <a:lnSpc>
                          <a:spcPts val="2200"/>
                        </a:lnSpc>
                      </a:pPr>
                      <a:r>
                        <a:rPr lang="en-US" sz="1600" dirty="0"/>
                        <a:t>Ishak fibrosis score, %</a:t>
                      </a:r>
                    </a:p>
                    <a:p>
                      <a:pPr>
                        <a:lnSpc>
                          <a:spcPts val="2200"/>
                        </a:lnSpc>
                      </a:pPr>
                      <a:r>
                        <a:rPr lang="en-US" sz="1600" dirty="0"/>
                        <a:t>  ≥3 (bridging fibrosis)</a:t>
                      </a:r>
                    </a:p>
                    <a:p>
                      <a:pPr>
                        <a:lnSpc>
                          <a:spcPts val="2200"/>
                        </a:lnSpc>
                      </a:pPr>
                      <a:r>
                        <a:rPr lang="en-US" sz="1600" dirty="0"/>
                        <a:t>  ≥4 (cirrhosis)</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endParaRPr lang="en-US" sz="1600" dirty="0"/>
                    </a:p>
                    <a:p>
                      <a:pPr algn="ctr">
                        <a:lnSpc>
                          <a:spcPts val="2200"/>
                        </a:lnSpc>
                      </a:pPr>
                      <a:r>
                        <a:rPr lang="en-US" sz="1600" dirty="0"/>
                        <a:t>43</a:t>
                      </a:r>
                    </a:p>
                    <a:p>
                      <a:pPr algn="ctr">
                        <a:lnSpc>
                          <a:spcPts val="2200"/>
                        </a:lnSpc>
                      </a:pPr>
                      <a:r>
                        <a:rPr lang="en-US" sz="1600" dirty="0"/>
                        <a:t>5</a:t>
                      </a:r>
                    </a:p>
                  </a:txBody>
                  <a:tcPr anchor="ctr"/>
                </a:tc>
                <a:tc>
                  <a:txBody>
                    <a:bodyPr/>
                    <a:lstStyle/>
                    <a:p>
                      <a:pPr algn="ctr">
                        <a:lnSpc>
                          <a:spcPts val="2200"/>
                        </a:lnSpc>
                      </a:pPr>
                      <a:endParaRPr lang="en-US" sz="1600" dirty="0"/>
                    </a:p>
                    <a:p>
                      <a:pPr algn="ctr">
                        <a:lnSpc>
                          <a:spcPts val="2200"/>
                        </a:lnSpc>
                      </a:pPr>
                      <a:r>
                        <a:rPr lang="en-US" sz="1600" dirty="0"/>
                        <a:t>41</a:t>
                      </a:r>
                    </a:p>
                    <a:p>
                      <a:pPr algn="ctr">
                        <a:lnSpc>
                          <a:spcPts val="2200"/>
                        </a:lnSpc>
                      </a:pPr>
                      <a:r>
                        <a:rPr lang="en-US" sz="1600" dirty="0"/>
                        <a:t>10</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5"/>
                  </a:ext>
                </a:extLst>
              </a:tr>
              <a:tr h="393738">
                <a:tc>
                  <a:txBody>
                    <a:bodyPr/>
                    <a:lstStyle/>
                    <a:p>
                      <a:pPr>
                        <a:lnSpc>
                          <a:spcPts val="2200"/>
                        </a:lnSpc>
                      </a:pPr>
                      <a:r>
                        <a:rPr lang="en-US" sz="1600" dirty="0"/>
                        <a:t>Alanine aminotransferase, IU/mL (±SD)</a:t>
                      </a:r>
                    </a:p>
                  </a:txBody>
                  <a:tcPr anchor="ctr">
                    <a:lnL w="12700" cap="flat" cmpd="sng" algn="ctr">
                      <a:solidFill>
                        <a:prstClr val="white">
                          <a:lumMod val="75000"/>
                        </a:prstClr>
                      </a:solidFill>
                      <a:prstDash val="solid"/>
                      <a:round/>
                      <a:headEnd type="none" w="med" len="med"/>
                      <a:tailEnd type="none" w="med" len="med"/>
                    </a:lnL>
                  </a:tcPr>
                </a:tc>
                <a:tc>
                  <a:txBody>
                    <a:bodyPr/>
                    <a:lstStyle/>
                    <a:p>
                      <a:pPr algn="ctr">
                        <a:lnSpc>
                          <a:spcPts val="2200"/>
                        </a:lnSpc>
                      </a:pPr>
                      <a:r>
                        <a:rPr lang="en-US" sz="1600" dirty="0"/>
                        <a:t>141 ±114.7</a:t>
                      </a:r>
                    </a:p>
                  </a:txBody>
                  <a:tcPr anchor="ctr"/>
                </a:tc>
                <a:tc>
                  <a:txBody>
                    <a:bodyPr/>
                    <a:lstStyle/>
                    <a:p>
                      <a:pPr algn="ctr">
                        <a:lnSpc>
                          <a:spcPts val="2200"/>
                        </a:lnSpc>
                      </a:pPr>
                      <a:r>
                        <a:rPr lang="en-US" sz="1600" dirty="0"/>
                        <a:t>143 ±119.4</a:t>
                      </a:r>
                    </a:p>
                  </a:txBody>
                  <a:tcPr anchor="ctr">
                    <a:lnR w="12700" cap="flat" cmpd="sng" algn="ctr">
                      <a:solidFill>
                        <a:prstClr val="white">
                          <a:lumMod val="75000"/>
                        </a:prstClr>
                      </a:solidFill>
                      <a:prstDash val="solid"/>
                      <a:round/>
                      <a:headEnd type="none" w="med" len="med"/>
                      <a:tailEnd type="none" w="med" len="med"/>
                    </a:lnR>
                  </a:tcPr>
                </a:tc>
                <a:extLst>
                  <a:ext uri="{0D108BD9-81ED-4DB2-BD59-A6C34878D82A}">
                    <a16:rowId xmlns:a16="http://schemas.microsoft.com/office/drawing/2014/main" val="10006"/>
                  </a:ext>
                </a:extLst>
              </a:tr>
              <a:tr h="393738">
                <a:tc>
                  <a:txBody>
                    <a:bodyPr/>
                    <a:lstStyle/>
                    <a:p>
                      <a:pPr>
                        <a:lnSpc>
                          <a:spcPts val="2200"/>
                        </a:lnSpc>
                      </a:pPr>
                      <a:r>
                        <a:rPr lang="en-US" sz="1600" dirty="0"/>
                        <a:t>Prior treatment w/ interferon or lamivudine, no. (%)</a:t>
                      </a:r>
                    </a:p>
                  </a:txBody>
                  <a:tcPr anchor="ctr">
                    <a:lnL w="12700" cap="flat" cmpd="sng" algn="ctr">
                      <a:solidFill>
                        <a:prstClr val="white">
                          <a:lumMod val="75000"/>
                        </a:prstClr>
                      </a:solidFill>
                      <a:prstDash val="solid"/>
                      <a:round/>
                      <a:headEnd type="none" w="med" len="med"/>
                      <a:tailEnd type="none" w="med" len="med"/>
                    </a:lnL>
                    <a:lnB w="12700" cap="flat" cmpd="sng" algn="ctr">
                      <a:solidFill>
                        <a:prstClr val="white">
                          <a:lumMod val="75000"/>
                        </a:prstClr>
                      </a:solidFill>
                      <a:prstDash val="solid"/>
                      <a:round/>
                      <a:headEnd type="none" w="med" len="med"/>
                      <a:tailEnd type="none" w="med" len="med"/>
                    </a:lnB>
                  </a:tcPr>
                </a:tc>
                <a:tc>
                  <a:txBody>
                    <a:bodyPr/>
                    <a:lstStyle/>
                    <a:p>
                      <a:pPr algn="ctr">
                        <a:lnSpc>
                          <a:spcPts val="2200"/>
                        </a:lnSpc>
                      </a:pPr>
                      <a:r>
                        <a:rPr lang="en-US" sz="1600" dirty="0"/>
                        <a:t>49 (15)</a:t>
                      </a:r>
                    </a:p>
                  </a:txBody>
                  <a:tcPr anchor="ctr">
                    <a:lnB w="12700" cap="flat" cmpd="sng" algn="ctr">
                      <a:solidFill>
                        <a:prstClr val="white">
                          <a:lumMod val="75000"/>
                        </a:prstClr>
                      </a:solidFill>
                      <a:prstDash val="solid"/>
                      <a:round/>
                      <a:headEnd type="none" w="med" len="med"/>
                      <a:tailEnd type="none" w="med" len="med"/>
                    </a:lnB>
                  </a:tcPr>
                </a:tc>
                <a:tc>
                  <a:txBody>
                    <a:bodyPr/>
                    <a:lstStyle/>
                    <a:p>
                      <a:pPr algn="ctr">
                        <a:lnSpc>
                          <a:spcPts val="2200"/>
                        </a:lnSpc>
                      </a:pPr>
                      <a:r>
                        <a:rPr lang="en-US" sz="1600" dirty="0"/>
                        <a:t>45 (14)</a:t>
                      </a:r>
                    </a:p>
                  </a:txBody>
                  <a:tcPr anchor="ctr">
                    <a:lnR w="12700" cap="flat" cmpd="sng" algn="ctr">
                      <a:solidFill>
                        <a:prstClr val="white">
                          <a:lumMod val="75000"/>
                        </a:prstClr>
                      </a:solidFill>
                      <a:prstDash val="solid"/>
                      <a:round/>
                      <a:headEnd type="none" w="med" len="med"/>
                      <a:tailEnd type="none" w="med" len="med"/>
                    </a:lnR>
                    <a:lnB w="12700" cap="flat" cmpd="sng" algn="ctr">
                      <a:solidFill>
                        <a:prstClr val="white">
                          <a:lumMod val="75000"/>
                        </a:prst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5984011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p:cNvGraphicFramePr>
            <a:graphicFrameLocks/>
          </p:cNvGraphicFramePr>
          <p:nvPr>
            <p:extLst>
              <p:ext uri="{D42A27DB-BD31-4B8C-83A1-F6EECF244321}">
                <p14:modId xmlns:p14="http://schemas.microsoft.com/office/powerpoint/2010/main" val="610154291"/>
              </p:ext>
            </p:extLst>
          </p:nvPr>
        </p:nvGraphicFramePr>
        <p:xfrm>
          <a:off x="343666" y="1463040"/>
          <a:ext cx="8456668" cy="4754880"/>
        </p:xfrm>
        <a:graphic>
          <a:graphicData uri="http://schemas.openxmlformats.org/drawingml/2006/chart">
            <c:chart xmlns:c="http://schemas.openxmlformats.org/drawingml/2006/chart" xmlns:r="http://schemas.openxmlformats.org/officeDocument/2006/relationships" r:id="rId3"/>
          </a:graphicData>
        </a:graphic>
      </p:graphicFrame>
      <p:sp>
        <p:nvSpPr>
          <p:cNvPr id="10" name="Content Placeholder 9"/>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 </a:t>
            </a:r>
          </a:p>
        </p:txBody>
      </p:sp>
      <p:sp>
        <p:nvSpPr>
          <p:cNvPr id="4" name="Title 3"/>
          <p:cNvSpPr>
            <a:spLocks noGrp="1"/>
          </p:cNvSpPr>
          <p:nvPr>
            <p:ph type="title"/>
          </p:nvPr>
        </p:nvSpPr>
        <p:spPr/>
        <p:txBody>
          <a:bodyPr>
            <a:normAutofit/>
          </a:bodyPr>
          <a:lstStyle/>
          <a:p>
            <a:r>
              <a:rPr lang="en-US" sz="2400" dirty="0">
                <a:solidFill>
                  <a:schemeClr val="accent5">
                    <a:lumMod val="20000"/>
                    <a:lumOff val="80000"/>
                  </a:schemeClr>
                </a:solidFill>
                <a:latin typeface="Arial" pitchFamily="-106" charset="0"/>
              </a:rPr>
              <a:t>Entecavir versus Lamivudine in </a:t>
            </a:r>
            <a:r>
              <a:rPr lang="en-US" sz="2400" dirty="0" err="1">
                <a:solidFill>
                  <a:schemeClr val="accent5">
                    <a:lumMod val="20000"/>
                    <a:lumOff val="80000"/>
                  </a:schemeClr>
                </a:solidFill>
                <a:latin typeface="Arial" pitchFamily="-106" charset="0"/>
              </a:rPr>
              <a:t>HBeAg</a:t>
            </a:r>
            <a:r>
              <a:rPr lang="en-US" sz="2400" dirty="0">
                <a:solidFill>
                  <a:schemeClr val="accent5">
                    <a:lumMod val="20000"/>
                    <a:lumOff val="80000"/>
                  </a:schemeClr>
                </a:solidFill>
                <a:latin typeface="Arial" pitchFamily="-106" charset="0"/>
              </a:rPr>
              <a:t>-Negative</a:t>
            </a:r>
            <a:br>
              <a:rPr lang="en-US" dirty="0">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 Results</a:t>
            </a:r>
            <a:endParaRPr lang="en-US" dirty="0">
              <a:solidFill>
                <a:srgbClr val="FFFFFF"/>
              </a:solidFill>
            </a:endParaRPr>
          </a:p>
        </p:txBody>
      </p:sp>
    </p:spTree>
    <p:extLst>
      <p:ext uri="{BB962C8B-B14F-4D97-AF65-F5344CB8AC3E}">
        <p14:creationId xmlns:p14="http://schemas.microsoft.com/office/powerpoint/2010/main" val="29367494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A1A9E1-4156-9449-BEC7-238755677C09}"/>
              </a:ext>
            </a:extLst>
          </p:cNvPr>
          <p:cNvSpPr>
            <a:spLocks noGrp="1"/>
          </p:cNvSpPr>
          <p:nvPr>
            <p:ph sz="quarter" idx="13"/>
          </p:nvPr>
        </p:nvSpPr>
        <p:spPr/>
        <p:txBody>
          <a:bodyPr/>
          <a:lstStyle/>
          <a:p>
            <a:r>
              <a:rPr lang="en-US" dirty="0">
                <a:solidFill>
                  <a:srgbClr val="1F497D"/>
                </a:solidFill>
                <a:latin typeface="Arial" pitchFamily="-106" charset="0"/>
              </a:rPr>
              <a:t>Source: Lai C, et. al. N </a:t>
            </a:r>
            <a:r>
              <a:rPr lang="en-US" dirty="0" err="1">
                <a:solidFill>
                  <a:srgbClr val="1F497D"/>
                </a:solidFill>
                <a:latin typeface="Arial" pitchFamily="-106" charset="0"/>
              </a:rPr>
              <a:t>Engl</a:t>
            </a:r>
            <a:r>
              <a:rPr lang="en-US" dirty="0">
                <a:solidFill>
                  <a:srgbClr val="1F497D"/>
                </a:solidFill>
                <a:latin typeface="Arial" pitchFamily="-106" charset="0"/>
              </a:rPr>
              <a:t> J Med. 2006;354:1011-21. </a:t>
            </a:r>
          </a:p>
        </p:txBody>
      </p:sp>
      <p:sp>
        <p:nvSpPr>
          <p:cNvPr id="3" name="Title 2">
            <a:extLst>
              <a:ext uri="{FF2B5EF4-FFF2-40B4-BE49-F238E27FC236}">
                <a16:creationId xmlns:a16="http://schemas.microsoft.com/office/drawing/2014/main" id="{C4D97105-AB53-094C-AA41-672BBBF18FE3}"/>
              </a:ext>
            </a:extLst>
          </p:cNvPr>
          <p:cNvSpPr>
            <a:spLocks noGrp="1"/>
          </p:cNvSpPr>
          <p:nvPr>
            <p:ph type="title"/>
          </p:nvPr>
        </p:nvSpPr>
        <p:spPr/>
        <p:txBody>
          <a:bodyPr/>
          <a:lstStyle/>
          <a:p>
            <a:r>
              <a:rPr lang="en-US" dirty="0">
                <a:solidFill>
                  <a:schemeClr val="accent5">
                    <a:lumMod val="20000"/>
                    <a:lumOff val="80000"/>
                  </a:schemeClr>
                </a:solidFill>
                <a:latin typeface="Arial" pitchFamily="-106" charset="0"/>
              </a:rPr>
              <a:t>Entecavir versus Lamivudine: 48 Week Data</a:t>
            </a:r>
            <a:br>
              <a:rPr lang="en-US" dirty="0">
                <a:solidFill>
                  <a:schemeClr val="accent5">
                    <a:lumMod val="20000"/>
                    <a:lumOff val="80000"/>
                  </a:schemeClr>
                </a:solidFill>
                <a:latin typeface="Arial" pitchFamily="-106" charset="0"/>
              </a:rPr>
            </a:br>
            <a:r>
              <a:rPr lang="en-US" dirty="0" err="1">
                <a:latin typeface="Arial" pitchFamily="-106" charset="0"/>
              </a:rPr>
              <a:t>BEHoLD</a:t>
            </a:r>
            <a:r>
              <a:rPr lang="en-US" dirty="0">
                <a:latin typeface="Arial" pitchFamily="-106" charset="0"/>
              </a:rPr>
              <a:t> (</a:t>
            </a:r>
            <a:r>
              <a:rPr lang="en-US" dirty="0" err="1">
                <a:latin typeface="Arial" pitchFamily="-106" charset="0"/>
              </a:rPr>
              <a:t>HBeAg</a:t>
            </a:r>
            <a:r>
              <a:rPr lang="en-US" dirty="0">
                <a:latin typeface="Arial" pitchFamily="-106" charset="0"/>
              </a:rPr>
              <a:t>-Negative)</a:t>
            </a:r>
            <a:r>
              <a:rPr lang="en-US" dirty="0">
                <a:solidFill>
                  <a:srgbClr val="FFFFFF"/>
                </a:solidFill>
                <a:latin typeface="Arial" pitchFamily="-106" charset="0"/>
              </a:rPr>
              <a:t>: Conclusions</a:t>
            </a:r>
            <a:endParaRPr lang="en-US" dirty="0"/>
          </a:p>
        </p:txBody>
      </p:sp>
      <p:graphicFrame>
        <p:nvGraphicFramePr>
          <p:cNvPr id="4" name="Table 3">
            <a:extLst>
              <a:ext uri="{FF2B5EF4-FFF2-40B4-BE49-F238E27FC236}">
                <a16:creationId xmlns:a16="http://schemas.microsoft.com/office/drawing/2014/main" id="{3B7A8618-AF52-9240-9E81-E4EE049834AC}"/>
              </a:ext>
            </a:extLst>
          </p:cNvPr>
          <p:cNvGraphicFramePr>
            <a:graphicFrameLocks noGrp="1"/>
          </p:cNvGraphicFramePr>
          <p:nvPr>
            <p:extLst/>
          </p:nvPr>
        </p:nvGraphicFramePr>
        <p:xfrm>
          <a:off x="0" y="2286000"/>
          <a:ext cx="9144000" cy="2760345"/>
        </p:xfrm>
        <a:graphic>
          <a:graphicData uri="http://schemas.openxmlformats.org/drawingml/2006/table">
            <a:tbl>
              <a:tblPr firstRow="1" bandRow="1">
                <a:effectLst/>
                <a:tableStyleId>{5C22544A-7EE6-4342-B048-85BDC9FD1C3A}</a:tableStyleId>
              </a:tblPr>
              <a:tblGrid>
                <a:gridCol w="9144000">
                  <a:extLst>
                    <a:ext uri="{9D8B030D-6E8A-4147-A177-3AD203B41FA5}">
                      <a16:colId xmlns:a16="http://schemas.microsoft.com/office/drawing/2014/main" val="20000"/>
                    </a:ext>
                  </a:extLst>
                </a:gridCol>
              </a:tblGrid>
              <a:tr h="2008632">
                <a:tc>
                  <a:txBody>
                    <a:bodyPr/>
                    <a:lstStyle/>
                    <a:p>
                      <a:pPr marL="0" marR="0" indent="0" algn="l" defTabSz="914400" rtl="0" eaLnBrk="1" fontAlgn="auto" latinLnBrk="0" hangingPunct="1">
                        <a:lnSpc>
                          <a:spcPts val="3200"/>
                        </a:lnSpc>
                        <a:spcBef>
                          <a:spcPts val="0"/>
                        </a:spcBef>
                        <a:spcAft>
                          <a:spcPts val="0"/>
                        </a:spcAft>
                        <a:buClrTx/>
                        <a:buSzTx/>
                        <a:buFontTx/>
                        <a:buNone/>
                        <a:tabLst/>
                        <a:defRPr/>
                      </a:pPr>
                      <a:r>
                        <a:rPr lang="en-US" sz="2000" b="1" i="0" dirty="0">
                          <a:solidFill>
                            <a:srgbClr val="800000"/>
                          </a:solidFill>
                          <a:latin typeface="Arial"/>
                          <a:cs typeface="Arial"/>
                        </a:rPr>
                        <a:t>Conclusions</a:t>
                      </a:r>
                      <a:r>
                        <a:rPr lang="en-US" sz="2000" b="0" i="0" dirty="0">
                          <a:solidFill>
                            <a:schemeClr val="tx1"/>
                          </a:solidFill>
                          <a:latin typeface="+mn-lt"/>
                          <a:cs typeface="Arial"/>
                        </a:rPr>
                        <a:t>: “Among patients with </a:t>
                      </a:r>
                      <a:r>
                        <a:rPr lang="en-US" sz="2000" b="0" i="0" dirty="0" err="1">
                          <a:solidFill>
                            <a:schemeClr val="tx1"/>
                          </a:solidFill>
                          <a:latin typeface="+mn-lt"/>
                          <a:cs typeface="Arial"/>
                        </a:rPr>
                        <a:t>HBeAg</a:t>
                      </a:r>
                      <a:r>
                        <a:rPr lang="en-US" sz="2000" b="0" i="0" dirty="0">
                          <a:solidFill>
                            <a:schemeClr val="tx1"/>
                          </a:solidFill>
                          <a:latin typeface="+mn-lt"/>
                          <a:cs typeface="Arial"/>
                        </a:rPr>
                        <a:t>-negative chronic hepatitis B who had not previously been treated with a nucleoside analogue, the rates of histologic improvement, virologic response, and normalization of alanine aminotransferase levels were significantly higher at 48 weeks with entecavir than with lamivudine. The safety profile of the two agents was similar, and there was no evidence of viral resistance to entecavir</a:t>
                      </a:r>
                      <a:r>
                        <a:rPr lang="en-US" sz="2000" b="0" kern="1200" dirty="0">
                          <a:solidFill>
                            <a:schemeClr val="tx1"/>
                          </a:solidFill>
                          <a:effectLst/>
                          <a:latin typeface="+mn-lt"/>
                          <a:ea typeface="+mn-ea"/>
                          <a:cs typeface="+mn-cs"/>
                        </a:rPr>
                        <a:t>.”</a:t>
                      </a:r>
                    </a:p>
                  </a:txBody>
                  <a:tcPr marL="457200" marR="457200" marT="182880" marB="182880" anchor="ctr">
                    <a:lnT w="28575" cap="flat" cmpd="sng" algn="ctr">
                      <a:solidFill>
                        <a:srgbClr val="326496"/>
                      </a:solidFill>
                      <a:prstDash val="solid"/>
                      <a:round/>
                      <a:headEnd type="none" w="med" len="med"/>
                      <a:tailEnd type="none" w="med" len="med"/>
                    </a:lnT>
                    <a:lnB w="28575" cap="flat" cmpd="sng" algn="ctr">
                      <a:solidFill>
                        <a:srgbClr val="326496"/>
                      </a:solidFill>
                      <a:prstDash val="solid"/>
                      <a:round/>
                      <a:headEnd type="none" w="med" len="med"/>
                      <a:tailEnd type="none" w="med" len="med"/>
                    </a:lnB>
                    <a:solidFill>
                      <a:srgbClr val="F0F0F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71109307"/>
      </p:ext>
    </p:extLst>
  </p:cSld>
  <p:clrMapOvr>
    <a:masterClrMapping/>
  </p:clrMapOvr>
  <p:transition spd="slow"/>
</p:sld>
</file>

<file path=ppt/theme/theme1.xml><?xml version="1.0" encoding="utf-8"?>
<a:theme xmlns:a="http://schemas.openxmlformats.org/drawingml/2006/main" name="AETC_Master_Template_061510">
  <a:themeElements>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AETC_Master_Template_061510.potx</Template>
  <TotalTime>36522</TotalTime>
  <Words>563</Words>
  <Application>Microsoft Macintosh PowerPoint</Application>
  <PresentationFormat>On-screen Show (4:3)</PresentationFormat>
  <Paragraphs>75</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Geneva</vt:lpstr>
      <vt:lpstr>Times New Roman</vt:lpstr>
      <vt:lpstr>AETC_Master_Template_061510</vt:lpstr>
      <vt:lpstr>Entecavir versus Lamivudine in HBeAg-Negative BEHoLD: HBeAg-Negative</vt:lpstr>
      <vt:lpstr>Entecavir versus Lamivudine in HBeAg-Negative BEHoLD (HBeAg-Negative): Study Design</vt:lpstr>
      <vt:lpstr>Entecavir versus Lamivudine in HBeAg-Negative BEHoLD (HBeAg-Negative): Study Design</vt:lpstr>
      <vt:lpstr>Entecavir versus Lamivudine in HBeAg-Negative BEHoLD (HBeAg-Negative): Baseline Characteristics</vt:lpstr>
      <vt:lpstr>Entecavir versus Lamivudine in HBeAg-Negative BEHoLD (HBeAg-Negative): Results</vt:lpstr>
      <vt:lpstr>Entecavir versus Lamivudine: 48 Week Data BEHoLD (HBeAg-Negative): Conclusions</vt:lpstr>
    </vt:vector>
  </TitlesOfParts>
  <Company>HMC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Spach</cp:lastModifiedBy>
  <cp:revision>1384</cp:revision>
  <cp:lastPrinted>2019-10-21T18:40:24Z</cp:lastPrinted>
  <dcterms:created xsi:type="dcterms:W3CDTF">2010-11-28T05:36:22Z</dcterms:created>
  <dcterms:modified xsi:type="dcterms:W3CDTF">2020-02-24T11:56:20Z</dcterms:modified>
</cp:coreProperties>
</file>