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2"/>
  </p:notesMasterIdLst>
  <p:handoutMasterIdLst>
    <p:handoutMasterId r:id="rId43"/>
  </p:handoutMasterIdLst>
  <p:sldIdLst>
    <p:sldId id="256" r:id="rId2"/>
    <p:sldId id="968" r:id="rId3"/>
    <p:sldId id="939" r:id="rId4"/>
    <p:sldId id="963" r:id="rId5"/>
    <p:sldId id="421" r:id="rId6"/>
    <p:sldId id="973" r:id="rId7"/>
    <p:sldId id="924" r:id="rId8"/>
    <p:sldId id="961" r:id="rId9"/>
    <p:sldId id="453" r:id="rId10"/>
    <p:sldId id="454" r:id="rId11"/>
    <p:sldId id="974" r:id="rId12"/>
    <p:sldId id="921" r:id="rId13"/>
    <p:sldId id="965" r:id="rId14"/>
    <p:sldId id="456" r:id="rId15"/>
    <p:sldId id="922" r:id="rId16"/>
    <p:sldId id="966" r:id="rId17"/>
    <p:sldId id="923" r:id="rId18"/>
    <p:sldId id="422" r:id="rId19"/>
    <p:sldId id="962" r:id="rId20"/>
    <p:sldId id="457" r:id="rId21"/>
    <p:sldId id="459" r:id="rId22"/>
    <p:sldId id="461" r:id="rId23"/>
    <p:sldId id="462" r:id="rId24"/>
    <p:sldId id="969" r:id="rId25"/>
    <p:sldId id="446" r:id="rId26"/>
    <p:sldId id="447" r:id="rId27"/>
    <p:sldId id="448" r:id="rId28"/>
    <p:sldId id="970" r:id="rId29"/>
    <p:sldId id="449" r:id="rId30"/>
    <p:sldId id="450" r:id="rId31"/>
    <p:sldId id="451" r:id="rId32"/>
    <p:sldId id="971" r:id="rId33"/>
    <p:sldId id="925" r:id="rId34"/>
    <p:sldId id="932" r:id="rId35"/>
    <p:sldId id="934" r:id="rId36"/>
    <p:sldId id="933" r:id="rId37"/>
    <p:sldId id="935" r:id="rId38"/>
    <p:sldId id="972" r:id="rId39"/>
    <p:sldId id="439" r:id="rId40"/>
    <p:sldId id="271" r:id="rId41"/>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F8F"/>
    <a:srgbClr val="8E8A7D"/>
    <a:srgbClr val="B1AC9C"/>
    <a:srgbClr val="93CBD4"/>
    <a:srgbClr val="8EC5CC"/>
    <a:srgbClr val="517174"/>
    <a:srgbClr val="597C7E"/>
    <a:srgbClr val="2C5986"/>
    <a:srgbClr val="285078"/>
    <a:srgbClr val="003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1" autoAdjust="0"/>
    <p:restoredTop sz="96355" autoAdjust="0"/>
  </p:normalViewPr>
  <p:slideViewPr>
    <p:cSldViewPr snapToGrid="0" showGuides="1">
      <p:cViewPr varScale="1">
        <p:scale>
          <a:sx n="144" d="100"/>
          <a:sy n="144" d="100"/>
        </p:scale>
        <p:origin x="992" y="200"/>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299172997565262"/>
          <c:y val="0.10534916176640557"/>
          <c:w val="0.85077190223716781"/>
          <c:h val="0.75531312385572147"/>
        </c:manualLayout>
      </c:layout>
      <c:barChart>
        <c:barDir val="col"/>
        <c:grouping val="clustered"/>
        <c:varyColors val="0"/>
        <c:ser>
          <c:idx val="0"/>
          <c:order val="0"/>
          <c:tx>
            <c:strRef>
              <c:f>Sheet1!$B$1</c:f>
              <c:strCache>
                <c:ptCount val="1"/>
                <c:pt idx="0">
                  <c:v>Entecavir</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HBV DNA 
&lt;300 copies/mL</c:v>
                </c:pt>
                <c:pt idx="1">
                  <c:v>ALT Normalization</c:v>
                </c:pt>
                <c:pt idx="2">
                  <c:v>Loss of HBeAg</c:v>
                </c:pt>
                <c:pt idx="3">
                  <c:v>Loss of HBsAg</c:v>
                </c:pt>
              </c:strCache>
            </c:strRef>
          </c:cat>
          <c:val>
            <c:numRef>
              <c:f>Sheet1!$B$2:$B$5</c:f>
              <c:numCache>
                <c:formatCode>0</c:formatCode>
                <c:ptCount val="4"/>
                <c:pt idx="0">
                  <c:v>67</c:v>
                </c:pt>
                <c:pt idx="1">
                  <c:v>68</c:v>
                </c:pt>
                <c:pt idx="2">
                  <c:v>22</c:v>
                </c:pt>
                <c:pt idx="3">
                  <c:v>2</c:v>
                </c:pt>
              </c:numCache>
            </c:numRef>
          </c:val>
          <c:extLst>
            <c:ext xmlns:c16="http://schemas.microsoft.com/office/drawing/2014/chart" uri="{C3380CC4-5D6E-409C-BE32-E72D297353CC}">
              <c16:uniqueId val="{00000000-12B3-1747-AA70-E633FFF9BEFF}"/>
            </c:ext>
          </c:extLst>
        </c:ser>
        <c:ser>
          <c:idx val="1"/>
          <c:order val="1"/>
          <c:tx>
            <c:strRef>
              <c:f>Sheet1!$C$1</c:f>
              <c:strCache>
                <c:ptCount val="1"/>
                <c:pt idx="0">
                  <c:v>Lamivudine</c:v>
                </c:pt>
              </c:strCache>
            </c:strRef>
          </c:tx>
          <c:spPr>
            <a:solidFill>
              <a:srgbClr val="A4864A"/>
            </a:solidFill>
            <a:ln w="9525">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HBV DNA 
&lt;300 copies/mL</c:v>
                </c:pt>
                <c:pt idx="1">
                  <c:v>ALT Normalization</c:v>
                </c:pt>
                <c:pt idx="2">
                  <c:v>Loss of HBeAg</c:v>
                </c:pt>
                <c:pt idx="3">
                  <c:v>Loss of HBsAg</c:v>
                </c:pt>
              </c:strCache>
            </c:strRef>
          </c:cat>
          <c:val>
            <c:numRef>
              <c:f>Sheet1!$C$2:$C$5</c:f>
              <c:numCache>
                <c:formatCode>0</c:formatCode>
                <c:ptCount val="4"/>
                <c:pt idx="0">
                  <c:v>36</c:v>
                </c:pt>
                <c:pt idx="1">
                  <c:v>60</c:v>
                </c:pt>
                <c:pt idx="2">
                  <c:v>20</c:v>
                </c:pt>
                <c:pt idx="3">
                  <c:v>1</c:v>
                </c:pt>
              </c:numCache>
            </c:numRef>
          </c:val>
          <c:extLst>
            <c:ext xmlns:c16="http://schemas.microsoft.com/office/drawing/2014/chart" uri="{C3380CC4-5D6E-409C-BE32-E72D297353CC}">
              <c16:uniqueId val="{00000001-12B3-1747-AA70-E633FFF9BEFF}"/>
            </c:ext>
          </c:extLst>
        </c:ser>
        <c:dLbls>
          <c:showLegendKey val="0"/>
          <c:showVal val="1"/>
          <c:showCatName val="0"/>
          <c:showSerName val="0"/>
          <c:showPercent val="0"/>
          <c:showBubbleSize val="0"/>
        </c:dLbls>
        <c:gapWidth val="100"/>
        <c:axId val="2128028856"/>
        <c:axId val="-2055116392"/>
      </c:barChart>
      <c:catAx>
        <c:axId val="2128028856"/>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a:latin typeface="Arial"/>
                <a:cs typeface="Arial"/>
              </a:defRPr>
            </a:pPr>
            <a:endParaRPr lang="en-US"/>
          </a:p>
        </c:txPr>
        <c:crossAx val="-2055116392"/>
        <c:crosses val="autoZero"/>
        <c:auto val="1"/>
        <c:lblAlgn val="ctr"/>
        <c:lblOffset val="10"/>
        <c:noMultiLvlLbl val="0"/>
      </c:catAx>
      <c:valAx>
        <c:axId val="-2055116392"/>
        <c:scaling>
          <c:orientation val="minMax"/>
          <c:max val="100"/>
        </c:scaling>
        <c:delete val="0"/>
        <c:axPos val="l"/>
        <c:title>
          <c:tx>
            <c:rich>
              <a:bodyPr/>
              <a:lstStyle/>
              <a:p>
                <a:pPr>
                  <a:defRPr sz="1800">
                    <a:latin typeface="Arial"/>
                    <a:cs typeface="Arial"/>
                  </a:defRPr>
                </a:pPr>
                <a:r>
                  <a:rPr lang="en-US" sz="1800" dirty="0">
                    <a:latin typeface="Arial"/>
                    <a:cs typeface="Arial"/>
                  </a:rPr>
                  <a:t>Participants (%)</a:t>
                </a:r>
              </a:p>
            </c:rich>
          </c:tx>
          <c:layout>
            <c:manualLayout>
              <c:xMode val="edge"/>
              <c:yMode val="edge"/>
              <c:x val="9.8767378246593044E-3"/>
              <c:y val="0.24350602173632849"/>
            </c:manualLayout>
          </c:layout>
          <c:overlay val="0"/>
        </c:title>
        <c:numFmt formatCode="0" sourceLinked="0"/>
        <c:majorTickMark val="out"/>
        <c:minorTickMark val="none"/>
        <c:tickLblPos val="nextTo"/>
        <c:spPr>
          <a:ln w="12700" cmpd="sng">
            <a:solidFill>
              <a:schemeClr val="tx1"/>
            </a:solidFill>
          </a:ln>
        </c:spPr>
        <c:txPr>
          <a:bodyPr/>
          <a:lstStyle/>
          <a:p>
            <a:pPr>
              <a:defRPr sz="1600"/>
            </a:pPr>
            <a:endParaRPr lang="en-US"/>
          </a:p>
        </c:txPr>
        <c:crossAx val="212802885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6463875686742404"/>
          <c:y val="1.3611659733796418E-2"/>
          <c:w val="0.41397839507"/>
          <c:h val="6.5809055118110193E-2"/>
        </c:manualLayout>
      </c:layout>
      <c:overlay val="0"/>
      <c:txPr>
        <a:bodyPr/>
        <a:lstStyle/>
        <a:p>
          <a:pPr algn="r">
            <a:defRPr sz="18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7745994560597"/>
          <c:y val="0.11943591426071699"/>
          <c:w val="0.82601761556664899"/>
          <c:h val="0.74122637795275603"/>
        </c:manualLayout>
      </c:layout>
      <c:barChart>
        <c:barDir val="col"/>
        <c:grouping val="clustered"/>
        <c:varyColors val="0"/>
        <c:ser>
          <c:idx val="0"/>
          <c:order val="0"/>
          <c:tx>
            <c:strRef>
              <c:f>Sheet1!$B$1</c:f>
              <c:strCache>
                <c:ptCount val="1"/>
                <c:pt idx="0">
                  <c:v>Entecavir</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HBV DNA 
&lt;300 copies/mL</c:v>
                </c:pt>
                <c:pt idx="1">
                  <c:v>ALT
Normalization</c:v>
                </c:pt>
                <c:pt idx="2">
                  <c:v>HBeAg Seroconversion</c:v>
                </c:pt>
                <c:pt idx="3">
                  <c:v>HBsAg Seroconversion</c:v>
                </c:pt>
              </c:strCache>
            </c:strRef>
          </c:cat>
          <c:val>
            <c:numRef>
              <c:f>Sheet1!$B$2:$B$5</c:f>
              <c:numCache>
                <c:formatCode>0</c:formatCode>
                <c:ptCount val="4"/>
                <c:pt idx="0">
                  <c:v>80</c:v>
                </c:pt>
                <c:pt idx="1">
                  <c:v>87</c:v>
                </c:pt>
                <c:pt idx="2">
                  <c:v>31</c:v>
                </c:pt>
                <c:pt idx="3">
                  <c:v>2</c:v>
                </c:pt>
              </c:numCache>
            </c:numRef>
          </c:val>
          <c:extLst>
            <c:ext xmlns:c16="http://schemas.microsoft.com/office/drawing/2014/chart" uri="{C3380CC4-5D6E-409C-BE32-E72D297353CC}">
              <c16:uniqueId val="{00000000-12B3-1747-AA70-E633FFF9BEFF}"/>
            </c:ext>
          </c:extLst>
        </c:ser>
        <c:ser>
          <c:idx val="1"/>
          <c:order val="1"/>
          <c:tx>
            <c:strRef>
              <c:f>Sheet1!$C$1</c:f>
              <c:strCache>
                <c:ptCount val="1"/>
                <c:pt idx="0">
                  <c:v>Lamivudine</c:v>
                </c:pt>
              </c:strCache>
            </c:strRef>
          </c:tx>
          <c:spPr>
            <a:solidFill>
              <a:srgbClr val="A4864A"/>
            </a:solidFill>
            <a:ln w="9525">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HBV DNA 
&lt;300 copies/mL</c:v>
                </c:pt>
                <c:pt idx="1">
                  <c:v>ALT
Normalization</c:v>
                </c:pt>
                <c:pt idx="2">
                  <c:v>HBeAg Seroconversion</c:v>
                </c:pt>
                <c:pt idx="3">
                  <c:v>HBsAg Seroconversion</c:v>
                </c:pt>
              </c:strCache>
            </c:strRef>
          </c:cat>
          <c:val>
            <c:numRef>
              <c:f>Sheet1!$C$2:$C$5</c:f>
              <c:numCache>
                <c:formatCode>0</c:formatCode>
                <c:ptCount val="4"/>
                <c:pt idx="0">
                  <c:v>39</c:v>
                </c:pt>
                <c:pt idx="1">
                  <c:v>79</c:v>
                </c:pt>
                <c:pt idx="2">
                  <c:v>26</c:v>
                </c:pt>
                <c:pt idx="3">
                  <c:v>2</c:v>
                </c:pt>
              </c:numCache>
            </c:numRef>
          </c:val>
          <c:extLst>
            <c:ext xmlns:c16="http://schemas.microsoft.com/office/drawing/2014/chart" uri="{C3380CC4-5D6E-409C-BE32-E72D297353CC}">
              <c16:uniqueId val="{00000001-12B3-1747-AA70-E633FFF9BEFF}"/>
            </c:ext>
          </c:extLst>
        </c:ser>
        <c:dLbls>
          <c:showLegendKey val="0"/>
          <c:showVal val="1"/>
          <c:showCatName val="0"/>
          <c:showSerName val="0"/>
          <c:showPercent val="0"/>
          <c:showBubbleSize val="0"/>
        </c:dLbls>
        <c:gapWidth val="100"/>
        <c:axId val="2128028856"/>
        <c:axId val="-2055116392"/>
      </c:barChart>
      <c:catAx>
        <c:axId val="2128028856"/>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a:latin typeface="Arial"/>
                <a:cs typeface="Arial"/>
              </a:defRPr>
            </a:pPr>
            <a:endParaRPr lang="en-US"/>
          </a:p>
        </c:txPr>
        <c:crossAx val="-2055116392"/>
        <c:crosses val="autoZero"/>
        <c:auto val="1"/>
        <c:lblAlgn val="ctr"/>
        <c:lblOffset val="100"/>
        <c:noMultiLvlLbl val="0"/>
      </c:catAx>
      <c:valAx>
        <c:axId val="-2055116392"/>
        <c:scaling>
          <c:orientation val="minMax"/>
          <c:max val="100"/>
        </c:scaling>
        <c:delete val="0"/>
        <c:axPos val="l"/>
        <c:title>
          <c:tx>
            <c:rich>
              <a:bodyPr/>
              <a:lstStyle/>
              <a:p>
                <a:pPr>
                  <a:defRPr sz="1800">
                    <a:latin typeface="Arial"/>
                    <a:cs typeface="Arial"/>
                  </a:defRPr>
                </a:pPr>
                <a:r>
                  <a:rPr lang="en-US" sz="1800" dirty="0">
                    <a:latin typeface="Arial"/>
                    <a:cs typeface="Arial"/>
                  </a:rPr>
                  <a:t>Patients (%)</a:t>
                </a:r>
              </a:p>
            </c:rich>
          </c:tx>
          <c:layout>
            <c:manualLayout>
              <c:xMode val="edge"/>
              <c:yMode val="edge"/>
              <c:x val="1.9159592246355699E-2"/>
              <c:y val="0.32239233161178099"/>
            </c:manualLayout>
          </c:layout>
          <c:overlay val="0"/>
        </c:title>
        <c:numFmt formatCode="0" sourceLinked="0"/>
        <c:majorTickMark val="out"/>
        <c:minorTickMark val="none"/>
        <c:tickLblPos val="nextTo"/>
        <c:spPr>
          <a:ln w="12700" cmpd="sng">
            <a:solidFill>
              <a:schemeClr val="tx1"/>
            </a:solidFill>
          </a:ln>
        </c:spPr>
        <c:crossAx val="212802885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6463875686742404"/>
          <c:y val="3.3333237202659502E-2"/>
          <c:w val="0.41397839507"/>
          <c:h val="6.5809055118110193E-2"/>
        </c:manualLayout>
      </c:layout>
      <c:overlay val="0"/>
      <c:txPr>
        <a:bodyPr/>
        <a:lstStyle/>
        <a:p>
          <a:pPr algn="r">
            <a:defRPr sz="18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0970910340989"/>
          <c:y val="0.11665813648294"/>
          <c:w val="0.85279266381628605"/>
          <c:h val="0.74400415573053402"/>
        </c:manualLayout>
      </c:layout>
      <c:barChart>
        <c:barDir val="col"/>
        <c:grouping val="clustered"/>
        <c:varyColors val="0"/>
        <c:ser>
          <c:idx val="0"/>
          <c:order val="0"/>
          <c:tx>
            <c:strRef>
              <c:f>Sheet1!$B$1</c:f>
              <c:strCache>
                <c:ptCount val="1"/>
                <c:pt idx="0">
                  <c:v>Entecavir</c:v>
                </c:pt>
              </c:strCache>
            </c:strRef>
          </c:tx>
          <c:spPr>
            <a:solidFill>
              <a:srgbClr val="3C7EB7"/>
            </a:solidFill>
            <a:ln w="12700" cmpd="sng">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&lt;300 copies/mL</c:v>
                </c:pt>
                <c:pt idx="1">
                  <c:v>ALT Normalization</c:v>
                </c:pt>
                <c:pt idx="2">
                  <c:v>Histologic Improvement</c:v>
                </c:pt>
              </c:strCache>
            </c:strRef>
          </c:cat>
          <c:val>
            <c:numRef>
              <c:f>Sheet1!$B$2:$B$4</c:f>
              <c:numCache>
                <c:formatCode>0</c:formatCode>
                <c:ptCount val="3"/>
                <c:pt idx="0">
                  <c:v>90</c:v>
                </c:pt>
                <c:pt idx="1">
                  <c:v>78</c:v>
                </c:pt>
                <c:pt idx="2">
                  <c:v>70</c:v>
                </c:pt>
              </c:numCache>
            </c:numRef>
          </c:val>
          <c:extLst>
            <c:ext xmlns:c16="http://schemas.microsoft.com/office/drawing/2014/chart" uri="{C3380CC4-5D6E-409C-BE32-E72D297353CC}">
              <c16:uniqueId val="{00000000-CD20-2345-8F86-24B496CDFC77}"/>
            </c:ext>
          </c:extLst>
        </c:ser>
        <c:ser>
          <c:idx val="1"/>
          <c:order val="1"/>
          <c:tx>
            <c:strRef>
              <c:f>Sheet1!$C$1</c:f>
              <c:strCache>
                <c:ptCount val="1"/>
                <c:pt idx="0">
                  <c:v>Lamivudine</c:v>
                </c:pt>
              </c:strCache>
            </c:strRef>
          </c:tx>
          <c:spPr>
            <a:solidFill>
              <a:schemeClr val="accent5"/>
            </a:solidFill>
            <a:ln w="12700" cmpd="sng">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&lt;300 copies/mL</c:v>
                </c:pt>
                <c:pt idx="1">
                  <c:v>ALT Normalization</c:v>
                </c:pt>
                <c:pt idx="2">
                  <c:v>Histologic Improvement</c:v>
                </c:pt>
              </c:strCache>
            </c:strRef>
          </c:cat>
          <c:val>
            <c:numRef>
              <c:f>Sheet1!$C$2:$C$4</c:f>
              <c:numCache>
                <c:formatCode>0</c:formatCode>
                <c:ptCount val="3"/>
                <c:pt idx="0">
                  <c:v>72</c:v>
                </c:pt>
                <c:pt idx="1">
                  <c:v>71</c:v>
                </c:pt>
                <c:pt idx="2">
                  <c:v>61</c:v>
                </c:pt>
              </c:numCache>
            </c:numRef>
          </c:val>
          <c:extLst>
            <c:ext xmlns:c16="http://schemas.microsoft.com/office/drawing/2014/chart" uri="{C3380CC4-5D6E-409C-BE32-E72D297353CC}">
              <c16:uniqueId val="{00000001-CD20-2345-8F86-24B496CDFC77}"/>
            </c:ext>
          </c:extLst>
        </c:ser>
        <c:dLbls>
          <c:showLegendKey val="0"/>
          <c:showVal val="1"/>
          <c:showCatName val="0"/>
          <c:showSerName val="0"/>
          <c:showPercent val="0"/>
          <c:showBubbleSize val="0"/>
        </c:dLbls>
        <c:gapWidth val="100"/>
        <c:axId val="-2111336600"/>
        <c:axId val="-2111342840"/>
      </c:barChart>
      <c:catAx>
        <c:axId val="-2111336600"/>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a:latin typeface="Arial"/>
                <a:cs typeface="Arial"/>
              </a:defRPr>
            </a:pPr>
            <a:endParaRPr lang="en-US"/>
          </a:p>
        </c:txPr>
        <c:crossAx val="-2111342840"/>
        <c:crosses val="autoZero"/>
        <c:auto val="1"/>
        <c:lblAlgn val="ctr"/>
        <c:lblOffset val="100"/>
        <c:noMultiLvlLbl val="0"/>
      </c:catAx>
      <c:valAx>
        <c:axId val="-2111342840"/>
        <c:scaling>
          <c:orientation val="minMax"/>
          <c:max val="100"/>
        </c:scaling>
        <c:delete val="0"/>
        <c:axPos val="l"/>
        <c:title>
          <c:tx>
            <c:rich>
              <a:bodyPr/>
              <a:lstStyle/>
              <a:p>
                <a:pPr>
                  <a:defRPr sz="1800">
                    <a:latin typeface="Arial"/>
                    <a:cs typeface="Arial"/>
                  </a:defRPr>
                </a:pPr>
                <a:r>
                  <a:rPr lang="en-US" sz="1800" dirty="0">
                    <a:latin typeface="Arial"/>
                    <a:cs typeface="Arial"/>
                  </a:rPr>
                  <a:t>Participants (%)</a:t>
                </a:r>
              </a:p>
            </c:rich>
          </c:tx>
          <c:layout>
            <c:manualLayout>
              <c:xMode val="edge"/>
              <c:yMode val="edge"/>
              <c:x val="4.4636965764766924E-3"/>
              <c:y val="0.29301748940036337"/>
            </c:manualLayout>
          </c:layout>
          <c:overlay val="0"/>
        </c:title>
        <c:numFmt formatCode="0" sourceLinked="0"/>
        <c:majorTickMark val="out"/>
        <c:minorTickMark val="none"/>
        <c:tickLblPos val="nextTo"/>
        <c:spPr>
          <a:ln w="12700" cmpd="sng">
            <a:solidFill>
              <a:schemeClr val="tx1"/>
            </a:solidFill>
          </a:ln>
        </c:spPr>
        <c:crossAx val="-211133660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8784594074500995"/>
          <c:y val="3.3333333333333298E-2"/>
          <c:w val="0.40314834096151198"/>
          <c:h val="6.5809055118110193E-2"/>
        </c:manualLayout>
      </c:layout>
      <c:overlay val="0"/>
      <c:txPr>
        <a:bodyPr/>
        <a:lstStyle/>
        <a:p>
          <a:pPr algn="r">
            <a:defRPr sz="18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7745994560597"/>
          <c:y val="0.11943591426071699"/>
          <c:w val="0.82601761556664899"/>
          <c:h val="0.74122637795275603"/>
        </c:manualLayout>
      </c:layout>
      <c:barChart>
        <c:barDir val="col"/>
        <c:grouping val="clustered"/>
        <c:varyColors val="0"/>
        <c:ser>
          <c:idx val="0"/>
          <c:order val="0"/>
          <c:tx>
            <c:strRef>
              <c:f>Sheet1!$B$1</c:f>
              <c:strCache>
                <c:ptCount val="1"/>
                <c:pt idx="0">
                  <c:v>Telbivudine</c:v>
                </c:pt>
              </c:strCache>
            </c:strRef>
          </c:tx>
          <c:spPr>
            <a:solidFill>
              <a:srgbClr val="3C7EB7"/>
            </a:solidFill>
            <a:ln w="12700" cmpd="sng">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HBV DNA &lt;300 copies/mL</c:v>
                </c:pt>
                <c:pt idx="1">
                  <c:v>Histologic Response</c:v>
                </c:pt>
              </c:strCache>
            </c:strRef>
          </c:cat>
          <c:val>
            <c:numRef>
              <c:f>Sheet1!$B$2:$B$3</c:f>
              <c:numCache>
                <c:formatCode>0</c:formatCode>
                <c:ptCount val="2"/>
                <c:pt idx="0">
                  <c:v>60</c:v>
                </c:pt>
                <c:pt idx="1">
                  <c:v>65</c:v>
                </c:pt>
              </c:numCache>
            </c:numRef>
          </c:val>
          <c:extLst>
            <c:ext xmlns:c16="http://schemas.microsoft.com/office/drawing/2014/chart" uri="{C3380CC4-5D6E-409C-BE32-E72D297353CC}">
              <c16:uniqueId val="{00000000-F6FA-B546-80F5-355E588496F0}"/>
            </c:ext>
          </c:extLst>
        </c:ser>
        <c:ser>
          <c:idx val="1"/>
          <c:order val="1"/>
          <c:tx>
            <c:strRef>
              <c:f>Sheet1!$C$1</c:f>
              <c:strCache>
                <c:ptCount val="1"/>
                <c:pt idx="0">
                  <c:v>Lamivudine</c:v>
                </c:pt>
              </c:strCache>
            </c:strRef>
          </c:tx>
          <c:spPr>
            <a:solidFill>
              <a:srgbClr val="A6714D"/>
            </a:solidFill>
            <a:ln w="12700" cmpd="sng">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HBV DNA &lt;300 copies/mL</c:v>
                </c:pt>
                <c:pt idx="1">
                  <c:v>Histologic Response</c:v>
                </c:pt>
              </c:strCache>
            </c:strRef>
          </c:cat>
          <c:val>
            <c:numRef>
              <c:f>Sheet1!$C$2:$C$3</c:f>
              <c:numCache>
                <c:formatCode>0</c:formatCode>
                <c:ptCount val="2"/>
                <c:pt idx="0">
                  <c:v>40</c:v>
                </c:pt>
                <c:pt idx="1">
                  <c:v>56</c:v>
                </c:pt>
              </c:numCache>
            </c:numRef>
          </c:val>
          <c:extLst>
            <c:ext xmlns:c16="http://schemas.microsoft.com/office/drawing/2014/chart" uri="{C3380CC4-5D6E-409C-BE32-E72D297353CC}">
              <c16:uniqueId val="{00000001-F6FA-B546-80F5-355E588496F0}"/>
            </c:ext>
          </c:extLst>
        </c:ser>
        <c:dLbls>
          <c:showLegendKey val="0"/>
          <c:showVal val="1"/>
          <c:showCatName val="0"/>
          <c:showSerName val="0"/>
          <c:showPercent val="0"/>
          <c:showBubbleSize val="0"/>
        </c:dLbls>
        <c:gapWidth val="100"/>
        <c:axId val="-387219304"/>
        <c:axId val="572568648"/>
      </c:barChart>
      <c:catAx>
        <c:axId val="-387219304"/>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800" b="1">
                <a:latin typeface="Arial"/>
                <a:cs typeface="Arial"/>
              </a:defRPr>
            </a:pPr>
            <a:endParaRPr lang="en-US"/>
          </a:p>
        </c:txPr>
        <c:crossAx val="572568648"/>
        <c:crosses val="autoZero"/>
        <c:auto val="1"/>
        <c:lblAlgn val="ctr"/>
        <c:lblOffset val="100"/>
        <c:noMultiLvlLbl val="0"/>
      </c:catAx>
      <c:valAx>
        <c:axId val="572568648"/>
        <c:scaling>
          <c:orientation val="minMax"/>
          <c:max val="100"/>
        </c:scaling>
        <c:delete val="0"/>
        <c:axPos val="l"/>
        <c:title>
          <c:tx>
            <c:rich>
              <a:bodyPr/>
              <a:lstStyle/>
              <a:p>
                <a:pPr>
                  <a:defRPr sz="1800">
                    <a:latin typeface="Arial"/>
                    <a:cs typeface="Arial"/>
                  </a:defRPr>
                </a:pPr>
                <a:r>
                  <a:rPr lang="en-US" sz="1800" dirty="0">
                    <a:latin typeface="Arial"/>
                    <a:cs typeface="Arial"/>
                  </a:rPr>
                  <a:t>Patients (%)</a:t>
                </a:r>
              </a:p>
            </c:rich>
          </c:tx>
          <c:layout>
            <c:manualLayout>
              <c:xMode val="edge"/>
              <c:yMode val="edge"/>
              <c:x val="9.82095729769316E-3"/>
              <c:y val="0.31641491688538897"/>
            </c:manualLayout>
          </c:layout>
          <c:overlay val="0"/>
        </c:title>
        <c:numFmt formatCode="0" sourceLinked="0"/>
        <c:majorTickMark val="out"/>
        <c:minorTickMark val="none"/>
        <c:tickLblPos val="nextTo"/>
        <c:spPr>
          <a:ln w="12700" cmpd="sng">
            <a:solidFill>
              <a:schemeClr val="tx1"/>
            </a:solidFill>
          </a:ln>
        </c:spPr>
        <c:txPr>
          <a:bodyPr/>
          <a:lstStyle/>
          <a:p>
            <a:pPr>
              <a:defRPr sz="1600"/>
            </a:pPr>
            <a:endParaRPr lang="en-US"/>
          </a:p>
        </c:txPr>
        <c:crossAx val="-38721930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8784594074500995"/>
          <c:y val="3.3333333333333298E-2"/>
          <c:w val="0.40314834096151198"/>
          <c:h val="6.5809055118110193E-2"/>
        </c:manualLayout>
      </c:layout>
      <c:overlay val="0"/>
      <c:txPr>
        <a:bodyPr/>
        <a:lstStyle/>
        <a:p>
          <a:pPr algn="r">
            <a:defRPr sz="18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7745994560597"/>
          <c:y val="0.11943591426071699"/>
          <c:w val="0.82601761556664899"/>
          <c:h val="0.74122637795275603"/>
        </c:manualLayout>
      </c:layout>
      <c:barChart>
        <c:barDir val="col"/>
        <c:grouping val="clustered"/>
        <c:varyColors val="0"/>
        <c:ser>
          <c:idx val="0"/>
          <c:order val="0"/>
          <c:tx>
            <c:strRef>
              <c:f>Sheet1!$B$1</c:f>
              <c:strCache>
                <c:ptCount val="1"/>
                <c:pt idx="0">
                  <c:v>Telbivudine</c:v>
                </c:pt>
              </c:strCache>
            </c:strRef>
          </c:tx>
          <c:spPr>
            <a:solidFill>
              <a:srgbClr val="3C7EB7"/>
            </a:solidFill>
            <a:ln w="12700" cmpd="sng">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HBV DNA &lt;300 copies/mL</c:v>
                </c:pt>
                <c:pt idx="1">
                  <c:v>Histologic Response</c:v>
                </c:pt>
              </c:strCache>
            </c:strRef>
          </c:cat>
          <c:val>
            <c:numRef>
              <c:f>Sheet1!$B$2:$B$3</c:f>
              <c:numCache>
                <c:formatCode>0</c:formatCode>
                <c:ptCount val="2"/>
                <c:pt idx="0">
                  <c:v>88</c:v>
                </c:pt>
                <c:pt idx="1">
                  <c:v>67</c:v>
                </c:pt>
              </c:numCache>
            </c:numRef>
          </c:val>
          <c:extLst>
            <c:ext xmlns:c16="http://schemas.microsoft.com/office/drawing/2014/chart" uri="{C3380CC4-5D6E-409C-BE32-E72D297353CC}">
              <c16:uniqueId val="{00000000-44E1-574B-B252-16CB73FED10A}"/>
            </c:ext>
          </c:extLst>
        </c:ser>
        <c:ser>
          <c:idx val="1"/>
          <c:order val="1"/>
          <c:tx>
            <c:strRef>
              <c:f>Sheet1!$C$1</c:f>
              <c:strCache>
                <c:ptCount val="1"/>
                <c:pt idx="0">
                  <c:v>Lamivudine</c:v>
                </c:pt>
              </c:strCache>
            </c:strRef>
          </c:tx>
          <c:spPr>
            <a:solidFill>
              <a:srgbClr val="A6714D"/>
            </a:solidFill>
            <a:ln w="12700" cmpd="sng">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HBV DNA &lt;300 copies/mL</c:v>
                </c:pt>
                <c:pt idx="1">
                  <c:v>Histologic Response</c:v>
                </c:pt>
              </c:strCache>
            </c:strRef>
          </c:cat>
          <c:val>
            <c:numRef>
              <c:f>Sheet1!$C$2:$C$3</c:f>
              <c:numCache>
                <c:formatCode>0</c:formatCode>
                <c:ptCount val="2"/>
                <c:pt idx="0">
                  <c:v>71</c:v>
                </c:pt>
                <c:pt idx="1">
                  <c:v>66</c:v>
                </c:pt>
              </c:numCache>
            </c:numRef>
          </c:val>
          <c:extLst>
            <c:ext xmlns:c16="http://schemas.microsoft.com/office/drawing/2014/chart" uri="{C3380CC4-5D6E-409C-BE32-E72D297353CC}">
              <c16:uniqueId val="{00000001-44E1-574B-B252-16CB73FED10A}"/>
            </c:ext>
          </c:extLst>
        </c:ser>
        <c:dLbls>
          <c:showLegendKey val="0"/>
          <c:showVal val="1"/>
          <c:showCatName val="0"/>
          <c:showSerName val="0"/>
          <c:showPercent val="0"/>
          <c:showBubbleSize val="0"/>
        </c:dLbls>
        <c:gapWidth val="100"/>
        <c:axId val="2129617976"/>
        <c:axId val="-2080288152"/>
      </c:barChart>
      <c:catAx>
        <c:axId val="2129617976"/>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a:effectLst/>
        </c:spPr>
        <c:txPr>
          <a:bodyPr/>
          <a:lstStyle/>
          <a:p>
            <a:pPr>
              <a:defRPr sz="1800" b="1">
                <a:latin typeface="Arial"/>
                <a:cs typeface="Arial"/>
              </a:defRPr>
            </a:pPr>
            <a:endParaRPr lang="en-US"/>
          </a:p>
        </c:txPr>
        <c:crossAx val="-2080288152"/>
        <c:crosses val="autoZero"/>
        <c:auto val="1"/>
        <c:lblAlgn val="ctr"/>
        <c:lblOffset val="100"/>
        <c:noMultiLvlLbl val="0"/>
      </c:catAx>
      <c:valAx>
        <c:axId val="-2080288152"/>
        <c:scaling>
          <c:orientation val="minMax"/>
          <c:max val="100"/>
        </c:scaling>
        <c:delete val="0"/>
        <c:axPos val="l"/>
        <c:title>
          <c:tx>
            <c:rich>
              <a:bodyPr/>
              <a:lstStyle/>
              <a:p>
                <a:pPr>
                  <a:defRPr sz="1800">
                    <a:latin typeface="Arial"/>
                    <a:cs typeface="Arial"/>
                  </a:defRPr>
                </a:pPr>
                <a:r>
                  <a:rPr lang="en-US" sz="1800" dirty="0">
                    <a:latin typeface="Arial"/>
                    <a:cs typeface="Arial"/>
                  </a:rPr>
                  <a:t>Patients (%)</a:t>
                </a:r>
              </a:p>
            </c:rich>
          </c:tx>
          <c:layout>
            <c:manualLayout>
              <c:xMode val="edge"/>
              <c:yMode val="edge"/>
              <c:x val="9.82095729769316E-3"/>
              <c:y val="0.29974825021872298"/>
            </c:manualLayout>
          </c:layout>
          <c:overlay val="0"/>
        </c:title>
        <c:numFmt formatCode="0" sourceLinked="0"/>
        <c:majorTickMark val="out"/>
        <c:minorTickMark val="none"/>
        <c:tickLblPos val="nextTo"/>
        <c:spPr>
          <a:ln w="12700" cmpd="sng">
            <a:solidFill>
              <a:schemeClr val="tx1"/>
            </a:solidFill>
          </a:ln>
        </c:spPr>
        <c:txPr>
          <a:bodyPr/>
          <a:lstStyle/>
          <a:p>
            <a:pPr>
              <a:defRPr sz="1600"/>
            </a:pPr>
            <a:endParaRPr lang="en-US"/>
          </a:p>
        </c:txPr>
        <c:crossAx val="212961797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8784594074500995"/>
          <c:y val="3.3333333333333298E-2"/>
          <c:w val="0.40314834096151198"/>
          <c:h val="6.5809055118110193E-2"/>
        </c:manualLayout>
      </c:layout>
      <c:overlay val="0"/>
      <c:txPr>
        <a:bodyPr/>
        <a:lstStyle/>
        <a:p>
          <a:pPr algn="r">
            <a:defRPr sz="18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745994560597"/>
          <c:y val="0.11943591426071699"/>
          <c:w val="0.82601761556664899"/>
          <c:h val="0.74122637795275603"/>
        </c:manualLayout>
      </c:layout>
      <c:barChart>
        <c:barDir val="col"/>
        <c:grouping val="clustered"/>
        <c:varyColors val="0"/>
        <c:ser>
          <c:idx val="0"/>
          <c:order val="0"/>
          <c:tx>
            <c:strRef>
              <c:f>Sheet1!$B$1</c:f>
              <c:strCache>
                <c:ptCount val="1"/>
                <c:pt idx="0">
                  <c:v>PegINF alfa-2a</c:v>
                </c:pt>
              </c:strCache>
            </c:strRef>
          </c:tx>
          <c:spPr>
            <a:solidFill>
              <a:srgbClr val="3C7EB7"/>
            </a:solidFill>
            <a:ln w="12700" cmpd="sng">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HBV DNA &lt;20,000 copies/mL</c:v>
                </c:pt>
                <c:pt idx="1">
                  <c:v>ALT Normalization </c:v>
                </c:pt>
              </c:strCache>
            </c:strRef>
          </c:cat>
          <c:val>
            <c:numRef>
              <c:f>Sheet1!$B$2:$B$3</c:f>
              <c:numCache>
                <c:formatCode>0</c:formatCode>
                <c:ptCount val="2"/>
                <c:pt idx="0">
                  <c:v>43</c:v>
                </c:pt>
                <c:pt idx="1">
                  <c:v>59</c:v>
                </c:pt>
              </c:numCache>
            </c:numRef>
          </c:val>
          <c:extLst>
            <c:ext xmlns:c16="http://schemas.microsoft.com/office/drawing/2014/chart" uri="{C3380CC4-5D6E-409C-BE32-E72D297353CC}">
              <c16:uniqueId val="{00000000-74D0-1940-8BDC-B489199DFCB9}"/>
            </c:ext>
          </c:extLst>
        </c:ser>
        <c:ser>
          <c:idx val="1"/>
          <c:order val="1"/>
          <c:tx>
            <c:strRef>
              <c:f>Sheet1!$C$1</c:f>
              <c:strCache>
                <c:ptCount val="1"/>
                <c:pt idx="0">
                  <c:v>PegINF alfa-2a + Lamivudine</c:v>
                </c:pt>
              </c:strCache>
            </c:strRef>
          </c:tx>
          <c:spPr>
            <a:solidFill>
              <a:srgbClr val="A6714D"/>
            </a:solidFill>
            <a:ln w="12700" cmpd="sng">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HBV DNA &lt;20,000 copies/mL</c:v>
                </c:pt>
                <c:pt idx="1">
                  <c:v>ALT Normalization </c:v>
                </c:pt>
              </c:strCache>
            </c:strRef>
          </c:cat>
          <c:val>
            <c:numRef>
              <c:f>Sheet1!$C$2:$C$3</c:f>
              <c:numCache>
                <c:formatCode>0</c:formatCode>
                <c:ptCount val="2"/>
                <c:pt idx="0">
                  <c:v>44</c:v>
                </c:pt>
                <c:pt idx="1">
                  <c:v>60</c:v>
                </c:pt>
              </c:numCache>
            </c:numRef>
          </c:val>
          <c:extLst>
            <c:ext xmlns:c16="http://schemas.microsoft.com/office/drawing/2014/chart" uri="{C3380CC4-5D6E-409C-BE32-E72D297353CC}">
              <c16:uniqueId val="{00000001-74D0-1940-8BDC-B489199DFCB9}"/>
            </c:ext>
          </c:extLst>
        </c:ser>
        <c:ser>
          <c:idx val="2"/>
          <c:order val="2"/>
          <c:tx>
            <c:strRef>
              <c:f>Sheet1!$D$1</c:f>
              <c:strCache>
                <c:ptCount val="1"/>
                <c:pt idx="0">
                  <c:v>Lamivudine</c:v>
                </c:pt>
              </c:strCache>
            </c:strRef>
          </c:tx>
          <c:spPr>
            <a:solidFill>
              <a:schemeClr val="accent2"/>
            </a:solidFill>
            <a:ln w="12700" cmpd="sng">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HBV DNA &lt;20,000 copies/mL</c:v>
                </c:pt>
                <c:pt idx="1">
                  <c:v>ALT Normalization </c:v>
                </c:pt>
              </c:strCache>
            </c:strRef>
          </c:cat>
          <c:val>
            <c:numRef>
              <c:f>Sheet1!$D$2:$D$3</c:f>
              <c:numCache>
                <c:formatCode>0</c:formatCode>
                <c:ptCount val="2"/>
                <c:pt idx="0">
                  <c:v>29</c:v>
                </c:pt>
                <c:pt idx="1">
                  <c:v>44</c:v>
                </c:pt>
              </c:numCache>
            </c:numRef>
          </c:val>
          <c:extLst>
            <c:ext xmlns:c16="http://schemas.microsoft.com/office/drawing/2014/chart" uri="{C3380CC4-5D6E-409C-BE32-E72D297353CC}">
              <c16:uniqueId val="{00000002-74D0-1940-8BDC-B489199DFCB9}"/>
            </c:ext>
          </c:extLst>
        </c:ser>
        <c:dLbls>
          <c:showLegendKey val="0"/>
          <c:showVal val="1"/>
          <c:showCatName val="0"/>
          <c:showSerName val="0"/>
          <c:showPercent val="0"/>
          <c:showBubbleSize val="0"/>
        </c:dLbls>
        <c:gapWidth val="50"/>
        <c:axId val="2141929160"/>
        <c:axId val="-2077989704"/>
      </c:barChart>
      <c:catAx>
        <c:axId val="2141929160"/>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1">
                <a:latin typeface="Arial"/>
                <a:cs typeface="Arial"/>
              </a:defRPr>
            </a:pPr>
            <a:endParaRPr lang="en-US"/>
          </a:p>
        </c:txPr>
        <c:crossAx val="-2077989704"/>
        <c:crosses val="autoZero"/>
        <c:auto val="1"/>
        <c:lblAlgn val="ctr"/>
        <c:lblOffset val="10"/>
        <c:noMultiLvlLbl val="0"/>
      </c:catAx>
      <c:valAx>
        <c:axId val="-2077989704"/>
        <c:scaling>
          <c:orientation val="minMax"/>
          <c:max val="100"/>
        </c:scaling>
        <c:delete val="0"/>
        <c:axPos val="l"/>
        <c:title>
          <c:tx>
            <c:rich>
              <a:bodyPr/>
              <a:lstStyle/>
              <a:p>
                <a:pPr>
                  <a:defRPr sz="1800">
                    <a:latin typeface="Arial"/>
                    <a:cs typeface="Arial"/>
                  </a:defRPr>
                </a:pPr>
                <a:r>
                  <a:rPr lang="en-US" sz="1800" dirty="0">
                    <a:latin typeface="Arial"/>
                    <a:cs typeface="Arial"/>
                  </a:rPr>
                  <a:t>Patients (%)</a:t>
                </a:r>
              </a:p>
            </c:rich>
          </c:tx>
          <c:layout>
            <c:manualLayout>
              <c:xMode val="edge"/>
              <c:yMode val="edge"/>
              <c:x val="1.48114712482763E-2"/>
              <c:y val="0.29292402027332798"/>
            </c:manualLayout>
          </c:layout>
          <c:overlay val="0"/>
        </c:title>
        <c:numFmt formatCode="#,##0" sourceLinked="0"/>
        <c:majorTickMark val="out"/>
        <c:minorTickMark val="none"/>
        <c:tickLblPos val="nextTo"/>
        <c:spPr>
          <a:ln w="12700" cmpd="sng">
            <a:solidFill>
              <a:schemeClr val="tx1"/>
            </a:solidFill>
          </a:ln>
        </c:spPr>
        <c:txPr>
          <a:bodyPr/>
          <a:lstStyle/>
          <a:p>
            <a:pPr>
              <a:defRPr sz="1600"/>
            </a:pPr>
            <a:endParaRPr lang="en-US"/>
          </a:p>
        </c:txPr>
        <c:crossAx val="214192916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3724838549130233"/>
          <c:y val="2.0182595710019006E-2"/>
          <c:w val="0.83890575415005597"/>
          <c:h val="8.4637177705727901E-2"/>
        </c:manualLayout>
      </c:layout>
      <c:overlay val="0"/>
      <c:spPr>
        <a:noFill/>
      </c:spPr>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745994560597"/>
          <c:y val="0.11943591426071699"/>
          <c:w val="0.82601761556664899"/>
          <c:h val="0.74122637795275603"/>
        </c:manualLayout>
      </c:layout>
      <c:barChart>
        <c:barDir val="col"/>
        <c:grouping val="clustered"/>
        <c:varyColors val="0"/>
        <c:ser>
          <c:idx val="0"/>
          <c:order val="0"/>
          <c:tx>
            <c:strRef>
              <c:f>Sheet1!$B$1</c:f>
              <c:strCache>
                <c:ptCount val="1"/>
                <c:pt idx="0">
                  <c:v>PegINF alfa-2a</c:v>
                </c:pt>
              </c:strCache>
            </c:strRef>
          </c:tx>
          <c:spPr>
            <a:solidFill>
              <a:srgbClr val="517174"/>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&lt;400 copies/mL</c:v>
                </c:pt>
                <c:pt idx="1">
                  <c:v>ALT Normalization </c:v>
                </c:pt>
                <c:pt idx="2">
                  <c:v>HBeAg Seroconversion</c:v>
                </c:pt>
              </c:strCache>
            </c:strRef>
          </c:cat>
          <c:val>
            <c:numRef>
              <c:f>Sheet1!$B$2:$B$4</c:f>
              <c:numCache>
                <c:formatCode>0</c:formatCode>
                <c:ptCount val="3"/>
                <c:pt idx="0">
                  <c:v>14</c:v>
                </c:pt>
                <c:pt idx="1">
                  <c:v>41</c:v>
                </c:pt>
                <c:pt idx="2">
                  <c:v>32</c:v>
                </c:pt>
              </c:numCache>
            </c:numRef>
          </c:val>
          <c:extLst>
            <c:ext xmlns:c16="http://schemas.microsoft.com/office/drawing/2014/chart" uri="{C3380CC4-5D6E-409C-BE32-E72D297353CC}">
              <c16:uniqueId val="{00000000-175A-984E-A630-6DDC9CB63AC3}"/>
            </c:ext>
          </c:extLst>
        </c:ser>
        <c:ser>
          <c:idx val="1"/>
          <c:order val="1"/>
          <c:tx>
            <c:strRef>
              <c:f>Sheet1!$C$1</c:f>
              <c:strCache>
                <c:ptCount val="1"/>
                <c:pt idx="0">
                  <c:v>PegINF alfa-2a + Lamivudine</c:v>
                </c:pt>
              </c:strCache>
            </c:strRef>
          </c:tx>
          <c:spPr>
            <a:solidFill>
              <a:srgbClr val="8E8A7D"/>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&lt;400 copies/mL</c:v>
                </c:pt>
                <c:pt idx="1">
                  <c:v>ALT Normalization </c:v>
                </c:pt>
                <c:pt idx="2">
                  <c:v>HBeAg Seroconversion</c:v>
                </c:pt>
              </c:strCache>
            </c:strRef>
          </c:cat>
          <c:val>
            <c:numRef>
              <c:f>Sheet1!$C$2:$C$4</c:f>
              <c:numCache>
                <c:formatCode>0</c:formatCode>
                <c:ptCount val="3"/>
                <c:pt idx="0">
                  <c:v>14</c:v>
                </c:pt>
                <c:pt idx="1">
                  <c:v>39</c:v>
                </c:pt>
                <c:pt idx="2">
                  <c:v>27</c:v>
                </c:pt>
              </c:numCache>
            </c:numRef>
          </c:val>
          <c:extLst>
            <c:ext xmlns:c16="http://schemas.microsoft.com/office/drawing/2014/chart" uri="{C3380CC4-5D6E-409C-BE32-E72D297353CC}">
              <c16:uniqueId val="{00000001-175A-984E-A630-6DDC9CB63AC3}"/>
            </c:ext>
          </c:extLst>
        </c:ser>
        <c:ser>
          <c:idx val="2"/>
          <c:order val="2"/>
          <c:tx>
            <c:strRef>
              <c:f>Sheet1!$D$1</c:f>
              <c:strCache>
                <c:ptCount val="1"/>
                <c:pt idx="0">
                  <c:v>Lamivudine</c:v>
                </c:pt>
              </c:strCache>
            </c:strRef>
          </c:tx>
          <c:spPr>
            <a:solidFill>
              <a:srgbClr val="887F8F"/>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&lt;400 copies/mL</c:v>
                </c:pt>
                <c:pt idx="1">
                  <c:v>ALT Normalization </c:v>
                </c:pt>
                <c:pt idx="2">
                  <c:v>HBeAg Seroconversion</c:v>
                </c:pt>
              </c:strCache>
            </c:strRef>
          </c:cat>
          <c:val>
            <c:numRef>
              <c:f>Sheet1!$D$2:$D$4</c:f>
              <c:numCache>
                <c:formatCode>0</c:formatCode>
                <c:ptCount val="3"/>
                <c:pt idx="0">
                  <c:v>5</c:v>
                </c:pt>
                <c:pt idx="1">
                  <c:v>28</c:v>
                </c:pt>
                <c:pt idx="2">
                  <c:v>19</c:v>
                </c:pt>
              </c:numCache>
            </c:numRef>
          </c:val>
          <c:extLst>
            <c:ext xmlns:c16="http://schemas.microsoft.com/office/drawing/2014/chart" uri="{C3380CC4-5D6E-409C-BE32-E72D297353CC}">
              <c16:uniqueId val="{00000002-175A-984E-A630-6DDC9CB63AC3}"/>
            </c:ext>
          </c:extLst>
        </c:ser>
        <c:dLbls>
          <c:showLegendKey val="0"/>
          <c:showVal val="1"/>
          <c:showCatName val="0"/>
          <c:showSerName val="0"/>
          <c:showPercent val="0"/>
          <c:showBubbleSize val="0"/>
        </c:dLbls>
        <c:gapWidth val="50"/>
        <c:axId val="-2081931048"/>
        <c:axId val="-2081927672"/>
      </c:barChart>
      <c:catAx>
        <c:axId val="-2081931048"/>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a:latin typeface="Arial"/>
                <a:cs typeface="Arial"/>
              </a:defRPr>
            </a:pPr>
            <a:endParaRPr lang="en-US"/>
          </a:p>
        </c:txPr>
        <c:crossAx val="-2081927672"/>
        <c:crosses val="autoZero"/>
        <c:auto val="1"/>
        <c:lblAlgn val="ctr"/>
        <c:lblOffset val="100"/>
        <c:noMultiLvlLbl val="0"/>
      </c:catAx>
      <c:valAx>
        <c:axId val="-2081927672"/>
        <c:scaling>
          <c:orientation val="minMax"/>
          <c:max val="60"/>
        </c:scaling>
        <c:delete val="0"/>
        <c:axPos val="l"/>
        <c:title>
          <c:tx>
            <c:rich>
              <a:bodyPr/>
              <a:lstStyle/>
              <a:p>
                <a:pPr>
                  <a:defRPr sz="1600">
                    <a:latin typeface="Arial"/>
                    <a:cs typeface="Arial"/>
                  </a:defRPr>
                </a:pPr>
                <a:r>
                  <a:rPr lang="en-US" sz="1600" dirty="0">
                    <a:latin typeface="Arial"/>
                    <a:cs typeface="Arial"/>
                  </a:rPr>
                  <a:t>Patients (%)</a:t>
                </a:r>
              </a:p>
            </c:rich>
          </c:tx>
          <c:layout>
            <c:manualLayout>
              <c:xMode val="edge"/>
              <c:yMode val="edge"/>
              <c:x val="1.6401195272185799E-2"/>
              <c:y val="0.34177459498597101"/>
            </c:manualLayout>
          </c:layout>
          <c:overlay val="0"/>
        </c:title>
        <c:numFmt formatCode="#,##0" sourceLinked="0"/>
        <c:majorTickMark val="out"/>
        <c:minorTickMark val="none"/>
        <c:tickLblPos val="nextTo"/>
        <c:spPr>
          <a:ln w="12700" cmpd="sng">
            <a:solidFill>
              <a:schemeClr val="tx1"/>
            </a:solidFill>
          </a:ln>
        </c:spPr>
        <c:txPr>
          <a:bodyPr/>
          <a:lstStyle/>
          <a:p>
            <a:pPr>
              <a:defRPr sz="1600"/>
            </a:pPr>
            <a:endParaRPr lang="en-US"/>
          </a:p>
        </c:txPr>
        <c:crossAx val="-2081931048"/>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4519700561085"/>
          <c:y val="1.4435469273237401E-2"/>
          <c:w val="0.83095713403050897"/>
          <c:h val="8.4637177705727901E-2"/>
        </c:manualLayout>
      </c:layout>
      <c:overlay val="0"/>
      <c:spPr>
        <a:noFill/>
      </c:spPr>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7745994560597"/>
          <c:y val="0.11943591426071699"/>
          <c:w val="0.82601761556664899"/>
          <c:h val="0.770326834145732"/>
        </c:manualLayout>
      </c:layout>
      <c:barChart>
        <c:barDir val="col"/>
        <c:grouping val="clustered"/>
        <c:varyColors val="0"/>
        <c:ser>
          <c:idx val="0"/>
          <c:order val="0"/>
          <c:tx>
            <c:strRef>
              <c:f>Sheet1!$B$1</c:f>
              <c:strCache>
                <c:ptCount val="1"/>
                <c:pt idx="0">
                  <c:v>Lamivudine</c:v>
                </c:pt>
              </c:strCache>
            </c:strRef>
          </c:tx>
          <c:spPr>
            <a:solidFill>
              <a:schemeClr val="accent5"/>
            </a:solidFill>
            <a:ln w="12700" cmpd="sng">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progression</c:v>
                </c:pt>
                <c:pt idx="1">
                  <c:v>Increase in CTP</c:v>
                </c:pt>
                <c:pt idx="2">
                  <c:v>Hepatocellular carcinoma</c:v>
                </c:pt>
              </c:strCache>
            </c:strRef>
          </c:cat>
          <c:val>
            <c:numRef>
              <c:f>Sheet1!$B$2:$B$4</c:f>
              <c:numCache>
                <c:formatCode>0.0</c:formatCode>
                <c:ptCount val="3"/>
                <c:pt idx="0">
                  <c:v>7.8</c:v>
                </c:pt>
                <c:pt idx="1">
                  <c:v>3.4</c:v>
                </c:pt>
                <c:pt idx="2">
                  <c:v>3.9</c:v>
                </c:pt>
              </c:numCache>
            </c:numRef>
          </c:val>
          <c:extLst>
            <c:ext xmlns:c16="http://schemas.microsoft.com/office/drawing/2014/chart" uri="{C3380CC4-5D6E-409C-BE32-E72D297353CC}">
              <c16:uniqueId val="{00000000-2F02-854A-9969-FF9A079C966C}"/>
            </c:ext>
          </c:extLst>
        </c:ser>
        <c:ser>
          <c:idx val="1"/>
          <c:order val="1"/>
          <c:tx>
            <c:strRef>
              <c:f>Sheet1!$C$1</c:f>
              <c:strCache>
                <c:ptCount val="1"/>
                <c:pt idx="0">
                  <c:v>Placebo</c:v>
                </c:pt>
              </c:strCache>
            </c:strRef>
          </c:tx>
          <c:spPr>
            <a:solidFill>
              <a:srgbClr val="517174"/>
            </a:solidFill>
            <a:ln w="12700" cmpd="sng">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progression</c:v>
                </c:pt>
                <c:pt idx="1">
                  <c:v>Increase in CTP</c:v>
                </c:pt>
                <c:pt idx="2">
                  <c:v>Hepatocellular carcinoma</c:v>
                </c:pt>
              </c:strCache>
            </c:strRef>
          </c:cat>
          <c:val>
            <c:numRef>
              <c:f>Sheet1!$C$2:$C$4</c:f>
              <c:numCache>
                <c:formatCode>General</c:formatCode>
                <c:ptCount val="3"/>
                <c:pt idx="0">
                  <c:v>17.7</c:v>
                </c:pt>
                <c:pt idx="1">
                  <c:v>8.8000000000000007</c:v>
                </c:pt>
                <c:pt idx="2">
                  <c:v>7.4</c:v>
                </c:pt>
              </c:numCache>
            </c:numRef>
          </c:val>
          <c:extLst>
            <c:ext xmlns:c16="http://schemas.microsoft.com/office/drawing/2014/chart" uri="{C3380CC4-5D6E-409C-BE32-E72D297353CC}">
              <c16:uniqueId val="{00000001-2F02-854A-9969-FF9A079C966C}"/>
            </c:ext>
          </c:extLst>
        </c:ser>
        <c:dLbls>
          <c:showLegendKey val="0"/>
          <c:showVal val="1"/>
          <c:showCatName val="0"/>
          <c:showSerName val="0"/>
          <c:showPercent val="0"/>
          <c:showBubbleSize val="0"/>
        </c:dLbls>
        <c:gapWidth val="100"/>
        <c:axId val="2146006504"/>
        <c:axId val="2145989704"/>
      </c:barChart>
      <c:catAx>
        <c:axId val="2146006504"/>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400" b="1">
                <a:latin typeface="Arial"/>
                <a:cs typeface="Arial"/>
              </a:defRPr>
            </a:pPr>
            <a:endParaRPr lang="en-US"/>
          </a:p>
        </c:txPr>
        <c:crossAx val="2145989704"/>
        <c:crosses val="autoZero"/>
        <c:auto val="1"/>
        <c:lblAlgn val="ctr"/>
        <c:lblOffset val="100"/>
        <c:noMultiLvlLbl val="0"/>
      </c:catAx>
      <c:valAx>
        <c:axId val="2145989704"/>
        <c:scaling>
          <c:orientation val="minMax"/>
          <c:max val="20"/>
        </c:scaling>
        <c:delete val="0"/>
        <c:axPos val="l"/>
        <c:title>
          <c:tx>
            <c:rich>
              <a:bodyPr/>
              <a:lstStyle/>
              <a:p>
                <a:pPr>
                  <a:defRPr sz="1800">
                    <a:latin typeface="Arial"/>
                    <a:cs typeface="Arial"/>
                  </a:defRPr>
                </a:pPr>
                <a:r>
                  <a:rPr lang="en-US" sz="1800" dirty="0">
                    <a:latin typeface="Arial"/>
                    <a:cs typeface="Arial"/>
                  </a:rPr>
                  <a:t>Patients (%)</a:t>
                </a:r>
              </a:p>
            </c:rich>
          </c:tx>
          <c:overlay val="0"/>
        </c:title>
        <c:numFmt formatCode="0" sourceLinked="0"/>
        <c:majorTickMark val="out"/>
        <c:minorTickMark val="none"/>
        <c:tickLblPos val="nextTo"/>
        <c:spPr>
          <a:ln w="12700" cmpd="sng">
            <a:solidFill>
              <a:schemeClr val="tx1"/>
            </a:solidFill>
          </a:ln>
        </c:spPr>
        <c:crossAx val="214600650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8784594074500995"/>
          <c:y val="3.3333333333333298E-2"/>
          <c:w val="0.40314834096151198"/>
          <c:h val="6.5809055118110193E-2"/>
        </c:manualLayout>
      </c:layout>
      <c:overlay val="0"/>
      <c:txPr>
        <a:bodyPr/>
        <a:lstStyle/>
        <a:p>
          <a:pPr algn="r">
            <a:defRPr sz="18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42892778898501"/>
          <c:y val="8.3324803149606302E-2"/>
          <c:w val="0.85553355417349697"/>
          <c:h val="0.74122637795275603"/>
        </c:manualLayout>
      </c:layout>
      <c:barChart>
        <c:barDir val="col"/>
        <c:grouping val="clustered"/>
        <c:varyColors val="0"/>
        <c:ser>
          <c:idx val="0"/>
          <c:order val="0"/>
          <c:tx>
            <c:strRef>
              <c:f>Sheet1!$B$1</c:f>
              <c:strCache>
                <c:ptCount val="1"/>
                <c:pt idx="0">
                  <c:v>PegINF alpha-2a</c:v>
                </c:pt>
              </c:strCache>
            </c:strRef>
          </c:tx>
          <c:spPr>
            <a:solidFill>
              <a:srgbClr val="3C7EB7"/>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ALT Normal*</c:v>
                </c:pt>
                <c:pt idx="1">
                  <c:v>HBV DNA &lt;10,000 copies/ml  </c:v>
                </c:pt>
                <c:pt idx="2">
                  <c:v>HBV DNA &lt;400 copies/ml</c:v>
                </c:pt>
                <c:pt idx="3">
                  <c:v>Cleared HBsAg</c:v>
                </c:pt>
              </c:strCache>
            </c:strRef>
          </c:cat>
          <c:val>
            <c:numRef>
              <c:f>Sheet1!$B$2:$B$5</c:f>
              <c:numCache>
                <c:formatCode>0.0</c:formatCode>
                <c:ptCount val="4"/>
                <c:pt idx="0">
                  <c:v>31</c:v>
                </c:pt>
                <c:pt idx="1">
                  <c:v>28</c:v>
                </c:pt>
                <c:pt idx="2">
                  <c:v>18</c:v>
                </c:pt>
                <c:pt idx="3">
                  <c:v>8</c:v>
                </c:pt>
              </c:numCache>
            </c:numRef>
          </c:val>
          <c:extLst>
            <c:ext xmlns:c16="http://schemas.microsoft.com/office/drawing/2014/chart" uri="{C3380CC4-5D6E-409C-BE32-E72D297353CC}">
              <c16:uniqueId val="{00000000-83D3-7743-B84F-4722DD6E8174}"/>
            </c:ext>
          </c:extLst>
        </c:ser>
        <c:ser>
          <c:idx val="1"/>
          <c:order val="1"/>
          <c:tx>
            <c:strRef>
              <c:f>Sheet1!$C$1</c:f>
              <c:strCache>
                <c:ptCount val="1"/>
                <c:pt idx="0">
                  <c:v>PegINF alpha-2a + Lamivudine</c:v>
                </c:pt>
              </c:strCache>
            </c:strRef>
          </c:tx>
          <c:spPr>
            <a:solidFill>
              <a:srgbClr val="A6714D"/>
            </a:solidFill>
            <a:ln w="9525">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ALT Normal*</c:v>
                </c:pt>
                <c:pt idx="1">
                  <c:v>HBV DNA &lt;10,000 copies/ml  </c:v>
                </c:pt>
                <c:pt idx="2">
                  <c:v>HBV DNA &lt;400 copies/ml</c:v>
                </c:pt>
                <c:pt idx="3">
                  <c:v>Cleared HBsAg</c:v>
                </c:pt>
              </c:strCache>
            </c:strRef>
          </c:cat>
          <c:val>
            <c:numRef>
              <c:f>Sheet1!$C$2:$C$5</c:f>
              <c:numCache>
                <c:formatCode>General</c:formatCode>
                <c:ptCount val="4"/>
                <c:pt idx="0">
                  <c:v>31</c:v>
                </c:pt>
                <c:pt idx="1">
                  <c:v>25</c:v>
                </c:pt>
                <c:pt idx="2">
                  <c:v>13</c:v>
                </c:pt>
                <c:pt idx="3">
                  <c:v>8</c:v>
                </c:pt>
              </c:numCache>
            </c:numRef>
          </c:val>
          <c:extLst>
            <c:ext xmlns:c16="http://schemas.microsoft.com/office/drawing/2014/chart" uri="{C3380CC4-5D6E-409C-BE32-E72D297353CC}">
              <c16:uniqueId val="{00000001-83D3-7743-B84F-4722DD6E8174}"/>
            </c:ext>
          </c:extLst>
        </c:ser>
        <c:ser>
          <c:idx val="2"/>
          <c:order val="2"/>
          <c:tx>
            <c:strRef>
              <c:f>Sheet1!$D$1</c:f>
              <c:strCache>
                <c:ptCount val="1"/>
                <c:pt idx="0">
                  <c:v>Lamivudine</c:v>
                </c:pt>
              </c:strCache>
            </c:strRef>
          </c:tx>
          <c:spPr>
            <a:solidFill>
              <a:srgbClr val="85628D"/>
            </a:solidFill>
            <a:ln>
              <a:noFill/>
            </a:ln>
            <a:effectLst/>
            <a:scene3d>
              <a:camera prst="orthographicFront"/>
              <a:lightRig rig="threePt" dir="t"/>
            </a:scene3d>
            <a:sp3d>
              <a:bevelT/>
            </a:sp3d>
          </c:spPr>
          <c:invertIfNegative val="0"/>
          <c:dLbls>
            <c:spPr>
              <a:noFill/>
              <a:ln>
                <a:noFill/>
              </a:ln>
              <a:effectLst/>
            </c:spPr>
            <c:txPr>
              <a:bodyPr/>
              <a:lstStyle/>
              <a:p>
                <a:pPr>
                  <a:defRPr sz="16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ALT Normal*</c:v>
                </c:pt>
                <c:pt idx="1">
                  <c:v>HBV DNA &lt;10,000 copies/ml  </c:v>
                </c:pt>
                <c:pt idx="2">
                  <c:v>HBV DNA &lt;400 copies/ml</c:v>
                </c:pt>
                <c:pt idx="3">
                  <c:v>Cleared HBsAg</c:v>
                </c:pt>
              </c:strCache>
            </c:strRef>
          </c:cat>
          <c:val>
            <c:numRef>
              <c:f>Sheet1!$D$2:$D$5</c:f>
              <c:numCache>
                <c:formatCode>General</c:formatCode>
                <c:ptCount val="4"/>
                <c:pt idx="0">
                  <c:v>18</c:v>
                </c:pt>
                <c:pt idx="1">
                  <c:v>15</c:v>
                </c:pt>
                <c:pt idx="2">
                  <c:v>6</c:v>
                </c:pt>
                <c:pt idx="3">
                  <c:v>0</c:v>
                </c:pt>
              </c:numCache>
            </c:numRef>
          </c:val>
          <c:extLst>
            <c:ext xmlns:c16="http://schemas.microsoft.com/office/drawing/2014/chart" uri="{C3380CC4-5D6E-409C-BE32-E72D297353CC}">
              <c16:uniqueId val="{00000002-83D3-7743-B84F-4722DD6E8174}"/>
            </c:ext>
          </c:extLst>
        </c:ser>
        <c:dLbls>
          <c:showLegendKey val="0"/>
          <c:showVal val="1"/>
          <c:showCatName val="0"/>
          <c:showSerName val="0"/>
          <c:showPercent val="0"/>
          <c:showBubbleSize val="0"/>
        </c:dLbls>
        <c:gapWidth val="70"/>
        <c:axId val="-2085796344"/>
        <c:axId val="-629737704"/>
      </c:barChart>
      <c:catAx>
        <c:axId val="-2085796344"/>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a:effectLst/>
        </c:spPr>
        <c:txPr>
          <a:bodyPr/>
          <a:lstStyle/>
          <a:p>
            <a:pPr>
              <a:defRPr sz="1400" b="0">
                <a:latin typeface="Arial"/>
                <a:cs typeface="Arial"/>
              </a:defRPr>
            </a:pPr>
            <a:endParaRPr lang="en-US"/>
          </a:p>
        </c:txPr>
        <c:crossAx val="-629737704"/>
        <c:crosses val="autoZero"/>
        <c:auto val="1"/>
        <c:lblAlgn val="ctr"/>
        <c:lblOffset val="100"/>
        <c:noMultiLvlLbl val="0"/>
      </c:catAx>
      <c:valAx>
        <c:axId val="-629737704"/>
        <c:scaling>
          <c:orientation val="minMax"/>
          <c:max val="40"/>
        </c:scaling>
        <c:delete val="0"/>
        <c:axPos val="l"/>
        <c:title>
          <c:tx>
            <c:rich>
              <a:bodyPr/>
              <a:lstStyle/>
              <a:p>
                <a:pPr>
                  <a:defRPr/>
                </a:pPr>
                <a:r>
                  <a:rPr lang="en-US"/>
                  <a:t>Patients (%)</a:t>
                </a:r>
              </a:p>
            </c:rich>
          </c:tx>
          <c:overlay val="0"/>
        </c:title>
        <c:numFmt formatCode="0" sourceLinked="0"/>
        <c:majorTickMark val="out"/>
        <c:minorTickMark val="none"/>
        <c:tickLblPos val="nextTo"/>
        <c:spPr>
          <a:ln w="12700" cmpd="sng">
            <a:solidFill>
              <a:schemeClr val="tx1"/>
            </a:solidFill>
          </a:ln>
        </c:spPr>
        <c:crossAx val="-2085796344"/>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2542956923772999"/>
          <c:y val="1.38888888888889E-2"/>
          <c:w val="0.85408629189946295"/>
          <c:h val="6.5809055118110193E-2"/>
        </c:manualLayout>
      </c:layout>
      <c:overlay val="0"/>
      <c:txPr>
        <a:bodyPr/>
        <a:lstStyle/>
        <a:p>
          <a:pPr>
            <a:defRPr sz="16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0.39315</cdr:x>
      <cdr:y>0.73841</cdr:y>
    </cdr:from>
    <cdr:to>
      <cdr:x>0.52302</cdr:x>
      <cdr:y>0.80197</cdr:y>
    </cdr:to>
    <cdr:sp macro="" textlink="">
      <cdr:nvSpPr>
        <cdr:cNvPr id="6" name="Rounded Rectangle 5"/>
        <cdr:cNvSpPr/>
      </cdr:nvSpPr>
      <cdr:spPr>
        <a:xfrm xmlns:a="http://schemas.openxmlformats.org/drawingml/2006/main">
          <a:off x="3227252" y="3328564"/>
          <a:ext cx="1066062" cy="286513"/>
        </a:xfrm>
        <a:prstGeom xmlns:a="http://schemas.openxmlformats.org/drawingml/2006/main" prst="roundRect">
          <a:avLst/>
        </a:prstGeom>
        <a:solidFill xmlns:a="http://schemas.openxmlformats.org/drawingml/2006/main">
          <a:schemeClr val="tx1">
            <a:alpha val="65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a:solidFill>
                <a:schemeClr val="bg1"/>
              </a:solidFill>
              <a:latin typeface="Arial"/>
              <a:cs typeface="Arial"/>
            </a:rPr>
            <a:t>P = 0.006</a:t>
          </a:r>
          <a:endParaRPr lang="en-US" sz="1400" baseline="30000" dirty="0">
            <a:solidFill>
              <a:schemeClr val="bg1"/>
            </a:solidFill>
            <a:latin typeface="Arial"/>
            <a:cs typeface="Arial"/>
          </a:endParaRPr>
        </a:p>
      </cdr:txBody>
    </cdr:sp>
  </cdr:relSizeAnchor>
  <cdr:relSizeAnchor xmlns:cdr="http://schemas.openxmlformats.org/drawingml/2006/chartDrawing">
    <cdr:from>
      <cdr:x>0.18617</cdr:x>
      <cdr:y>0.73841</cdr:y>
    </cdr:from>
    <cdr:to>
      <cdr:x>0.31604</cdr:x>
      <cdr:y>0.80197</cdr:y>
    </cdr:to>
    <cdr:sp macro="" textlink="">
      <cdr:nvSpPr>
        <cdr:cNvPr id="7" name="Rounded Rectangle 6"/>
        <cdr:cNvSpPr/>
      </cdr:nvSpPr>
      <cdr:spPr>
        <a:xfrm xmlns:a="http://schemas.openxmlformats.org/drawingml/2006/main">
          <a:off x="1528228" y="3328564"/>
          <a:ext cx="1066061" cy="286513"/>
        </a:xfrm>
        <a:prstGeom xmlns:a="http://schemas.openxmlformats.org/drawingml/2006/main" prst="roundRect">
          <a:avLst/>
        </a:prstGeom>
        <a:solidFill xmlns:a="http://schemas.openxmlformats.org/drawingml/2006/main">
          <a:schemeClr val="tx1">
            <a:alpha val="65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a:solidFill>
                <a:schemeClr val="bg1"/>
              </a:solidFill>
              <a:latin typeface="Arial"/>
              <a:cs typeface="Arial"/>
            </a:rPr>
            <a:t>P &lt; 0.001</a:t>
          </a:r>
          <a:endParaRPr lang="en-US" sz="1400" baseline="30000" dirty="0">
            <a:solidFill>
              <a:schemeClr val="bg1"/>
            </a:solidFill>
            <a:latin typeface="Arial"/>
            <a:cs typeface="Arial"/>
          </a:endParaRPr>
        </a:p>
      </cdr:txBody>
    </cdr:sp>
  </cdr:relSizeAnchor>
  <cdr:relSizeAnchor xmlns:cdr="http://schemas.openxmlformats.org/drawingml/2006/chartDrawing">
    <cdr:from>
      <cdr:x>0.59939</cdr:x>
      <cdr:y>0.46822</cdr:y>
    </cdr:from>
    <cdr:to>
      <cdr:x>0.72926</cdr:x>
      <cdr:y>0.53178</cdr:y>
    </cdr:to>
    <cdr:sp macro="" textlink="">
      <cdr:nvSpPr>
        <cdr:cNvPr id="4" name="Rounded Rectangle 3">
          <a:extLst xmlns:a="http://schemas.openxmlformats.org/drawingml/2006/main">
            <a:ext uri="{FF2B5EF4-FFF2-40B4-BE49-F238E27FC236}">
              <a16:creationId xmlns:a16="http://schemas.microsoft.com/office/drawing/2014/main" id="{5B70CAC6-1AB1-174E-9828-F8FD387E3C40}"/>
            </a:ext>
          </a:extLst>
        </cdr:cNvPr>
        <cdr:cNvSpPr/>
      </cdr:nvSpPr>
      <cdr:spPr>
        <a:xfrm xmlns:a="http://schemas.openxmlformats.org/drawingml/2006/main">
          <a:off x="4920208" y="2110619"/>
          <a:ext cx="1066062" cy="286513"/>
        </a:xfrm>
        <a:prstGeom xmlns:a="http://schemas.openxmlformats.org/drawingml/2006/main" prst="roundRect">
          <a:avLst/>
        </a:prstGeom>
        <a:solidFill xmlns:a="http://schemas.openxmlformats.org/drawingml/2006/main">
          <a:schemeClr val="tx1">
            <a:alpha val="65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a:solidFill>
                <a:schemeClr val="bg1"/>
              </a:solidFill>
              <a:latin typeface="Arial"/>
              <a:cs typeface="Arial"/>
            </a:rPr>
            <a:t>P = NS</a:t>
          </a:r>
          <a:endParaRPr lang="en-US" sz="1400" baseline="30000" dirty="0">
            <a:solidFill>
              <a:schemeClr val="bg1"/>
            </a:solidFill>
            <a:latin typeface="Arial"/>
            <a:cs typeface="Arial"/>
          </a:endParaRPr>
        </a:p>
      </cdr:txBody>
    </cdr:sp>
  </cdr:relSizeAnchor>
  <cdr:relSizeAnchor xmlns:cdr="http://schemas.openxmlformats.org/drawingml/2006/chartDrawing">
    <cdr:from>
      <cdr:x>0.8016</cdr:x>
      <cdr:y>0.46822</cdr:y>
    </cdr:from>
    <cdr:to>
      <cdr:x>0.93147</cdr:x>
      <cdr:y>0.53178</cdr:y>
    </cdr:to>
    <cdr:sp macro="" textlink="">
      <cdr:nvSpPr>
        <cdr:cNvPr id="5" name="Rounded Rectangle 4">
          <a:extLst xmlns:a="http://schemas.openxmlformats.org/drawingml/2006/main">
            <a:ext uri="{FF2B5EF4-FFF2-40B4-BE49-F238E27FC236}">
              <a16:creationId xmlns:a16="http://schemas.microsoft.com/office/drawing/2014/main" id="{86F79B30-90F1-B94B-9440-4028A43A1B45}"/>
            </a:ext>
          </a:extLst>
        </cdr:cNvPr>
        <cdr:cNvSpPr/>
      </cdr:nvSpPr>
      <cdr:spPr>
        <a:xfrm xmlns:a="http://schemas.openxmlformats.org/drawingml/2006/main">
          <a:off x="6580042" y="2110619"/>
          <a:ext cx="1066062" cy="286513"/>
        </a:xfrm>
        <a:prstGeom xmlns:a="http://schemas.openxmlformats.org/drawingml/2006/main" prst="roundRect">
          <a:avLst/>
        </a:prstGeom>
        <a:solidFill xmlns:a="http://schemas.openxmlformats.org/drawingml/2006/main">
          <a:schemeClr val="tx1">
            <a:alpha val="65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r>
            <a:rPr lang="en-US" sz="1400" dirty="0">
              <a:solidFill>
                <a:schemeClr val="bg1"/>
              </a:solidFill>
              <a:latin typeface="Arial"/>
              <a:cs typeface="Arial"/>
            </a:rPr>
            <a:t>P = NS</a:t>
          </a:r>
          <a:endParaRPr lang="en-US" sz="1400" baseline="30000" dirty="0">
            <a:solidFill>
              <a:schemeClr val="bg1"/>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0.19823</cdr:x>
      <cdr:y>0.78333</cdr:y>
    </cdr:from>
    <cdr:to>
      <cdr:x>0.32798</cdr:x>
      <cdr:y>0.8434</cdr:y>
    </cdr:to>
    <cdr:sp macro="" textlink="">
      <cdr:nvSpPr>
        <cdr:cNvPr id="2" name="Title 11"/>
        <cdr:cNvSpPr>
          <a:spLocks xmlns:a="http://schemas.openxmlformats.org/drawingml/2006/main"/>
        </cdr:cNvSpPr>
      </cdr:nvSpPr>
      <cdr:spPr bwMode="auto">
        <a:xfrm xmlns:a="http://schemas.openxmlformats.org/drawingml/2006/main">
          <a:off x="1676400" y="3581400"/>
          <a:ext cx="1097253" cy="274640"/>
        </a:xfrm>
        <a:prstGeom xmlns:a="http://schemas.openxmlformats.org/drawingml/2006/main" prst="rect">
          <a:avLst/>
        </a:prstGeom>
        <a:solidFill xmlns:a="http://schemas.openxmlformats.org/drawingml/2006/main">
          <a:sysClr val="windowText" lastClr="000000">
            <a:alpha val="50000"/>
          </a:sysClr>
        </a:solidFill>
        <a:ln xmlns:a="http://schemas.openxmlformats.org/drawingml/2006/main" w="9525">
          <a:noFill/>
          <a:miter lim="800000"/>
          <a:headEnd/>
          <a:tailEnd/>
        </a:ln>
      </cdr:spPr>
      <cdr:txBody>
        <a:bodyPr xmlns:a="http://schemas.openxmlformats.org/drawingml/2006/main" anchor="ctr">
          <a:prstTxWarp prst="textNoShape">
            <a:avLst/>
          </a:prstTxWarp>
        </a:bodyPr>
        <a:lstStyle xmlns:a="http://schemas.openxmlformats.org/drawingml/2006/main">
          <a:defPPr>
            <a:defRPr lang="en-US"/>
          </a:defPPr>
          <a:lvl1pPr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1pPr>
          <a:lvl2pPr marL="4572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2pPr>
          <a:lvl3pPr marL="9144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3pPr>
          <a:lvl4pPr marL="13716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4pPr>
          <a:lvl5pPr marL="18288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5pPr>
          <a:lvl6pPr marL="2286000" algn="l" defTabSz="457200" rtl="0" eaLnBrk="1" latinLnBrk="0" hangingPunct="1">
            <a:defRPr sz="2400" kern="1200">
              <a:solidFill>
                <a:srgbClr val="0000FF"/>
              </a:solidFill>
              <a:latin typeface="Times New Roman" pitchFamily="-106" charset="0"/>
              <a:ea typeface="ＭＳ Ｐゴシック"/>
              <a:cs typeface="ＭＳ Ｐゴシック"/>
            </a:defRPr>
          </a:lvl6pPr>
          <a:lvl7pPr marL="2743200" algn="l" defTabSz="457200" rtl="0" eaLnBrk="1" latinLnBrk="0" hangingPunct="1">
            <a:defRPr sz="2400" kern="1200">
              <a:solidFill>
                <a:srgbClr val="0000FF"/>
              </a:solidFill>
              <a:latin typeface="Times New Roman" pitchFamily="-106" charset="0"/>
              <a:ea typeface="ＭＳ Ｐゴシック"/>
              <a:cs typeface="ＭＳ Ｐゴシック"/>
            </a:defRPr>
          </a:lvl7pPr>
          <a:lvl8pPr marL="3200400" algn="l" defTabSz="457200" rtl="0" eaLnBrk="1" latinLnBrk="0" hangingPunct="1">
            <a:defRPr sz="2400" kern="1200">
              <a:solidFill>
                <a:srgbClr val="0000FF"/>
              </a:solidFill>
              <a:latin typeface="Times New Roman" pitchFamily="-106" charset="0"/>
              <a:ea typeface="ＭＳ Ｐゴシック"/>
              <a:cs typeface="ＭＳ Ｐゴシック"/>
            </a:defRPr>
          </a:lvl8pPr>
          <a:lvl9pPr marL="3657600" algn="l" defTabSz="457200" rtl="0" eaLnBrk="1" latinLnBrk="0" hangingPunct="1">
            <a:defRPr sz="2400" kern="1200">
              <a:solidFill>
                <a:srgbClr val="0000FF"/>
              </a:solidFill>
              <a:latin typeface="Times New Roman" pitchFamily="-106" charset="0"/>
              <a:ea typeface="ＭＳ Ｐゴシック"/>
              <a:cs typeface="ＭＳ Ｐゴシック"/>
            </a:defRPr>
          </a:lvl9pPr>
        </a:lstStyle>
        <a:p xmlns:a="http://schemas.openxmlformats.org/drawingml/2006/main">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&lt;</a:t>
          </a:r>
          <a:r>
            <a:rPr lang="en-US" sz="1400" b="1" dirty="0">
              <a:solidFill>
                <a:sysClr val="window" lastClr="FFFFFF"/>
              </a:solidFill>
              <a:latin typeface="Arial" pitchFamily="-106" charset="0"/>
            </a:rPr>
            <a:t>0.001</a:t>
          </a:r>
        </a:p>
      </cdr:txBody>
    </cdr:sp>
  </cdr:relSizeAnchor>
  <cdr:relSizeAnchor xmlns:cdr="http://schemas.openxmlformats.org/drawingml/2006/chartDrawing">
    <cdr:from>
      <cdr:x>0.7659</cdr:x>
      <cdr:y>0.78333</cdr:y>
    </cdr:from>
    <cdr:to>
      <cdr:x>0.89565</cdr:x>
      <cdr:y>0.8434</cdr:y>
    </cdr:to>
    <cdr:sp macro="" textlink="">
      <cdr:nvSpPr>
        <cdr:cNvPr id="3" name="Title 11"/>
        <cdr:cNvSpPr>
          <a:spLocks xmlns:a="http://schemas.openxmlformats.org/drawingml/2006/main"/>
        </cdr:cNvSpPr>
      </cdr:nvSpPr>
      <cdr:spPr bwMode="auto">
        <a:xfrm xmlns:a="http://schemas.openxmlformats.org/drawingml/2006/main">
          <a:off x="6477000" y="3581385"/>
          <a:ext cx="1097253" cy="274640"/>
        </a:xfrm>
        <a:prstGeom xmlns:a="http://schemas.openxmlformats.org/drawingml/2006/main" prst="rect">
          <a:avLst/>
        </a:prstGeom>
        <a:solidFill xmlns:a="http://schemas.openxmlformats.org/drawingml/2006/main">
          <a:sysClr val="windowText" lastClr="000000">
            <a:alpha val="50000"/>
          </a:sysClr>
        </a:solidFill>
        <a:ln xmlns:a="http://schemas.openxmlformats.org/drawingml/2006/main" w="9525">
          <a:noFill/>
          <a:miter lim="800000"/>
          <a:headEnd/>
          <a:tailEnd/>
        </a:ln>
      </cdr:spPr>
      <cdr:txBody>
        <a:bodyPr xmlns:a="http://schemas.openxmlformats.org/drawingml/2006/main" anchor="ctr">
          <a:prstTxWarp prst="textNoShape">
            <a:avLst/>
          </a:prstTxWarp>
        </a:bodyPr>
        <a:lstStyle xmlns:a="http://schemas.openxmlformats.org/drawingml/2006/main">
          <a:defPPr>
            <a:defRPr lang="en-US"/>
          </a:defPPr>
          <a:lvl1pPr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1pPr>
          <a:lvl2pPr marL="4572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2pPr>
          <a:lvl3pPr marL="9144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3pPr>
          <a:lvl4pPr marL="13716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4pPr>
          <a:lvl5pPr marL="18288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5pPr>
          <a:lvl6pPr marL="2286000" algn="l" defTabSz="457200" rtl="0" eaLnBrk="1" latinLnBrk="0" hangingPunct="1">
            <a:defRPr sz="2400" kern="1200">
              <a:solidFill>
                <a:srgbClr val="0000FF"/>
              </a:solidFill>
              <a:latin typeface="Times New Roman" pitchFamily="-106" charset="0"/>
              <a:ea typeface="ＭＳ Ｐゴシック"/>
              <a:cs typeface="ＭＳ Ｐゴシック"/>
            </a:defRPr>
          </a:lvl6pPr>
          <a:lvl7pPr marL="2743200" algn="l" defTabSz="457200" rtl="0" eaLnBrk="1" latinLnBrk="0" hangingPunct="1">
            <a:defRPr sz="2400" kern="1200">
              <a:solidFill>
                <a:srgbClr val="0000FF"/>
              </a:solidFill>
              <a:latin typeface="Times New Roman" pitchFamily="-106" charset="0"/>
              <a:ea typeface="ＭＳ Ｐゴシック"/>
              <a:cs typeface="ＭＳ Ｐゴシック"/>
            </a:defRPr>
          </a:lvl7pPr>
          <a:lvl8pPr marL="3200400" algn="l" defTabSz="457200" rtl="0" eaLnBrk="1" latinLnBrk="0" hangingPunct="1">
            <a:defRPr sz="2400" kern="1200">
              <a:solidFill>
                <a:srgbClr val="0000FF"/>
              </a:solidFill>
              <a:latin typeface="Times New Roman" pitchFamily="-106" charset="0"/>
              <a:ea typeface="ＭＳ Ｐゴシック"/>
              <a:cs typeface="ＭＳ Ｐゴシック"/>
            </a:defRPr>
          </a:lvl8pPr>
          <a:lvl9pPr marL="3657600" algn="l" defTabSz="457200" rtl="0" eaLnBrk="1" latinLnBrk="0" hangingPunct="1">
            <a:defRPr sz="2400" kern="1200">
              <a:solidFill>
                <a:srgbClr val="0000FF"/>
              </a:solidFill>
              <a:latin typeface="Times New Roman" pitchFamily="-106" charset="0"/>
              <a:ea typeface="ＭＳ Ｐゴシック"/>
              <a:cs typeface="ＭＳ Ｐゴシック"/>
            </a:defRPr>
          </a:lvl9pPr>
        </a:lstStyle>
        <a:p xmlns:a="http://schemas.openxmlformats.org/drawingml/2006/main">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a:t>
          </a:r>
          <a:r>
            <a:rPr lang="en-US" sz="1400" b="1" dirty="0">
              <a:solidFill>
                <a:sysClr val="window" lastClr="FFFFFF"/>
              </a:solidFill>
              <a:latin typeface="Arial" pitchFamily="-106" charset="0"/>
            </a:rPr>
            <a:t>0.01</a:t>
          </a:r>
        </a:p>
      </cdr:txBody>
    </cdr:sp>
  </cdr:relSizeAnchor>
  <cdr:relSizeAnchor xmlns:cdr="http://schemas.openxmlformats.org/drawingml/2006/chartDrawing">
    <cdr:from>
      <cdr:x>0.48657</cdr:x>
      <cdr:y>0.78333</cdr:y>
    </cdr:from>
    <cdr:to>
      <cdr:x>0.61632</cdr:x>
      <cdr:y>0.8434</cdr:y>
    </cdr:to>
    <cdr:sp macro="" textlink="">
      <cdr:nvSpPr>
        <cdr:cNvPr id="4" name="Title 11"/>
        <cdr:cNvSpPr>
          <a:spLocks xmlns:a="http://schemas.openxmlformats.org/drawingml/2006/main"/>
        </cdr:cNvSpPr>
      </cdr:nvSpPr>
      <cdr:spPr bwMode="auto">
        <a:xfrm xmlns:a="http://schemas.openxmlformats.org/drawingml/2006/main">
          <a:off x="4114800" y="3581400"/>
          <a:ext cx="1097253" cy="274640"/>
        </a:xfrm>
        <a:prstGeom xmlns:a="http://schemas.openxmlformats.org/drawingml/2006/main" prst="rect">
          <a:avLst/>
        </a:prstGeom>
        <a:solidFill xmlns:a="http://schemas.openxmlformats.org/drawingml/2006/main">
          <a:sysClr val="windowText" lastClr="000000">
            <a:alpha val="50000"/>
          </a:sysClr>
        </a:solidFill>
        <a:ln xmlns:a="http://schemas.openxmlformats.org/drawingml/2006/main" w="9525">
          <a:noFill/>
          <a:miter lim="800000"/>
          <a:headEnd/>
          <a:tailEnd/>
        </a:ln>
      </cdr:spPr>
      <cdr:txBody>
        <a:bodyPr xmlns:a="http://schemas.openxmlformats.org/drawingml/2006/main" anchor="ctr">
          <a:prstTxWarp prst="textNoShape">
            <a:avLst/>
          </a:prstTxWarp>
        </a:bodyPr>
        <a:lstStyle xmlns:a="http://schemas.openxmlformats.org/drawingml/2006/main">
          <a:defPPr>
            <a:defRPr lang="en-US"/>
          </a:defPPr>
          <a:lvl1pPr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1pPr>
          <a:lvl2pPr marL="4572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2pPr>
          <a:lvl3pPr marL="9144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3pPr>
          <a:lvl4pPr marL="13716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4pPr>
          <a:lvl5pPr marL="1828800" algn="l" rtl="0" eaLnBrk="0" fontAlgn="base" hangingPunct="0">
            <a:spcBef>
              <a:spcPct val="0"/>
            </a:spcBef>
            <a:spcAft>
              <a:spcPct val="0"/>
            </a:spcAft>
            <a:defRPr sz="2400" kern="1200">
              <a:solidFill>
                <a:srgbClr val="0000FF"/>
              </a:solidFill>
              <a:latin typeface="Times New Roman" pitchFamily="-106" charset="0"/>
              <a:ea typeface="ＭＳ Ｐゴシック"/>
              <a:cs typeface="ＭＳ Ｐゴシック"/>
            </a:defRPr>
          </a:lvl5pPr>
          <a:lvl6pPr marL="2286000" algn="l" defTabSz="457200" rtl="0" eaLnBrk="1" latinLnBrk="0" hangingPunct="1">
            <a:defRPr sz="2400" kern="1200">
              <a:solidFill>
                <a:srgbClr val="0000FF"/>
              </a:solidFill>
              <a:latin typeface="Times New Roman" pitchFamily="-106" charset="0"/>
              <a:ea typeface="ＭＳ Ｐゴシック"/>
              <a:cs typeface="ＭＳ Ｐゴシック"/>
            </a:defRPr>
          </a:lvl6pPr>
          <a:lvl7pPr marL="2743200" algn="l" defTabSz="457200" rtl="0" eaLnBrk="1" latinLnBrk="0" hangingPunct="1">
            <a:defRPr sz="2400" kern="1200">
              <a:solidFill>
                <a:srgbClr val="0000FF"/>
              </a:solidFill>
              <a:latin typeface="Times New Roman" pitchFamily="-106" charset="0"/>
              <a:ea typeface="ＭＳ Ｐゴシック"/>
              <a:cs typeface="ＭＳ Ｐゴシック"/>
            </a:defRPr>
          </a:lvl7pPr>
          <a:lvl8pPr marL="3200400" algn="l" defTabSz="457200" rtl="0" eaLnBrk="1" latinLnBrk="0" hangingPunct="1">
            <a:defRPr sz="2400" kern="1200">
              <a:solidFill>
                <a:srgbClr val="0000FF"/>
              </a:solidFill>
              <a:latin typeface="Times New Roman" pitchFamily="-106" charset="0"/>
              <a:ea typeface="ＭＳ Ｐゴシック"/>
              <a:cs typeface="ＭＳ Ｐゴシック"/>
            </a:defRPr>
          </a:lvl8pPr>
          <a:lvl9pPr marL="3657600" algn="l" defTabSz="457200" rtl="0" eaLnBrk="1" latinLnBrk="0" hangingPunct="1">
            <a:defRPr sz="2400" kern="1200">
              <a:solidFill>
                <a:srgbClr val="0000FF"/>
              </a:solidFill>
              <a:latin typeface="Times New Roman" pitchFamily="-106" charset="0"/>
              <a:ea typeface="ＭＳ Ｐゴシック"/>
              <a:cs typeface="ＭＳ Ｐゴシック"/>
            </a:defRPr>
          </a:lvl9pPr>
        </a:lstStyle>
        <a:p xmlns:a="http://schemas.openxmlformats.org/drawingml/2006/main">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a:t>
          </a:r>
          <a:r>
            <a:rPr lang="en-US" sz="1400" b="1" dirty="0">
              <a:solidFill>
                <a:sysClr val="window" lastClr="FFFFFF"/>
              </a:solidFill>
              <a:latin typeface="Arial" pitchFamily="-106" charset="0"/>
            </a:rPr>
            <a:t>0.045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p:cNvSpPr>
          <p:nvPr>
            <p:ph type="sldImg"/>
          </p:nvPr>
        </p:nvSpPr>
        <p:spPr bwMode="auto">
          <a:xfrm>
            <a:off x="847725" y="804863"/>
            <a:ext cx="5162550" cy="3871912"/>
          </a:xfrm>
          <a:prstGeom prst="rect">
            <a:avLst/>
          </a:prstGeom>
          <a:solidFill>
            <a:srgbClr val="FFFFFF"/>
          </a:solidFill>
          <a:ln>
            <a:solidFill>
              <a:srgbClr val="000000"/>
            </a:solidFill>
            <a:miter lim="800000"/>
            <a:headEnd/>
            <a:tailEnd/>
          </a:ln>
        </p:spPr>
      </p:sp>
      <p:sp>
        <p:nvSpPr>
          <p:cNvPr id="214019" name="Rectangle 3"/>
          <p:cNvSpPr>
            <a:spLocks noGrp="1" noChangeArrowheads="1"/>
          </p:cNvSpPr>
          <p:nvPr>
            <p:ph type="body" idx="1"/>
          </p:nvPr>
        </p:nvSpPr>
        <p:spPr bwMode="auto">
          <a:xfrm>
            <a:off x="896939" y="4897041"/>
            <a:ext cx="5013325" cy="4645224"/>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US" sz="2400">
              <a:solidFill>
                <a:schemeClr val="hlink"/>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88254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a:t>
            </a:fld>
            <a:endParaRPr lang="en-US" dirty="0"/>
          </a:p>
        </p:txBody>
      </p:sp>
    </p:spTree>
    <p:extLst>
      <p:ext uri="{BB962C8B-B14F-4D97-AF65-F5344CB8AC3E}">
        <p14:creationId xmlns:p14="http://schemas.microsoft.com/office/powerpoint/2010/main" val="68262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p:cNvSpPr>
          <p:nvPr>
            <p:ph type="sldImg"/>
          </p:nvPr>
        </p:nvSpPr>
        <p:spPr bwMode="auto">
          <a:xfrm>
            <a:off x="847725" y="804863"/>
            <a:ext cx="5162550" cy="3871912"/>
          </a:xfrm>
          <a:prstGeom prst="rect">
            <a:avLst/>
          </a:prstGeom>
          <a:solidFill>
            <a:srgbClr val="FFFFFF"/>
          </a:solidFill>
          <a:ln>
            <a:solidFill>
              <a:srgbClr val="000000"/>
            </a:solidFill>
            <a:miter lim="800000"/>
            <a:headEnd/>
            <a:tailEnd/>
          </a:ln>
        </p:spPr>
      </p:sp>
      <p:sp>
        <p:nvSpPr>
          <p:cNvPr id="214019" name="Rectangle 3"/>
          <p:cNvSpPr>
            <a:spLocks noGrp="1" noChangeArrowheads="1"/>
          </p:cNvSpPr>
          <p:nvPr>
            <p:ph type="body" idx="1"/>
          </p:nvPr>
        </p:nvSpPr>
        <p:spPr bwMode="auto">
          <a:xfrm>
            <a:off x="896939" y="4897041"/>
            <a:ext cx="5013325" cy="4645224"/>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US" sz="2400">
              <a:solidFill>
                <a:schemeClr val="hlink"/>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78898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a:t>
            </a:fld>
            <a:endParaRPr lang="en-US" dirty="0"/>
          </a:p>
        </p:txBody>
      </p:sp>
    </p:spTree>
    <p:extLst>
      <p:ext uri="{BB962C8B-B14F-4D97-AF65-F5344CB8AC3E}">
        <p14:creationId xmlns:p14="http://schemas.microsoft.com/office/powerpoint/2010/main" val="389922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p:cNvSpPr>
          <p:nvPr>
            <p:ph type="sldImg"/>
          </p:nvPr>
        </p:nvSpPr>
        <p:spPr bwMode="auto">
          <a:xfrm>
            <a:off x="847725" y="804863"/>
            <a:ext cx="5162550" cy="3871912"/>
          </a:xfrm>
          <a:prstGeom prst="rect">
            <a:avLst/>
          </a:prstGeom>
          <a:solidFill>
            <a:srgbClr val="FFFFFF"/>
          </a:solidFill>
          <a:ln>
            <a:solidFill>
              <a:srgbClr val="000000"/>
            </a:solidFill>
            <a:miter lim="800000"/>
            <a:headEnd/>
            <a:tailEnd/>
          </a:ln>
        </p:spPr>
      </p:sp>
      <p:sp>
        <p:nvSpPr>
          <p:cNvPr id="214019" name="Rectangle 3"/>
          <p:cNvSpPr>
            <a:spLocks noGrp="1" noChangeArrowheads="1"/>
          </p:cNvSpPr>
          <p:nvPr>
            <p:ph type="body" idx="1"/>
          </p:nvPr>
        </p:nvSpPr>
        <p:spPr bwMode="auto">
          <a:xfrm>
            <a:off x="896939" y="4897041"/>
            <a:ext cx="5013325" cy="4645224"/>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US" sz="2400">
              <a:solidFill>
                <a:schemeClr val="hlink"/>
              </a:solidFill>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16776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p:cNvSpPr>
          <p:nvPr>
            <p:ph type="sldImg"/>
          </p:nvPr>
        </p:nvSpPr>
        <p:spPr bwMode="auto">
          <a:xfrm>
            <a:off x="847725" y="804863"/>
            <a:ext cx="5162550" cy="3871912"/>
          </a:xfrm>
          <a:prstGeom prst="rect">
            <a:avLst/>
          </a:prstGeom>
          <a:solidFill>
            <a:srgbClr val="FFFFFF"/>
          </a:solidFill>
          <a:ln>
            <a:solidFill>
              <a:srgbClr val="000000"/>
            </a:solidFill>
            <a:miter lim="800000"/>
            <a:headEnd/>
            <a:tailEnd/>
          </a:ln>
        </p:spPr>
      </p:sp>
      <p:sp>
        <p:nvSpPr>
          <p:cNvPr id="386051" name="Rectangle 3"/>
          <p:cNvSpPr>
            <a:spLocks noGrp="1" noChangeArrowheads="1"/>
          </p:cNvSpPr>
          <p:nvPr>
            <p:ph type="body" idx="1"/>
          </p:nvPr>
        </p:nvSpPr>
        <p:spPr bwMode="auto">
          <a:xfrm>
            <a:off x="896939" y="4897041"/>
            <a:ext cx="5013325" cy="4645224"/>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endParaRPr lang="en-US" sz="2400" dirty="0">
              <a:solidFill>
                <a:schemeClr val="hlink"/>
              </a:solidFill>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98318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B6677F-1858-DE4D-918F-390B099D5A36}"/>
              </a:ext>
            </a:extLst>
          </p:cNvPr>
          <p:cNvSpPr/>
          <p:nvPr userDrawn="1"/>
        </p:nvSpPr>
        <p:spPr>
          <a:xfrm>
            <a:off x="7527985" y="6314536"/>
            <a:ext cx="1616015" cy="54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914400"/>
            <a:ext cx="9157371" cy="4983480"/>
          </a:xfrm>
          <a:prstGeom prst="rect">
            <a:avLst/>
          </a:prstGeom>
        </p:spPr>
      </p:pic>
      <p:cxnSp>
        <p:nvCxnSpPr>
          <p:cNvPr id="14" name="Straight Connector 13">
            <a:extLst>
              <a:ext uri="{FF2B5EF4-FFF2-40B4-BE49-F238E27FC236}">
                <a16:creationId xmlns:a16="http://schemas.microsoft.com/office/drawing/2014/main" id="{7C5EE58F-DC8D-F84E-83F6-B76B4F97977B}"/>
              </a:ext>
            </a:extLst>
          </p:cNvPr>
          <p:cNvCxnSpPr/>
          <p:nvPr userDrawn="1"/>
        </p:nvCxnSpPr>
        <p:spPr>
          <a:xfrm>
            <a:off x="0" y="912812"/>
            <a:ext cx="9158733" cy="1588"/>
          </a:xfrm>
          <a:prstGeom prst="line">
            <a:avLst/>
          </a:prstGeom>
          <a:ln w="1905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7FC99DA7-3035-E64C-B37A-2A7A1C4C74E1}"/>
              </a:ext>
            </a:extLst>
          </p:cNvPr>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a:t>
            </a:r>
          </a:p>
        </p:txBody>
      </p:sp>
      <p:sp>
        <p:nvSpPr>
          <p:cNvPr id="19" name="Text Placeholder 15">
            <a:extLst>
              <a:ext uri="{FF2B5EF4-FFF2-40B4-BE49-F238E27FC236}">
                <a16:creationId xmlns:a16="http://schemas.microsoft.com/office/drawing/2014/main" id="{D3D4B8E2-0B87-8B4E-8201-E3A0FBA32F56}"/>
              </a:ext>
            </a:extLst>
          </p:cNvPr>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0" name="Date">
            <a:extLst>
              <a:ext uri="{FF2B5EF4-FFF2-40B4-BE49-F238E27FC236}">
                <a16:creationId xmlns:a16="http://schemas.microsoft.com/office/drawing/2014/main" id="{98BB3FF8-E520-1041-A21B-6D6685A654CE}"/>
              </a:ext>
            </a:extLst>
          </p:cNvPr>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chemeClr val="accent5">
                    <a:lumMod val="40000"/>
                    <a:lumOff val="60000"/>
                  </a:schemeClr>
                </a:solidFill>
                <a:latin typeface="Arial"/>
              </a:defRPr>
            </a:lvl1pPr>
          </a:lstStyle>
          <a:p>
            <a:pPr lvl="0"/>
            <a:r>
              <a:rPr lang="en-US" dirty="0"/>
              <a:t>Click and Add Last Updated Info</a:t>
            </a:r>
          </a:p>
        </p:txBody>
      </p:sp>
      <p:pic>
        <p:nvPicPr>
          <p:cNvPr id="3" name="Picture 2">
            <a:extLst>
              <a:ext uri="{FF2B5EF4-FFF2-40B4-BE49-F238E27FC236}">
                <a16:creationId xmlns:a16="http://schemas.microsoft.com/office/drawing/2014/main" id="{A544BDEA-2FC7-B246-900B-89C9DA9AA486}"/>
              </a:ext>
            </a:extLst>
          </p:cNvPr>
          <p:cNvPicPr>
            <a:picLocks noChangeAspect="1"/>
          </p:cNvPicPr>
          <p:nvPr userDrawn="1"/>
        </p:nvPicPr>
        <p:blipFill>
          <a:blip r:embed="rId3"/>
          <a:stretch>
            <a:fillRect/>
          </a:stretch>
        </p:blipFill>
        <p:spPr>
          <a:xfrm>
            <a:off x="455153" y="210396"/>
            <a:ext cx="3371781" cy="513213"/>
          </a:xfrm>
          <a:prstGeom prst="rect">
            <a:avLst/>
          </a:prstGeom>
        </p:spPr>
      </p:pic>
      <p:sp>
        <p:nvSpPr>
          <p:cNvPr id="6" name="TextBox 5">
            <a:extLst>
              <a:ext uri="{FF2B5EF4-FFF2-40B4-BE49-F238E27FC236}">
                <a16:creationId xmlns:a16="http://schemas.microsoft.com/office/drawing/2014/main" id="{D2689756-1B56-E948-A4A0-98068AB43C4D}"/>
              </a:ext>
            </a:extLst>
          </p:cNvPr>
          <p:cNvSpPr txBox="1"/>
          <p:nvPr userDrawn="1"/>
        </p:nvSpPr>
        <p:spPr>
          <a:xfrm>
            <a:off x="462321" y="6097241"/>
            <a:ext cx="2280879" cy="569387"/>
          </a:xfrm>
          <a:prstGeom prst="rect">
            <a:avLst/>
          </a:prstGeom>
          <a:noFill/>
        </p:spPr>
        <p:txBody>
          <a:bodyPr wrap="square" rtlCol="0">
            <a:spAutoFit/>
          </a:bodyPr>
          <a:lstStyle/>
          <a:p>
            <a:pPr algn="l"/>
            <a:r>
              <a:rPr lang="en-US" sz="1700" cap="small" spc="120" baseline="0" dirty="0">
                <a:latin typeface="Arial" panose="020B0604020202020204" pitchFamily="34" charset="0"/>
                <a:cs typeface="Arial" panose="020B0604020202020204" pitchFamily="34" charset="0"/>
              </a:rPr>
              <a:t>H</a:t>
            </a:r>
            <a:r>
              <a:rPr lang="en-US" sz="1400" cap="small" spc="120" baseline="0" dirty="0">
                <a:latin typeface="Arial" panose="020B0604020202020204" pitchFamily="34" charset="0"/>
                <a:cs typeface="Arial" panose="020B0604020202020204" pitchFamily="34" charset="0"/>
              </a:rPr>
              <a:t>epatitis </a:t>
            </a:r>
            <a:r>
              <a:rPr lang="en-US" sz="1600" cap="small" spc="120" baseline="0" dirty="0">
                <a:solidFill>
                  <a:srgbClr val="285078"/>
                </a:solidFill>
                <a:latin typeface="Arial" panose="020B0604020202020204" pitchFamily="34" charset="0"/>
                <a:cs typeface="Arial" panose="020B0604020202020204" pitchFamily="34" charset="0"/>
              </a:rPr>
              <a:t>B</a:t>
            </a:r>
            <a:r>
              <a:rPr lang="en-US" sz="1400" cap="small" spc="120" baseline="0" dirty="0">
                <a:latin typeface="Arial" panose="020B0604020202020204" pitchFamily="34" charset="0"/>
                <a:cs typeface="Arial" panose="020B0604020202020204" pitchFamily="34" charset="0"/>
              </a:rPr>
              <a:t> </a:t>
            </a:r>
            <a:r>
              <a:rPr lang="en-US" sz="1700" cap="small" spc="120" baseline="0" dirty="0">
                <a:latin typeface="Arial" panose="020B0604020202020204" pitchFamily="34" charset="0"/>
                <a:cs typeface="Arial" panose="020B0604020202020204" pitchFamily="34" charset="0"/>
              </a:rPr>
              <a:t>O</a:t>
            </a:r>
            <a:r>
              <a:rPr lang="en-US" sz="1400" cap="small" spc="120" baseline="0" dirty="0">
                <a:latin typeface="Arial" panose="020B0604020202020204" pitchFamily="34" charset="0"/>
                <a:cs typeface="Arial" panose="020B0604020202020204" pitchFamily="34" charset="0"/>
              </a:rPr>
              <a:t>nline</a:t>
            </a:r>
            <a:br>
              <a:rPr lang="en-US" sz="1600" dirty="0">
                <a:latin typeface="Arial" panose="020B0604020202020204" pitchFamily="34" charset="0"/>
                <a:cs typeface="Arial" panose="020B0604020202020204" pitchFamily="34" charset="0"/>
              </a:rPr>
            </a:br>
            <a:r>
              <a:rPr lang="en-US" sz="1400" dirty="0" err="1">
                <a:solidFill>
                  <a:schemeClr val="tx1">
                    <a:lumMod val="75000"/>
                    <a:lumOff val="25000"/>
                  </a:schemeClr>
                </a:solidFill>
                <a:latin typeface="Arial" panose="020B0604020202020204" pitchFamily="34" charset="0"/>
                <a:cs typeface="Arial" panose="020B0604020202020204" pitchFamily="34" charset="0"/>
              </a:rPr>
              <a:t>www.hepatitisB.uw.edu</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C980A31-2824-9F43-A7AF-0C82F20B0ED5}"/>
              </a:ext>
            </a:extLst>
          </p:cNvPr>
          <p:cNvCxnSpPr/>
          <p:nvPr userDrawn="1"/>
        </p:nvCxnSpPr>
        <p:spPr>
          <a:xfrm>
            <a:off x="549997" y="6394065"/>
            <a:ext cx="1810512" cy="0"/>
          </a:xfrm>
          <a:prstGeom prst="line">
            <a:avLst/>
          </a:prstGeom>
          <a:ln w="12700">
            <a:solidFill>
              <a:srgbClr val="2C598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35D49F-C7DD-9947-ADEA-13BBD7B7822D}"/>
              </a:ext>
            </a:extLst>
          </p:cNvPr>
          <p:cNvCxnSpPr/>
          <p:nvPr userDrawn="1"/>
        </p:nvCxnSpPr>
        <p:spPr>
          <a:xfrm>
            <a:off x="0" y="5900450"/>
            <a:ext cx="9158733" cy="1588"/>
          </a:xfrm>
          <a:prstGeom prst="line">
            <a:avLst/>
          </a:prstGeom>
          <a:ln w="1905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
        <p:nvSpPr>
          <p:cNvPr id="10"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600" baseline="0">
                <a:solidFill>
                  <a:schemeClr val="bg1"/>
                </a:solidFill>
              </a:defRPr>
            </a:lvl1pPr>
          </a:lstStyle>
          <a:p>
            <a:r>
              <a:rPr lang="en-US" dirty="0"/>
              <a:t>Data/Image slide two line title: click to add title</a:t>
            </a:r>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68438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a:solidFill>
                  <a:schemeClr val="bg1"/>
                </a:solidFill>
              </a:defRPr>
            </a:lvl1pPr>
          </a:lstStyle>
          <a:p>
            <a:r>
              <a:rPr lang="en-US" dirty="0"/>
              <a:t>Data Slide: click to add title</a:t>
            </a:r>
          </a:p>
        </p:txBody>
      </p:sp>
      <p:sp>
        <p:nvSpPr>
          <p:cNvPr id="8" name="Rectangle 3"/>
          <p:cNvSpPr>
            <a:spLocks noChangeArrowheads="1"/>
          </p:cNvSpPr>
          <p:nvPr userDrawn="1"/>
        </p:nvSpPr>
        <p:spPr bwMode="invGray">
          <a:xfrm>
            <a:off x="-4917" y="1306940"/>
            <a:ext cx="9162288" cy="50292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306940"/>
            <a:ext cx="8503920" cy="457200"/>
          </a:xfrm>
          <a:prstGeom prst="rect">
            <a:avLst/>
          </a:prstGeom>
        </p:spPr>
        <p:txBody>
          <a:bodyPr anchor="b">
            <a:noAutofit/>
          </a:bodyPr>
          <a:lstStyle>
            <a:lvl1pPr marL="0" indent="0" algn="l">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cxnSp>
        <p:nvCxnSpPr>
          <p:cNvPr id="11" name="Straight Connector 10"/>
          <p:cNvCxnSpPr/>
          <p:nvPr userDrawn="1"/>
        </p:nvCxnSpPr>
        <p:spPr>
          <a:xfrm>
            <a:off x="-4917" y="129116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74344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4" name="Title 1"/>
          <p:cNvSpPr>
            <a:spLocks noGrp="1"/>
          </p:cNvSpPr>
          <p:nvPr>
            <p:ph type="title"/>
          </p:nvPr>
        </p:nvSpPr>
        <p:spPr>
          <a:xfrm>
            <a:off x="323850" y="228600"/>
            <a:ext cx="8515350" cy="990600"/>
          </a:xfrm>
          <a:prstGeom prst="rect">
            <a:avLst/>
          </a:prstGeom>
        </p:spPr>
        <p:txBody>
          <a:bodyPr anchor="ctr" anchorCtr="0">
            <a:normAutofit/>
          </a:bodyPr>
          <a:lstStyle>
            <a:lvl1pPr algn="l">
              <a:defRPr sz="2800">
                <a:solidFill>
                  <a:schemeClr val="bg1"/>
                </a:solidFill>
              </a:defRPr>
            </a:lvl1pPr>
          </a:lstStyle>
          <a:p>
            <a:r>
              <a:rPr lang="en-US" dirty="0"/>
              <a:t>Click to edit Master title style</a:t>
            </a:r>
          </a:p>
        </p:txBody>
      </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a:t>Click to Add Source</a:t>
            </a:r>
          </a:p>
        </p:txBody>
      </p:sp>
      <p:pic>
        <p:nvPicPr>
          <p:cNvPr id="8" name="Picture 7" descr="A picture containing drawing&#10;&#10;Description automatically generated">
            <a:extLst>
              <a:ext uri="{FF2B5EF4-FFF2-40B4-BE49-F238E27FC236}">
                <a16:creationId xmlns:a16="http://schemas.microsoft.com/office/drawing/2014/main" id="{23F2B95A-86AB-BF4E-9982-2455F87C96A5}"/>
              </a:ext>
            </a:extLst>
          </p:cNvPr>
          <p:cNvPicPr>
            <a:picLocks noChangeAspect="1"/>
          </p:cNvPicPr>
          <p:nvPr userDrawn="1"/>
        </p:nvPicPr>
        <p:blipFill>
          <a:blip r:embed="rId3"/>
          <a:stretch>
            <a:fillRect/>
          </a:stretch>
        </p:blipFill>
        <p:spPr>
          <a:xfrm>
            <a:off x="7753928" y="6429389"/>
            <a:ext cx="1280160" cy="3734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98773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a:t>Click to Add Source</a:t>
            </a:r>
          </a:p>
        </p:txBody>
      </p:sp>
      <p:pic>
        <p:nvPicPr>
          <p:cNvPr id="5" name="Picture 4" descr="A picture containing drawing&#10;&#10;Description automatically generated">
            <a:extLst>
              <a:ext uri="{FF2B5EF4-FFF2-40B4-BE49-F238E27FC236}">
                <a16:creationId xmlns:a16="http://schemas.microsoft.com/office/drawing/2014/main" id="{1E59DAF7-17F8-1142-843B-5BF69FFB44CB}"/>
              </a:ext>
            </a:extLst>
          </p:cNvPr>
          <p:cNvPicPr>
            <a:picLocks noChangeAspect="1"/>
          </p:cNvPicPr>
          <p:nvPr userDrawn="1"/>
        </p:nvPicPr>
        <p:blipFill>
          <a:blip r:embed="rId3"/>
          <a:stretch>
            <a:fillRect/>
          </a:stretch>
        </p:blipFill>
        <p:spPr>
          <a:xfrm>
            <a:off x="7753928" y="6429389"/>
            <a:ext cx="1280160" cy="3734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300039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4D3E-D0A9-2E4C-9195-67601135B337}"/>
              </a:ext>
            </a:extLst>
          </p:cNvPr>
          <p:cNvSpPr/>
          <p:nvPr userDrawn="1"/>
        </p:nvSpPr>
        <p:spPr>
          <a:xfrm>
            <a:off x="7653867" y="6273800"/>
            <a:ext cx="1490133"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38783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B6677F-1858-DE4D-918F-390B099D5A36}"/>
              </a:ext>
            </a:extLst>
          </p:cNvPr>
          <p:cNvSpPr/>
          <p:nvPr userDrawn="1"/>
        </p:nvSpPr>
        <p:spPr>
          <a:xfrm>
            <a:off x="7527985" y="6314536"/>
            <a:ext cx="1616015" cy="54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914400"/>
            <a:ext cx="9157371" cy="4983480"/>
          </a:xfrm>
          <a:prstGeom prst="rect">
            <a:avLst/>
          </a:prstGeom>
        </p:spPr>
      </p:pic>
      <p:cxnSp>
        <p:nvCxnSpPr>
          <p:cNvPr id="14" name="Straight Connector 13">
            <a:extLst>
              <a:ext uri="{FF2B5EF4-FFF2-40B4-BE49-F238E27FC236}">
                <a16:creationId xmlns:a16="http://schemas.microsoft.com/office/drawing/2014/main" id="{7C5EE58F-DC8D-F84E-83F6-B76B4F97977B}"/>
              </a:ext>
            </a:extLst>
          </p:cNvPr>
          <p:cNvCxnSpPr/>
          <p:nvPr userDrawn="1"/>
        </p:nvCxnSpPr>
        <p:spPr>
          <a:xfrm>
            <a:off x="0" y="912812"/>
            <a:ext cx="9158733" cy="1588"/>
          </a:xfrm>
          <a:prstGeom prst="line">
            <a:avLst/>
          </a:prstGeom>
          <a:ln w="1905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7FC99DA7-3035-E64C-B37A-2A7A1C4C74E1}"/>
              </a:ext>
            </a:extLst>
          </p:cNvPr>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a:t>
            </a:r>
          </a:p>
        </p:txBody>
      </p:sp>
      <p:sp>
        <p:nvSpPr>
          <p:cNvPr id="19" name="Text Placeholder 15">
            <a:extLst>
              <a:ext uri="{FF2B5EF4-FFF2-40B4-BE49-F238E27FC236}">
                <a16:creationId xmlns:a16="http://schemas.microsoft.com/office/drawing/2014/main" id="{D3D4B8E2-0B87-8B4E-8201-E3A0FBA32F56}"/>
              </a:ext>
            </a:extLst>
          </p:cNvPr>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0" name="Date">
            <a:extLst>
              <a:ext uri="{FF2B5EF4-FFF2-40B4-BE49-F238E27FC236}">
                <a16:creationId xmlns:a16="http://schemas.microsoft.com/office/drawing/2014/main" id="{98BB3FF8-E520-1041-A21B-6D6685A654CE}"/>
              </a:ext>
            </a:extLst>
          </p:cNvPr>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chemeClr val="accent5">
                    <a:lumMod val="40000"/>
                    <a:lumOff val="60000"/>
                  </a:schemeClr>
                </a:solidFill>
                <a:latin typeface="Arial"/>
              </a:defRPr>
            </a:lvl1pPr>
          </a:lstStyle>
          <a:p>
            <a:pPr lvl="0"/>
            <a:r>
              <a:rPr lang="en-US" dirty="0"/>
              <a:t>Click and Add Last Updated Info</a:t>
            </a:r>
          </a:p>
        </p:txBody>
      </p:sp>
      <p:cxnSp>
        <p:nvCxnSpPr>
          <p:cNvPr id="11" name="Straight Connector 10">
            <a:extLst>
              <a:ext uri="{FF2B5EF4-FFF2-40B4-BE49-F238E27FC236}">
                <a16:creationId xmlns:a16="http://schemas.microsoft.com/office/drawing/2014/main" id="{1FCD8915-263E-1942-8DD1-4664C400CA7E}"/>
              </a:ext>
            </a:extLst>
          </p:cNvPr>
          <p:cNvCxnSpPr/>
          <p:nvPr userDrawn="1"/>
        </p:nvCxnSpPr>
        <p:spPr>
          <a:xfrm>
            <a:off x="0" y="5900450"/>
            <a:ext cx="9158733" cy="1588"/>
          </a:xfrm>
          <a:prstGeom prst="line">
            <a:avLst/>
          </a:prstGeom>
          <a:ln w="1905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CA6CF532-662A-7A45-A2F2-1F8F8AECFC4B}"/>
              </a:ext>
            </a:extLst>
          </p:cNvPr>
          <p:cNvPicPr>
            <a:picLocks noChangeAspect="1"/>
          </p:cNvPicPr>
          <p:nvPr userDrawn="1"/>
        </p:nvPicPr>
        <p:blipFill>
          <a:blip r:embed="rId3"/>
          <a:stretch>
            <a:fillRect/>
          </a:stretch>
        </p:blipFill>
        <p:spPr>
          <a:xfrm>
            <a:off x="455153" y="210396"/>
            <a:ext cx="3371781" cy="513213"/>
          </a:xfrm>
          <a:prstGeom prst="rect">
            <a:avLst/>
          </a:prstGeom>
        </p:spPr>
      </p:pic>
    </p:spTree>
    <p:extLst>
      <p:ext uri="{BB962C8B-B14F-4D97-AF65-F5344CB8AC3E}">
        <p14:creationId xmlns:p14="http://schemas.microsoft.com/office/powerpoint/2010/main" val="284303393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528D7AF9-DFCC-D046-8391-7A4134BDFDFF}"/>
              </a:ext>
            </a:extLst>
          </p:cNvPr>
          <p:cNvPicPr>
            <a:picLocks noChangeAspect="1"/>
          </p:cNvPicPr>
          <p:nvPr userDrawn="1"/>
        </p:nvPicPr>
        <p:blipFill>
          <a:blip r:embed="rId3"/>
          <a:stretch>
            <a:fillRect/>
          </a:stretch>
        </p:blipFill>
        <p:spPr>
          <a:xfrm>
            <a:off x="7753928" y="6429389"/>
            <a:ext cx="1280160" cy="3734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a:t>Title</a:t>
            </a:r>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
        <p:nvSpPr>
          <p:cNvPr id="14" name="Rectangle 13"/>
          <p:cNvSpPr/>
          <p:nvPr/>
        </p:nvSpPr>
        <p:spPr>
          <a:xfrm>
            <a:off x="9525" y="3429002"/>
            <a:ext cx="4572001" cy="1612899"/>
          </a:xfrm>
          <a:prstGeom prst="rect">
            <a:avLst/>
          </a:prstGeom>
          <a:solidFill>
            <a:srgbClr val="B59452"/>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chemeClr val="accent5"/>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8A1CCD1D-9028-6A4D-A2CE-8AFFCAAB9650}"/>
              </a:ext>
            </a:extLst>
          </p:cNvPr>
          <p:cNvPicPr>
            <a:picLocks noChangeAspect="1"/>
          </p:cNvPicPr>
          <p:nvPr userDrawn="1"/>
        </p:nvPicPr>
        <p:blipFill>
          <a:blip r:embed="rId3"/>
          <a:stretch>
            <a:fillRect/>
          </a:stretch>
        </p:blipFill>
        <p:spPr>
          <a:xfrm>
            <a:off x="7753928" y="6429389"/>
            <a:ext cx="1280160" cy="3734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EFE7D4"/>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a:t>Click To Edit Title</a:t>
            </a:r>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59EC44B-E04C-C847-A348-795885B1A5AF}"/>
              </a:ext>
            </a:extLst>
          </p:cNvPr>
          <p:cNvPicPr>
            <a:picLocks noChangeAspect="1"/>
          </p:cNvPicPr>
          <p:nvPr userDrawn="1"/>
        </p:nvPicPr>
        <p:blipFill>
          <a:blip r:embed="rId3"/>
          <a:stretch>
            <a:fillRect/>
          </a:stretch>
        </p:blipFill>
        <p:spPr>
          <a:xfrm>
            <a:off x="7753928" y="6429389"/>
            <a:ext cx="1280160" cy="3734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67803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baseline="0">
                <a:solidFill>
                  <a:schemeClr val="bg1"/>
                </a:solidFill>
              </a:defRPr>
            </a:lvl1pPr>
          </a:lstStyle>
          <a:p>
            <a:r>
              <a:rPr lang="en-US" dirty="0"/>
              <a:t>Text Slide: click to add title</a:t>
            </a:r>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edit first level text</a:t>
            </a:r>
          </a:p>
          <a:p>
            <a:pPr lvl="1"/>
            <a:r>
              <a:rPr lang="en-US" dirty="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39642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baseline="0">
                <a:solidFill>
                  <a:schemeClr val="bg1"/>
                </a:solidFill>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edit first level text</a:t>
            </a:r>
          </a:p>
          <a:p>
            <a:pPr lvl="1"/>
            <a:r>
              <a:rPr lang="en-US" dirty="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41972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a:solidFill>
                  <a:schemeClr val="bg1"/>
                </a:solidFill>
              </a:defRPr>
            </a:lvl1pPr>
          </a:lstStyle>
          <a:p>
            <a:r>
              <a:rPr lang="en-US" dirty="0"/>
              <a:t>Data/Image Slide One Line Title: click to add title</a:t>
            </a:r>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63534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ECE7DB"/>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a:t>Click To Edit Title</a:t>
            </a:r>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3A363F18-63AB-0949-9F23-F56E39C177A7}"/>
              </a:ext>
            </a:extLst>
          </p:cNvPr>
          <p:cNvPicPr>
            <a:picLocks noChangeAspect="1"/>
          </p:cNvPicPr>
          <p:nvPr userDrawn="1"/>
        </p:nvPicPr>
        <p:blipFill>
          <a:blip r:embed="rId3"/>
          <a:stretch>
            <a:fillRect/>
          </a:stretch>
        </p:blipFill>
        <p:spPr>
          <a:xfrm>
            <a:off x="7753928" y="6429389"/>
            <a:ext cx="1280160" cy="3734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307928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0861E0F8-8FBB-7C42-B9E6-41A0E6FB4F98}"/>
              </a:ext>
            </a:extLst>
          </p:cNvPr>
          <p:cNvPicPr>
            <a:picLocks noChangeAspect="1"/>
          </p:cNvPicPr>
          <p:nvPr userDrawn="1"/>
        </p:nvPicPr>
        <p:blipFill>
          <a:blip r:embed="rId16"/>
          <a:stretch>
            <a:fillRect/>
          </a:stretch>
        </p:blipFill>
        <p:spPr>
          <a:xfrm>
            <a:off x="7747684" y="6422108"/>
            <a:ext cx="1274217" cy="411480"/>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706" r:id="rId2"/>
    <p:sldLayoutId id="2147483695" r:id="rId3"/>
    <p:sldLayoutId id="2147483696" r:id="rId4"/>
    <p:sldLayoutId id="2147483697" r:id="rId5"/>
    <p:sldLayoutId id="2147483699" r:id="rId6"/>
    <p:sldLayoutId id="2147483700" r:id="rId7"/>
    <p:sldLayoutId id="2147483701" r:id="rId8"/>
    <p:sldLayoutId id="2147483698" r:id="rId9"/>
    <p:sldLayoutId id="2147483702" r:id="rId10"/>
    <p:sldLayoutId id="2147483703" r:id="rId11"/>
    <p:sldLayoutId id="2147483704" r:id="rId12"/>
    <p:sldLayoutId id="2147483705" r:id="rId13"/>
    <p:sldLayoutId id="2147483707" r:id="rId14"/>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pPr>
              <a:lnSpc>
                <a:spcPts val="4800"/>
              </a:lnSpc>
            </a:pPr>
            <a:r>
              <a:rPr lang="en-US" sz="2400" i="1" dirty="0"/>
              <a:t>Hepatitis B Medications</a:t>
            </a:r>
            <a:br>
              <a:rPr lang="en-US" sz="4800" dirty="0"/>
            </a:br>
            <a:r>
              <a:rPr lang="en-US" sz="4000" dirty="0"/>
              <a:t>Lamivudine (</a:t>
            </a:r>
            <a:r>
              <a:rPr lang="en-US" sz="4000" i="1" dirty="0" err="1"/>
              <a:t>Epivir</a:t>
            </a:r>
            <a:r>
              <a:rPr lang="en-US" sz="4000" i="1" dirty="0"/>
              <a:t>-HBV</a:t>
            </a:r>
            <a:r>
              <a:rPr lang="en-US" sz="4000" dirty="0"/>
              <a:t>)</a:t>
            </a: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8"/>
          </p:nvPr>
        </p:nvSpPr>
        <p:spPr/>
        <p:txBody>
          <a:bodyPr/>
          <a:lstStyle/>
          <a:p>
            <a:r>
              <a:rPr lang="en-US" dirty="0"/>
              <a:t>Prepared by:</a:t>
            </a:r>
            <a:br>
              <a:rPr lang="en-US" dirty="0"/>
            </a:br>
            <a:r>
              <a:rPr lang="en-US" dirty="0"/>
              <a:t>David H. Spach, MD</a:t>
            </a:r>
          </a:p>
          <a:p>
            <a:r>
              <a:rPr lang="en-US" dirty="0"/>
              <a:t>H. Nina Kim, MD</a:t>
            </a:r>
          </a:p>
        </p:txBody>
      </p:sp>
      <p:sp>
        <p:nvSpPr>
          <p:cNvPr id="4" name="Text Placeholder 3"/>
          <p:cNvSpPr>
            <a:spLocks noGrp="1"/>
          </p:cNvSpPr>
          <p:nvPr>
            <p:ph type="body" sz="quarter" idx="14"/>
          </p:nvPr>
        </p:nvSpPr>
        <p:spPr>
          <a:prstGeom prst="rect">
            <a:avLst/>
          </a:prstGeom>
        </p:spPr>
        <p:txBody>
          <a:bodyPr/>
          <a:lstStyle/>
          <a:p>
            <a:r>
              <a:rPr lang="en-US" b="0" dirty="0">
                <a:cs typeface="Arial"/>
              </a:rPr>
              <a:t>Last Updated: February 23, 2020</a:t>
            </a:r>
            <a:endParaRPr lang="en-US" b="0" dirty="0"/>
          </a:p>
        </p:txBody>
      </p:sp>
    </p:spTree>
    <p:extLst>
      <p:ext uri="{BB962C8B-B14F-4D97-AF65-F5344CB8AC3E}">
        <p14:creationId xmlns:p14="http://schemas.microsoft.com/office/powerpoint/2010/main" val="201539750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Gish RG, et. al. Gastroenterology. 2007;133:1437-44. </a:t>
            </a:r>
          </a:p>
        </p:txBody>
      </p:sp>
      <p:sp>
        <p:nvSpPr>
          <p:cNvPr id="3" name="Title 2"/>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96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a:t>
            </a:r>
            <a:r>
              <a:rPr lang="en-US" dirty="0">
                <a:solidFill>
                  <a:srgbClr val="FFFFFF"/>
                </a:solidFill>
                <a:latin typeface="Arial" pitchFamily="-106" charset="0"/>
              </a:rPr>
              <a:t>: Study Design</a:t>
            </a:r>
            <a:endParaRPr lang="en-US" dirty="0"/>
          </a:p>
        </p:txBody>
      </p:sp>
      <p:sp>
        <p:nvSpPr>
          <p:cNvPr id="24" name="Rectangle 2">
            <a:extLst>
              <a:ext uri="{FF2B5EF4-FFF2-40B4-BE49-F238E27FC236}">
                <a16:creationId xmlns:a16="http://schemas.microsoft.com/office/drawing/2014/main" id="{8C7336D3-67F6-DE43-A268-D0065C339B34}"/>
              </a:ext>
            </a:extLst>
          </p:cNvPr>
          <p:cNvSpPr>
            <a:spLocks noChangeArrowheads="1"/>
          </p:cNvSpPr>
          <p:nvPr/>
        </p:nvSpPr>
        <p:spPr bwMode="auto">
          <a:xfrm>
            <a:off x="1506583" y="3855745"/>
            <a:ext cx="4007036" cy="990600"/>
          </a:xfrm>
          <a:prstGeom prst="rect">
            <a:avLst/>
          </a:prstGeom>
          <a:solidFill>
            <a:schemeClr val="accent1">
              <a:lumMod val="40000"/>
              <a:lumOff val="60000"/>
              <a:alpha val="7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Entecavir:</a:t>
            </a:r>
            <a:r>
              <a:rPr lang="en-US" sz="1800" dirty="0">
                <a:solidFill>
                  <a:srgbClr val="000000"/>
                </a:solidFill>
                <a:latin typeface="Arial" pitchFamily="-106" charset="0"/>
                <a:ea typeface="Arial" pitchFamily="-106" charset="0"/>
                <a:cs typeface="Arial" pitchFamily="-106" charset="0"/>
              </a:rPr>
              <a:t> 0.5 mg/day</a:t>
            </a:r>
          </a:p>
          <a:p>
            <a:pPr algn="ctr" eaLnBrk="1" hangingPunct="1"/>
            <a:r>
              <a:rPr lang="en-US" sz="1800" dirty="0">
                <a:solidFill>
                  <a:srgbClr val="000000"/>
                </a:solidFill>
                <a:latin typeface="Arial" pitchFamily="-106" charset="0"/>
                <a:ea typeface="Arial" pitchFamily="-106" charset="0"/>
                <a:cs typeface="Arial" pitchFamily="-106" charset="0"/>
              </a:rPr>
              <a:t>(n = 354)</a:t>
            </a:r>
          </a:p>
        </p:txBody>
      </p:sp>
      <p:sp>
        <p:nvSpPr>
          <p:cNvPr id="25" name="Rectangle 3">
            <a:extLst>
              <a:ext uri="{FF2B5EF4-FFF2-40B4-BE49-F238E27FC236}">
                <a16:creationId xmlns:a16="http://schemas.microsoft.com/office/drawing/2014/main" id="{E542D64C-FFC3-FD4E-86A3-0D741AA9FB7F}"/>
              </a:ext>
            </a:extLst>
          </p:cNvPr>
          <p:cNvSpPr>
            <a:spLocks noChangeArrowheads="1"/>
          </p:cNvSpPr>
          <p:nvPr/>
        </p:nvSpPr>
        <p:spPr bwMode="auto">
          <a:xfrm>
            <a:off x="1506583" y="5056630"/>
            <a:ext cx="4007036" cy="990600"/>
          </a:xfrm>
          <a:prstGeom prst="rect">
            <a:avLst/>
          </a:prstGeom>
          <a:solidFill>
            <a:schemeClr val="accent5">
              <a:lumMod val="60000"/>
              <a:lumOff val="40000"/>
              <a:alpha val="7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Lamivudine:</a:t>
            </a:r>
            <a:r>
              <a:rPr lang="en-US" sz="1800" dirty="0">
                <a:solidFill>
                  <a:srgbClr val="000000"/>
                </a:solidFill>
                <a:latin typeface="Arial" pitchFamily="-106" charset="0"/>
                <a:ea typeface="Arial" pitchFamily="-106" charset="0"/>
                <a:cs typeface="Arial" pitchFamily="-106" charset="0"/>
              </a:rPr>
              <a:t>100 mg/day</a:t>
            </a:r>
          </a:p>
          <a:p>
            <a:pPr algn="ctr" eaLnBrk="1" hangingPunct="1"/>
            <a:r>
              <a:rPr lang="en-US" sz="1800" dirty="0">
                <a:solidFill>
                  <a:srgbClr val="000000"/>
                </a:solidFill>
                <a:latin typeface="Arial" pitchFamily="-106" charset="0"/>
                <a:ea typeface="Arial" pitchFamily="-106" charset="0"/>
                <a:cs typeface="Arial" pitchFamily="-106" charset="0"/>
              </a:rPr>
              <a:t>(n = 355)</a:t>
            </a:r>
          </a:p>
        </p:txBody>
      </p:sp>
      <p:sp>
        <p:nvSpPr>
          <p:cNvPr id="26" name="Rectangle 3">
            <a:extLst>
              <a:ext uri="{FF2B5EF4-FFF2-40B4-BE49-F238E27FC236}">
                <a16:creationId xmlns:a16="http://schemas.microsoft.com/office/drawing/2014/main" id="{BF8D76F4-B73F-5547-BF76-759F5A6D9860}"/>
              </a:ext>
            </a:extLst>
          </p:cNvPr>
          <p:cNvSpPr>
            <a:spLocks noChangeArrowheads="1"/>
          </p:cNvSpPr>
          <p:nvPr/>
        </p:nvSpPr>
        <p:spPr bwMode="auto">
          <a:xfrm>
            <a:off x="-12700" y="1435099"/>
            <a:ext cx="9162288" cy="365757"/>
          </a:xfrm>
          <a:prstGeom prst="rect">
            <a:avLst/>
          </a:prstGeom>
          <a:solidFill>
            <a:srgbClr val="D9D9D9"/>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endParaRPr lang="en-US" sz="1600" dirty="0">
              <a:solidFill>
                <a:srgbClr val="000000"/>
              </a:solidFill>
              <a:latin typeface="Arial" pitchFamily="-107" charset="0"/>
              <a:ea typeface="Arial" pitchFamily="-107" charset="0"/>
              <a:cs typeface="Arial" pitchFamily="-107" charset="0"/>
            </a:endParaRPr>
          </a:p>
        </p:txBody>
      </p:sp>
      <p:sp>
        <p:nvSpPr>
          <p:cNvPr id="27" name="Line 13">
            <a:extLst>
              <a:ext uri="{FF2B5EF4-FFF2-40B4-BE49-F238E27FC236}">
                <a16:creationId xmlns:a16="http://schemas.microsoft.com/office/drawing/2014/main" id="{9AA661BF-0DCD-B14C-A194-4C35EBCEA8C5}"/>
              </a:ext>
            </a:extLst>
          </p:cNvPr>
          <p:cNvSpPr>
            <a:spLocks noChangeShapeType="1"/>
          </p:cNvSpPr>
          <p:nvPr/>
        </p:nvSpPr>
        <p:spPr bwMode="auto">
          <a:xfrm>
            <a:off x="8225251" y="1798304"/>
            <a:ext cx="0" cy="914400"/>
          </a:xfrm>
          <a:prstGeom prst="line">
            <a:avLst/>
          </a:prstGeom>
          <a:noFill/>
          <a:ln w="28575">
            <a:solidFill>
              <a:schemeClr val="accent6"/>
            </a:solidFill>
            <a:round/>
            <a:headEnd/>
            <a:tailEnd type="oval" w="med" len="med"/>
          </a:ln>
        </p:spPr>
        <p:txBody>
          <a:bodyPr>
            <a:prstTxWarp prst="textNoShape">
              <a:avLst/>
            </a:prstTxWarp>
          </a:bodyPr>
          <a:lstStyle/>
          <a:p>
            <a:endParaRPr lang="en-US"/>
          </a:p>
        </p:txBody>
      </p:sp>
      <p:sp>
        <p:nvSpPr>
          <p:cNvPr id="28" name="Line 13">
            <a:extLst>
              <a:ext uri="{FF2B5EF4-FFF2-40B4-BE49-F238E27FC236}">
                <a16:creationId xmlns:a16="http://schemas.microsoft.com/office/drawing/2014/main" id="{96FDB255-A904-5540-B1D5-F54B01538925}"/>
              </a:ext>
            </a:extLst>
          </p:cNvPr>
          <p:cNvSpPr>
            <a:spLocks noChangeShapeType="1"/>
          </p:cNvSpPr>
          <p:nvPr/>
        </p:nvSpPr>
        <p:spPr bwMode="auto">
          <a:xfrm>
            <a:off x="5008511" y="1796274"/>
            <a:ext cx="0" cy="914400"/>
          </a:xfrm>
          <a:prstGeom prst="line">
            <a:avLst/>
          </a:prstGeom>
          <a:noFill/>
          <a:ln w="28575" cap="rnd">
            <a:solidFill>
              <a:schemeClr val="accent6"/>
            </a:solidFill>
            <a:round/>
            <a:headEnd/>
            <a:tailEnd type="oval" w="med" len="med"/>
          </a:ln>
        </p:spPr>
        <p:txBody>
          <a:bodyPr>
            <a:prstTxWarp prst="textNoShape">
              <a:avLst/>
            </a:prstTxWarp>
          </a:bodyPr>
          <a:lstStyle/>
          <a:p>
            <a:endParaRPr lang="en-US"/>
          </a:p>
        </p:txBody>
      </p:sp>
      <p:sp>
        <p:nvSpPr>
          <p:cNvPr id="29" name="Line 13">
            <a:extLst>
              <a:ext uri="{FF2B5EF4-FFF2-40B4-BE49-F238E27FC236}">
                <a16:creationId xmlns:a16="http://schemas.microsoft.com/office/drawing/2014/main" id="{0B12DBA6-0BBE-E148-8D1D-18DC9E307455}"/>
              </a:ext>
            </a:extLst>
          </p:cNvPr>
          <p:cNvSpPr>
            <a:spLocks noChangeShapeType="1"/>
          </p:cNvSpPr>
          <p:nvPr/>
        </p:nvSpPr>
        <p:spPr bwMode="auto">
          <a:xfrm>
            <a:off x="1479845" y="1798303"/>
            <a:ext cx="0" cy="2011680"/>
          </a:xfrm>
          <a:prstGeom prst="line">
            <a:avLst/>
          </a:prstGeom>
          <a:noFill/>
          <a:ln w="28575">
            <a:solidFill>
              <a:schemeClr val="tx1"/>
            </a:solidFill>
            <a:round/>
            <a:headEnd/>
            <a:tailEnd type="triangle" w="med" len="med"/>
          </a:ln>
        </p:spPr>
        <p:txBody>
          <a:bodyPr>
            <a:prstTxWarp prst="textNoShape">
              <a:avLst/>
            </a:prstTxWarp>
          </a:bodyPr>
          <a:lstStyle/>
          <a:p>
            <a:endParaRPr lang="en-US" dirty="0"/>
          </a:p>
        </p:txBody>
      </p:sp>
      <p:sp>
        <p:nvSpPr>
          <p:cNvPr id="30" name="Text Box 20">
            <a:extLst>
              <a:ext uri="{FF2B5EF4-FFF2-40B4-BE49-F238E27FC236}">
                <a16:creationId xmlns:a16="http://schemas.microsoft.com/office/drawing/2014/main" id="{8A53765A-DF10-8D41-8367-583A3DE196C2}"/>
              </a:ext>
            </a:extLst>
          </p:cNvPr>
          <p:cNvSpPr txBox="1">
            <a:spLocks noChangeArrowheads="1"/>
          </p:cNvSpPr>
          <p:nvPr/>
        </p:nvSpPr>
        <p:spPr bwMode="auto">
          <a:xfrm>
            <a:off x="4437011" y="1452065"/>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48</a:t>
            </a:r>
          </a:p>
        </p:txBody>
      </p:sp>
      <p:sp>
        <p:nvSpPr>
          <p:cNvPr id="31" name="Text Box 20">
            <a:extLst>
              <a:ext uri="{FF2B5EF4-FFF2-40B4-BE49-F238E27FC236}">
                <a16:creationId xmlns:a16="http://schemas.microsoft.com/office/drawing/2014/main" id="{7C5666CC-4A51-9E45-9CDB-C17501E427AF}"/>
              </a:ext>
            </a:extLst>
          </p:cNvPr>
          <p:cNvSpPr txBox="1">
            <a:spLocks noChangeArrowheads="1"/>
          </p:cNvSpPr>
          <p:nvPr/>
        </p:nvSpPr>
        <p:spPr bwMode="auto">
          <a:xfrm>
            <a:off x="7645814" y="1452065"/>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96</a:t>
            </a:r>
          </a:p>
        </p:txBody>
      </p:sp>
      <p:sp>
        <p:nvSpPr>
          <p:cNvPr id="32" name="Text Box 20">
            <a:extLst>
              <a:ext uri="{FF2B5EF4-FFF2-40B4-BE49-F238E27FC236}">
                <a16:creationId xmlns:a16="http://schemas.microsoft.com/office/drawing/2014/main" id="{B91B738B-406F-8E43-AAD9-41AFD4388A1D}"/>
              </a:ext>
            </a:extLst>
          </p:cNvPr>
          <p:cNvSpPr txBox="1">
            <a:spLocks noChangeArrowheads="1"/>
          </p:cNvSpPr>
          <p:nvPr/>
        </p:nvSpPr>
        <p:spPr bwMode="auto">
          <a:xfrm>
            <a:off x="-4726" y="1460774"/>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Week </a:t>
            </a:r>
          </a:p>
        </p:txBody>
      </p:sp>
      <p:sp>
        <p:nvSpPr>
          <p:cNvPr id="34" name="Text Box 12">
            <a:extLst>
              <a:ext uri="{FF2B5EF4-FFF2-40B4-BE49-F238E27FC236}">
                <a16:creationId xmlns:a16="http://schemas.microsoft.com/office/drawing/2014/main" id="{A08AFF44-5DEC-0A41-A62A-47D479E379EF}"/>
              </a:ext>
            </a:extLst>
          </p:cNvPr>
          <p:cNvSpPr txBox="1">
            <a:spLocks noChangeArrowheads="1"/>
          </p:cNvSpPr>
          <p:nvPr/>
        </p:nvSpPr>
        <p:spPr bwMode="auto">
          <a:xfrm>
            <a:off x="7724501" y="1982162"/>
            <a:ext cx="1015336" cy="535531"/>
          </a:xfrm>
          <a:prstGeom prst="rect">
            <a:avLst/>
          </a:prstGeom>
          <a:solidFill>
            <a:srgbClr val="FFFFFF"/>
          </a:solidFill>
          <a:ln w="9525">
            <a:noFill/>
            <a:miter lim="800000"/>
            <a:headEnd/>
            <a:tailEnd/>
          </a:ln>
        </p:spPr>
        <p:txBody>
          <a:bodyPr wrap="square" anchor="ctr">
            <a:prstTxWarp prst="textNoShape">
              <a:avLst/>
            </a:prstTxWarp>
            <a:spAutoFit/>
          </a:bodyPr>
          <a:lstStyle/>
          <a:p>
            <a:pPr algn="ctr" eaLnBrk="1" hangingPunct="1">
              <a:lnSpc>
                <a:spcPct val="90000"/>
              </a:lnSpc>
            </a:pPr>
            <a:r>
              <a:rPr lang="en-US" sz="1600" dirty="0">
                <a:solidFill>
                  <a:schemeClr val="accent6"/>
                </a:solidFill>
                <a:latin typeface="Arial" pitchFamily="-106" charset="0"/>
                <a:ea typeface="Arial" pitchFamily="-106" charset="0"/>
                <a:cs typeface="Arial" pitchFamily="-106" charset="0"/>
              </a:rPr>
              <a:t>Final Analysis</a:t>
            </a:r>
          </a:p>
        </p:txBody>
      </p:sp>
      <p:sp>
        <p:nvSpPr>
          <p:cNvPr id="35" name="Text Box 12">
            <a:extLst>
              <a:ext uri="{FF2B5EF4-FFF2-40B4-BE49-F238E27FC236}">
                <a16:creationId xmlns:a16="http://schemas.microsoft.com/office/drawing/2014/main" id="{0B436D18-691F-8441-82F7-8EDF2C119CB8}"/>
              </a:ext>
            </a:extLst>
          </p:cNvPr>
          <p:cNvSpPr txBox="1">
            <a:spLocks noChangeArrowheads="1"/>
          </p:cNvSpPr>
          <p:nvPr/>
        </p:nvSpPr>
        <p:spPr bwMode="auto">
          <a:xfrm>
            <a:off x="787517" y="2059485"/>
            <a:ext cx="1385588" cy="318036"/>
          </a:xfrm>
          <a:prstGeom prst="rect">
            <a:avLst/>
          </a:prstGeom>
          <a:solidFill>
            <a:schemeClr val="bg1"/>
          </a:solidFill>
          <a:ln w="9525">
            <a:noFill/>
            <a:miter lim="800000"/>
            <a:headEnd/>
            <a:tailEnd/>
          </a:ln>
        </p:spPr>
        <p:txBody>
          <a:bodyPr wrap="none" anchor="ctr">
            <a:prstTxWarp prst="textNoShape">
              <a:avLst/>
            </a:prstTxWarp>
            <a:spAutoFit/>
          </a:bodyPr>
          <a:lstStyle/>
          <a:p>
            <a:pPr eaLnBrk="1" hangingPunct="1">
              <a:lnSpc>
                <a:spcPct val="90000"/>
              </a:lnSpc>
            </a:pPr>
            <a:r>
              <a:rPr lang="en-US" sz="1600" dirty="0">
                <a:latin typeface="Arial" pitchFamily="-106" charset="0"/>
                <a:ea typeface="Arial" pitchFamily="-106" charset="0"/>
                <a:cs typeface="Arial" pitchFamily="-106" charset="0"/>
              </a:rPr>
              <a:t>Randomized</a:t>
            </a:r>
          </a:p>
        </p:txBody>
      </p:sp>
      <p:sp>
        <p:nvSpPr>
          <p:cNvPr id="36" name="Rectangle 2">
            <a:extLst>
              <a:ext uri="{FF2B5EF4-FFF2-40B4-BE49-F238E27FC236}">
                <a16:creationId xmlns:a16="http://schemas.microsoft.com/office/drawing/2014/main" id="{721943EC-BB6B-B84F-ABAA-9644ED0CEE40}"/>
              </a:ext>
            </a:extLst>
          </p:cNvPr>
          <p:cNvSpPr>
            <a:spLocks noChangeArrowheads="1"/>
          </p:cNvSpPr>
          <p:nvPr/>
        </p:nvSpPr>
        <p:spPr bwMode="auto">
          <a:xfrm>
            <a:off x="5513619" y="3855745"/>
            <a:ext cx="2759524" cy="990600"/>
          </a:xfrm>
          <a:prstGeom prst="rect">
            <a:avLst/>
          </a:prstGeom>
          <a:solidFill>
            <a:schemeClr val="accent1">
              <a:lumMod val="40000"/>
              <a:lumOff val="60000"/>
              <a:alpha val="43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Entecavir:</a:t>
            </a:r>
            <a:r>
              <a:rPr lang="en-US" sz="1800" dirty="0">
                <a:solidFill>
                  <a:srgbClr val="000000"/>
                </a:solidFill>
                <a:latin typeface="Arial" pitchFamily="-106" charset="0"/>
                <a:ea typeface="Arial" pitchFamily="-106" charset="0"/>
                <a:cs typeface="Arial" pitchFamily="-106" charset="0"/>
              </a:rPr>
              <a:t> 0.5 mg/day</a:t>
            </a:r>
          </a:p>
          <a:p>
            <a:pPr algn="ctr" eaLnBrk="1" hangingPunct="1"/>
            <a:r>
              <a:rPr lang="en-US" sz="1800" dirty="0">
                <a:solidFill>
                  <a:srgbClr val="000000"/>
                </a:solidFill>
                <a:latin typeface="Arial" pitchFamily="-106" charset="0"/>
                <a:ea typeface="Arial" pitchFamily="-106" charset="0"/>
                <a:cs typeface="Arial" pitchFamily="-106" charset="0"/>
              </a:rPr>
              <a:t>(n = 243)</a:t>
            </a:r>
          </a:p>
        </p:txBody>
      </p:sp>
      <p:sp>
        <p:nvSpPr>
          <p:cNvPr id="37" name="Rectangle 3">
            <a:extLst>
              <a:ext uri="{FF2B5EF4-FFF2-40B4-BE49-F238E27FC236}">
                <a16:creationId xmlns:a16="http://schemas.microsoft.com/office/drawing/2014/main" id="{7DF05E6B-B392-544A-BD39-F9DA33E28B4C}"/>
              </a:ext>
            </a:extLst>
          </p:cNvPr>
          <p:cNvSpPr>
            <a:spLocks noChangeArrowheads="1"/>
          </p:cNvSpPr>
          <p:nvPr/>
        </p:nvSpPr>
        <p:spPr bwMode="auto">
          <a:xfrm>
            <a:off x="5513619" y="5056630"/>
            <a:ext cx="2759524" cy="990600"/>
          </a:xfrm>
          <a:prstGeom prst="rect">
            <a:avLst/>
          </a:prstGeom>
          <a:solidFill>
            <a:schemeClr val="accent5">
              <a:lumMod val="60000"/>
              <a:lumOff val="40000"/>
              <a:alpha val="5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Lamivudine:</a:t>
            </a:r>
            <a:r>
              <a:rPr lang="en-US" sz="1800" dirty="0">
                <a:solidFill>
                  <a:srgbClr val="000000"/>
                </a:solidFill>
                <a:latin typeface="Arial" pitchFamily="-106" charset="0"/>
                <a:ea typeface="Arial" pitchFamily="-106" charset="0"/>
                <a:cs typeface="Arial" pitchFamily="-106" charset="0"/>
              </a:rPr>
              <a:t>100 mg/day</a:t>
            </a:r>
          </a:p>
          <a:p>
            <a:pPr algn="ctr" eaLnBrk="1" hangingPunct="1"/>
            <a:r>
              <a:rPr lang="en-US" sz="1800" dirty="0">
                <a:solidFill>
                  <a:srgbClr val="000000"/>
                </a:solidFill>
                <a:latin typeface="Arial" pitchFamily="-106" charset="0"/>
                <a:ea typeface="Arial" pitchFamily="-106" charset="0"/>
                <a:cs typeface="Arial" pitchFamily="-106" charset="0"/>
              </a:rPr>
              <a:t>(n = 164)</a:t>
            </a:r>
          </a:p>
        </p:txBody>
      </p:sp>
      <p:sp>
        <p:nvSpPr>
          <p:cNvPr id="42" name="Text Box 20">
            <a:extLst>
              <a:ext uri="{FF2B5EF4-FFF2-40B4-BE49-F238E27FC236}">
                <a16:creationId xmlns:a16="http://schemas.microsoft.com/office/drawing/2014/main" id="{1F7AEB13-7095-B84C-BA4A-442DBF3EF6BB}"/>
              </a:ext>
            </a:extLst>
          </p:cNvPr>
          <p:cNvSpPr txBox="1">
            <a:spLocks noChangeArrowheads="1"/>
          </p:cNvSpPr>
          <p:nvPr/>
        </p:nvSpPr>
        <p:spPr bwMode="auto">
          <a:xfrm>
            <a:off x="1210438" y="1452065"/>
            <a:ext cx="571500"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latin typeface="Arial" pitchFamily="-107" charset="0"/>
                <a:ea typeface="Arial" pitchFamily="-107" charset="0"/>
                <a:cs typeface="Arial" pitchFamily="-107" charset="0"/>
              </a:rPr>
              <a:t>0</a:t>
            </a:r>
            <a:endParaRPr lang="en-US" sz="1800" dirty="0">
              <a:solidFill>
                <a:schemeClr val="tx1"/>
              </a:solidFill>
              <a:latin typeface="Arial" pitchFamily="-107" charset="0"/>
              <a:ea typeface="Arial" pitchFamily="-107" charset="0"/>
              <a:cs typeface="Arial" pitchFamily="-107" charset="0"/>
            </a:endParaRPr>
          </a:p>
        </p:txBody>
      </p:sp>
      <p:sp>
        <p:nvSpPr>
          <p:cNvPr id="43" name="Line 13">
            <a:extLst>
              <a:ext uri="{FF2B5EF4-FFF2-40B4-BE49-F238E27FC236}">
                <a16:creationId xmlns:a16="http://schemas.microsoft.com/office/drawing/2014/main" id="{EBA786B6-14FE-5840-9385-C928810B5491}"/>
              </a:ext>
            </a:extLst>
          </p:cNvPr>
          <p:cNvSpPr>
            <a:spLocks noChangeShapeType="1"/>
          </p:cNvSpPr>
          <p:nvPr/>
        </p:nvSpPr>
        <p:spPr bwMode="auto">
          <a:xfrm>
            <a:off x="5513610" y="1796274"/>
            <a:ext cx="0" cy="2011680"/>
          </a:xfrm>
          <a:prstGeom prst="line">
            <a:avLst/>
          </a:prstGeom>
          <a:noFill/>
          <a:ln w="28575">
            <a:solidFill>
              <a:schemeClr val="tx1"/>
            </a:solidFill>
            <a:round/>
            <a:headEnd/>
            <a:tailEnd type="triangle" w="med" len="med"/>
          </a:ln>
        </p:spPr>
        <p:txBody>
          <a:bodyPr>
            <a:prstTxWarp prst="textNoShape">
              <a:avLst/>
            </a:prstTxWarp>
          </a:bodyPr>
          <a:lstStyle/>
          <a:p>
            <a:endParaRPr lang="en-US" dirty="0"/>
          </a:p>
        </p:txBody>
      </p:sp>
      <p:sp>
        <p:nvSpPr>
          <p:cNvPr id="44" name="Text Box 20">
            <a:extLst>
              <a:ext uri="{FF2B5EF4-FFF2-40B4-BE49-F238E27FC236}">
                <a16:creationId xmlns:a16="http://schemas.microsoft.com/office/drawing/2014/main" id="{2C206CAE-E213-BD4A-A707-A069552650E5}"/>
              </a:ext>
            </a:extLst>
          </p:cNvPr>
          <p:cNvSpPr txBox="1">
            <a:spLocks noChangeArrowheads="1"/>
          </p:cNvSpPr>
          <p:nvPr/>
        </p:nvSpPr>
        <p:spPr bwMode="auto">
          <a:xfrm>
            <a:off x="5286094" y="1452065"/>
            <a:ext cx="478973"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52</a:t>
            </a:r>
          </a:p>
        </p:txBody>
      </p:sp>
      <p:sp>
        <p:nvSpPr>
          <p:cNvPr id="33" name="Text Box 12">
            <a:extLst>
              <a:ext uri="{FF2B5EF4-FFF2-40B4-BE49-F238E27FC236}">
                <a16:creationId xmlns:a16="http://schemas.microsoft.com/office/drawing/2014/main" id="{A2EE4239-FE23-D04C-B230-452CEE8506BC}"/>
              </a:ext>
            </a:extLst>
          </p:cNvPr>
          <p:cNvSpPr txBox="1">
            <a:spLocks noChangeArrowheads="1"/>
          </p:cNvSpPr>
          <p:nvPr/>
        </p:nvSpPr>
        <p:spPr bwMode="auto">
          <a:xfrm>
            <a:off x="4014655" y="1956387"/>
            <a:ext cx="1994257" cy="535531"/>
          </a:xfrm>
          <a:prstGeom prst="rect">
            <a:avLst/>
          </a:prstGeom>
          <a:solidFill>
            <a:schemeClr val="bg1"/>
          </a:solidFill>
          <a:ln w="9525">
            <a:noFill/>
            <a:miter lim="800000"/>
            <a:headEnd/>
            <a:tailEnd/>
          </a:ln>
        </p:spPr>
        <p:txBody>
          <a:bodyPr wrap="square" anchor="ctr">
            <a:prstTxWarp prst="textNoShape">
              <a:avLst/>
            </a:prstTxWarp>
            <a:spAutoFit/>
          </a:bodyPr>
          <a:lstStyle/>
          <a:p>
            <a:pPr algn="ctr" eaLnBrk="1" hangingPunct="1">
              <a:lnSpc>
                <a:spcPct val="90000"/>
              </a:lnSpc>
            </a:pPr>
            <a:r>
              <a:rPr lang="en-US" sz="1600" dirty="0">
                <a:solidFill>
                  <a:schemeClr val="accent6"/>
                </a:solidFill>
                <a:latin typeface="Arial" pitchFamily="-106" charset="0"/>
                <a:ea typeface="Arial" pitchFamily="-106" charset="0"/>
                <a:cs typeface="Arial" pitchFamily="-106" charset="0"/>
              </a:rPr>
              <a:t>Analysis for </a:t>
            </a:r>
            <a:br>
              <a:rPr lang="en-US" sz="1600" dirty="0">
                <a:solidFill>
                  <a:schemeClr val="accent6"/>
                </a:solidFill>
                <a:latin typeface="Arial" pitchFamily="-106" charset="0"/>
                <a:ea typeface="Arial" pitchFamily="-106" charset="0"/>
                <a:cs typeface="Arial" pitchFamily="-106" charset="0"/>
              </a:rPr>
            </a:br>
            <a:r>
              <a:rPr lang="en-US" sz="1600" dirty="0">
                <a:solidFill>
                  <a:schemeClr val="accent6"/>
                </a:solidFill>
                <a:latin typeface="Arial" pitchFamily="-106" charset="0"/>
                <a:ea typeface="Arial" pitchFamily="-106" charset="0"/>
                <a:cs typeface="Arial" pitchFamily="-106" charset="0"/>
              </a:rPr>
              <a:t>Virologic Response</a:t>
            </a:r>
          </a:p>
        </p:txBody>
      </p:sp>
      <p:sp>
        <p:nvSpPr>
          <p:cNvPr id="45" name="Text Box 12">
            <a:extLst>
              <a:ext uri="{FF2B5EF4-FFF2-40B4-BE49-F238E27FC236}">
                <a16:creationId xmlns:a16="http://schemas.microsoft.com/office/drawing/2014/main" id="{31FD3697-AC11-BC4F-B683-36EA6D5DEE3A}"/>
              </a:ext>
            </a:extLst>
          </p:cNvPr>
          <p:cNvSpPr txBox="1">
            <a:spLocks noChangeArrowheads="1"/>
          </p:cNvSpPr>
          <p:nvPr/>
        </p:nvSpPr>
        <p:spPr bwMode="auto">
          <a:xfrm>
            <a:off x="4463132" y="2861865"/>
            <a:ext cx="2116178" cy="535531"/>
          </a:xfrm>
          <a:prstGeom prst="rect">
            <a:avLst/>
          </a:prstGeom>
          <a:solidFill>
            <a:schemeClr val="bg1"/>
          </a:solidFill>
          <a:ln w="9525">
            <a:noFill/>
            <a:miter lim="800000"/>
            <a:headEnd/>
            <a:tailEnd/>
          </a:ln>
        </p:spPr>
        <p:txBody>
          <a:bodyPr wrap="square" anchor="ctr">
            <a:prstTxWarp prst="textNoShape">
              <a:avLst/>
            </a:prstTxWarp>
            <a:spAutoFit/>
          </a:bodyPr>
          <a:lstStyle/>
          <a:p>
            <a:pPr algn="ctr" eaLnBrk="1" hangingPunct="1">
              <a:lnSpc>
                <a:spcPct val="90000"/>
              </a:lnSpc>
            </a:pPr>
            <a:r>
              <a:rPr lang="en-US" sz="1600" dirty="0">
                <a:solidFill>
                  <a:schemeClr val="tx1"/>
                </a:solidFill>
                <a:latin typeface="Arial" pitchFamily="-106" charset="0"/>
                <a:ea typeface="Arial" pitchFamily="-106" charset="0"/>
                <a:cs typeface="Arial" pitchFamily="-106" charset="0"/>
              </a:rPr>
              <a:t>Continuation for </a:t>
            </a:r>
            <a:br>
              <a:rPr lang="en-US" sz="1600" dirty="0">
                <a:solidFill>
                  <a:schemeClr val="tx1"/>
                </a:solidFill>
                <a:latin typeface="Arial" pitchFamily="-106" charset="0"/>
                <a:ea typeface="Arial" pitchFamily="-106" charset="0"/>
                <a:cs typeface="Arial" pitchFamily="-106" charset="0"/>
              </a:rPr>
            </a:br>
            <a:r>
              <a:rPr lang="en-US" sz="1600" dirty="0">
                <a:solidFill>
                  <a:schemeClr val="tx1"/>
                </a:solidFill>
                <a:latin typeface="Arial" pitchFamily="-106" charset="0"/>
                <a:ea typeface="Arial" pitchFamily="-106" charset="0"/>
                <a:cs typeface="Arial" pitchFamily="-106" charset="0"/>
              </a:rPr>
              <a:t>Virologic Responders</a:t>
            </a:r>
          </a:p>
        </p:txBody>
      </p:sp>
    </p:spTree>
    <p:extLst>
      <p:ext uri="{BB962C8B-B14F-4D97-AF65-F5344CB8AC3E}">
        <p14:creationId xmlns:p14="http://schemas.microsoft.com/office/powerpoint/2010/main" val="39752312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96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a:t>
            </a:r>
            <a:r>
              <a:rPr lang="en-US" dirty="0">
                <a:solidFill>
                  <a:srgbClr val="FFFFFF"/>
                </a:solidFill>
                <a:latin typeface="Arial" pitchFamily="-106" charset="0"/>
              </a:rPr>
              <a:t>: Results</a:t>
            </a:r>
            <a:endParaRPr lang="en-US" dirty="0">
              <a:solidFill>
                <a:srgbClr val="FFFFFF"/>
              </a:solidFill>
            </a:endParaRPr>
          </a:p>
        </p:txBody>
      </p:sp>
      <p:sp>
        <p:nvSpPr>
          <p:cNvPr id="4" name="Content Placeholder 3"/>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Gish RG, et. al. Gastroenterology. 2007;133:1437-44. </a:t>
            </a:r>
          </a:p>
        </p:txBody>
      </p:sp>
      <p:sp>
        <p:nvSpPr>
          <p:cNvPr id="3" name="Text Placeholder 2"/>
          <p:cNvSpPr>
            <a:spLocks noGrp="1"/>
          </p:cNvSpPr>
          <p:nvPr>
            <p:ph type="body" idx="10"/>
          </p:nvPr>
        </p:nvSpPr>
        <p:spPr>
          <a:prstGeom prst="rect">
            <a:avLst/>
          </a:prstGeom>
        </p:spPr>
        <p:txBody>
          <a:bodyPr/>
          <a:lstStyle/>
          <a:p>
            <a:r>
              <a:rPr lang="en-US" dirty="0" err="1">
                <a:solidFill>
                  <a:schemeClr val="bg1"/>
                </a:solidFill>
                <a:latin typeface="Arial" pitchFamily="-106" charset="0"/>
              </a:rPr>
              <a:t>HBeAg</a:t>
            </a:r>
            <a:r>
              <a:rPr lang="en-US" dirty="0">
                <a:solidFill>
                  <a:schemeClr val="bg1"/>
                </a:solidFill>
                <a:latin typeface="Arial" pitchFamily="-106" charset="0"/>
              </a:rPr>
              <a:t>-Positive Study Participants: Week 96 Treatment Response</a:t>
            </a:r>
          </a:p>
        </p:txBody>
      </p:sp>
      <p:graphicFrame>
        <p:nvGraphicFramePr>
          <p:cNvPr id="6" name="Chart 5"/>
          <p:cNvGraphicFramePr>
            <a:graphicFrameLocks/>
          </p:cNvGraphicFramePr>
          <p:nvPr>
            <p:extLst/>
          </p:nvPr>
        </p:nvGraphicFramePr>
        <p:xfrm>
          <a:off x="467659" y="1817644"/>
          <a:ext cx="8208682" cy="4507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91880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36" name="Content Placeholder 6"/>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Gish RG, et. al. Gastroenterology. 2007;133:1437-44. </a:t>
            </a:r>
          </a:p>
        </p:txBody>
      </p:sp>
      <p:sp>
        <p:nvSpPr>
          <p:cNvPr id="3" name="Title 2"/>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Entecavir versus Lamivudine: 96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a:t>
            </a:r>
            <a:r>
              <a:rPr lang="en-US" dirty="0">
                <a:solidFill>
                  <a:srgbClr val="FFFFFF"/>
                </a:solidFill>
                <a:latin typeface="Arial" pitchFamily="-106" charset="0"/>
              </a:rPr>
              <a:t>: Safety &amp; Adverse Events</a:t>
            </a:r>
            <a:endParaRPr lang="en-US" dirty="0"/>
          </a:p>
        </p:txBody>
      </p:sp>
      <p:graphicFrame>
        <p:nvGraphicFramePr>
          <p:cNvPr id="5" name="Content Placeholder 2"/>
          <p:cNvGraphicFramePr>
            <a:graphicFrameLocks/>
          </p:cNvGraphicFramePr>
          <p:nvPr>
            <p:extLst/>
          </p:nvPr>
        </p:nvGraphicFramePr>
        <p:xfrm>
          <a:off x="457200" y="1456152"/>
          <a:ext cx="8229600" cy="4777379"/>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766373">
                <a:tc>
                  <a:txBody>
                    <a:bodyPr/>
                    <a:lstStyle/>
                    <a:p>
                      <a:pPr>
                        <a:lnSpc>
                          <a:spcPts val="1800"/>
                        </a:lnSpc>
                      </a:pPr>
                      <a:r>
                        <a:rPr lang="en-US" sz="1600" dirty="0"/>
                        <a:t>Baseline Characteristic</a:t>
                      </a:r>
                    </a:p>
                  </a:txBody>
                  <a:tcPr anchor="ctr">
                    <a:lnL w="12700" cap="flat" cmpd="sng" algn="ctr">
                      <a:solidFill>
                        <a:prstClr val="white">
                          <a:lumMod val="75000"/>
                        </a:prstClr>
                      </a:solidFill>
                      <a:prstDash val="solid"/>
                      <a:round/>
                      <a:headEnd type="none" w="med" len="med"/>
                      <a:tailEnd type="none" w="med" len="med"/>
                    </a:lnL>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800"/>
                        </a:lnSpc>
                      </a:pPr>
                      <a:r>
                        <a:rPr lang="en-US" sz="1800" b="1" dirty="0">
                          <a:solidFill>
                            <a:srgbClr val="FFFFFF"/>
                          </a:solidFill>
                        </a:rPr>
                        <a:t>Entecavir</a:t>
                      </a:r>
                      <a:br>
                        <a:rPr lang="en-US" sz="1800" b="0" dirty="0">
                          <a:solidFill>
                            <a:srgbClr val="FFFFFF"/>
                          </a:solidFill>
                        </a:rPr>
                      </a:br>
                      <a:r>
                        <a:rPr lang="en-US" sz="1400" b="0" dirty="0">
                          <a:solidFill>
                            <a:srgbClr val="FFFFFF"/>
                          </a:solidFill>
                        </a:rPr>
                        <a:t>(n = 354)</a:t>
                      </a:r>
                      <a:endParaRPr lang="en-US" sz="1400" b="1" dirty="0">
                        <a:solidFill>
                          <a:srgbClr val="FFFFFF"/>
                        </a:solidFill>
                      </a:endParaRPr>
                    </a:p>
                  </a:txBody>
                  <a:tcPr anchor="ct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solidFill>
                  </a:tcPr>
                </a:tc>
                <a:tc>
                  <a:txBody>
                    <a:bodyPr/>
                    <a:lstStyle/>
                    <a:p>
                      <a:pPr algn="ctr">
                        <a:lnSpc>
                          <a:spcPts val="1800"/>
                        </a:lnSpc>
                      </a:pPr>
                      <a:r>
                        <a:rPr lang="en-US" sz="1800" b="1" dirty="0">
                          <a:solidFill>
                            <a:srgbClr val="FFFFFF"/>
                          </a:solidFill>
                        </a:rPr>
                        <a:t>Lamivudine</a:t>
                      </a:r>
                    </a:p>
                    <a:p>
                      <a:pPr algn="ctr">
                        <a:lnSpc>
                          <a:spcPts val="1800"/>
                        </a:lnSpc>
                      </a:pPr>
                      <a:r>
                        <a:rPr lang="en-US" sz="1400" b="0" dirty="0">
                          <a:solidFill>
                            <a:srgbClr val="FFFFFF"/>
                          </a:solidFill>
                        </a:rPr>
                        <a:t>(n</a:t>
                      </a:r>
                      <a:r>
                        <a:rPr lang="en-US" sz="1400" b="0" baseline="0" dirty="0">
                          <a:solidFill>
                            <a:srgbClr val="FFFFFF"/>
                          </a:solidFill>
                        </a:rPr>
                        <a:t> </a:t>
                      </a:r>
                      <a:r>
                        <a:rPr lang="en-US" sz="1400" b="0" dirty="0">
                          <a:solidFill>
                            <a:srgbClr val="FFFFFF"/>
                          </a:solidFill>
                        </a:rPr>
                        <a:t>= 355)</a:t>
                      </a:r>
                      <a:endParaRPr lang="en-US" sz="1400" b="1" dirty="0">
                        <a:solidFill>
                          <a:srgbClr val="FFFFFF"/>
                        </a:solidFill>
                      </a:endParaRPr>
                    </a:p>
                  </a:txBody>
                  <a:tcPr anchor="ctr">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8C723F"/>
                    </a:solidFill>
                  </a:tcPr>
                </a:tc>
                <a:extLst>
                  <a:ext uri="{0D108BD9-81ED-4DB2-BD59-A6C34878D82A}">
                    <a16:rowId xmlns:a16="http://schemas.microsoft.com/office/drawing/2014/main" val="10000"/>
                  </a:ext>
                </a:extLst>
              </a:tr>
              <a:tr h="1336990">
                <a:tc>
                  <a:txBody>
                    <a:bodyPr/>
                    <a:lstStyle/>
                    <a:p>
                      <a:pPr>
                        <a:lnSpc>
                          <a:spcPts val="2200"/>
                        </a:lnSpc>
                      </a:pPr>
                      <a:r>
                        <a:rPr lang="en-US" sz="1800" dirty="0"/>
                        <a:t>Any adverse event ≥5%, %</a:t>
                      </a:r>
                    </a:p>
                    <a:p>
                      <a:pPr>
                        <a:lnSpc>
                          <a:spcPts val="2200"/>
                        </a:lnSpc>
                      </a:pPr>
                      <a:r>
                        <a:rPr lang="en-US" sz="1800" dirty="0"/>
                        <a:t>  Headache</a:t>
                      </a:r>
                    </a:p>
                    <a:p>
                      <a:pPr>
                        <a:lnSpc>
                          <a:spcPts val="2200"/>
                        </a:lnSpc>
                      </a:pPr>
                      <a:r>
                        <a:rPr lang="en-US" sz="1800" dirty="0"/>
                        <a:t>  Fatigue</a:t>
                      </a:r>
                    </a:p>
                    <a:p>
                      <a:pPr>
                        <a:lnSpc>
                          <a:spcPts val="2200"/>
                        </a:lnSpc>
                      </a:pPr>
                      <a:r>
                        <a:rPr lang="en-US" sz="1800" dirty="0"/>
                        <a:t>  Increased ALT levels</a:t>
                      </a:r>
                    </a:p>
                  </a:txBody>
                  <a:tcPr anchor="ctr">
                    <a:lnL w="12700"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200"/>
                        </a:lnSpc>
                      </a:pPr>
                      <a:endParaRPr lang="en-US" sz="1800" dirty="0"/>
                    </a:p>
                    <a:p>
                      <a:pPr algn="ctr">
                        <a:lnSpc>
                          <a:spcPts val="2200"/>
                        </a:lnSpc>
                      </a:pPr>
                      <a:r>
                        <a:rPr lang="en-US" sz="1800" dirty="0"/>
                        <a:t>10</a:t>
                      </a:r>
                    </a:p>
                    <a:p>
                      <a:pPr algn="ctr">
                        <a:lnSpc>
                          <a:spcPts val="2200"/>
                        </a:lnSpc>
                      </a:pPr>
                      <a:r>
                        <a:rPr lang="en-US" sz="1800" dirty="0"/>
                        <a:t>6</a:t>
                      </a:r>
                    </a:p>
                    <a:p>
                      <a:pPr algn="ctr">
                        <a:lnSpc>
                          <a:spcPts val="2200"/>
                        </a:lnSpc>
                      </a:pPr>
                      <a:r>
                        <a:rPr lang="en-US" sz="1800" dirty="0"/>
                        <a:t>4</a:t>
                      </a:r>
                    </a:p>
                  </a:txBody>
                  <a:tcPr anchor="ctr">
                    <a:lnT w="57150" cap="flat" cmpd="sng" algn="ctr">
                      <a:solidFill>
                        <a:srgbClr val="FFFFFF"/>
                      </a:solidFill>
                      <a:prstDash val="solid"/>
                      <a:round/>
                      <a:headEnd type="none" w="med" len="med"/>
                      <a:tailEnd type="none" w="med" len="med"/>
                    </a:lnT>
                  </a:tcPr>
                </a:tc>
                <a:tc>
                  <a:txBody>
                    <a:bodyPr/>
                    <a:lstStyle/>
                    <a:p>
                      <a:pPr algn="ctr">
                        <a:lnSpc>
                          <a:spcPts val="2200"/>
                        </a:lnSpc>
                      </a:pPr>
                      <a:endParaRPr lang="en-US" sz="1800" dirty="0"/>
                    </a:p>
                    <a:p>
                      <a:pPr algn="ctr">
                        <a:lnSpc>
                          <a:spcPts val="2200"/>
                        </a:lnSpc>
                      </a:pPr>
                      <a:r>
                        <a:rPr lang="en-US" sz="1800" dirty="0"/>
                        <a:t>8</a:t>
                      </a:r>
                    </a:p>
                    <a:p>
                      <a:pPr algn="ctr">
                        <a:lnSpc>
                          <a:spcPts val="2200"/>
                        </a:lnSpc>
                      </a:pPr>
                      <a:r>
                        <a:rPr lang="en-US" sz="1800" dirty="0"/>
                        <a:t>5</a:t>
                      </a:r>
                    </a:p>
                    <a:p>
                      <a:pPr algn="ctr">
                        <a:lnSpc>
                          <a:spcPts val="2200"/>
                        </a:lnSpc>
                      </a:pPr>
                      <a:r>
                        <a:rPr lang="en-US" sz="1800" dirty="0"/>
                        <a:t>7</a:t>
                      </a:r>
                    </a:p>
                  </a:txBody>
                  <a:tcPr anchor="ctr">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431490">
                <a:tc>
                  <a:txBody>
                    <a:bodyPr/>
                    <a:lstStyle/>
                    <a:p>
                      <a:pPr>
                        <a:lnSpc>
                          <a:spcPts val="2200"/>
                        </a:lnSpc>
                      </a:pPr>
                      <a:r>
                        <a:rPr lang="en-US" sz="1800" dirty="0"/>
                        <a:t>Serious adverse event, %</a:t>
                      </a:r>
                    </a:p>
                  </a:txBody>
                  <a:tcPr anchor="ctr">
                    <a:lnL w="12700"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ts val="2200"/>
                        </a:lnSpc>
                      </a:pPr>
                      <a:r>
                        <a:rPr lang="en-US" sz="1800" dirty="0"/>
                        <a:t>8</a:t>
                      </a:r>
                    </a:p>
                  </a:txBody>
                  <a:tcPr anchor="ctr"/>
                </a:tc>
                <a:tc>
                  <a:txBody>
                    <a:bodyPr/>
                    <a:lstStyle/>
                    <a:p>
                      <a:pPr algn="ctr">
                        <a:lnSpc>
                          <a:spcPts val="2200"/>
                        </a:lnSpc>
                      </a:pPr>
                      <a:r>
                        <a:rPr lang="en-US" sz="1800" dirty="0"/>
                        <a:t>8</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480282">
                <a:tc>
                  <a:txBody>
                    <a:bodyPr/>
                    <a:lstStyle/>
                    <a:p>
                      <a:pPr>
                        <a:lnSpc>
                          <a:spcPts val="2200"/>
                        </a:lnSpc>
                      </a:pPr>
                      <a:r>
                        <a:rPr lang="en-US" sz="1800" dirty="0"/>
                        <a:t>Adverse event leading to discontinuation, no.</a:t>
                      </a:r>
                    </a:p>
                  </a:txBody>
                  <a:tcPr anchor="ctr">
                    <a:lnL w="12700" cap="flat" cmpd="sng" algn="ctr">
                      <a:solidFill>
                        <a:prstClr val="white">
                          <a:lumMod val="75000"/>
                        </a:prstClr>
                      </a:solidFill>
                      <a:prstDash val="solid"/>
                      <a:round/>
                      <a:headEnd type="none" w="med" len="med"/>
                      <a:tailEnd type="none" w="med" len="med"/>
                    </a:lnL>
                  </a:tcPr>
                </a:tc>
                <a:tc>
                  <a:txBody>
                    <a:bodyPr/>
                    <a:lstStyle/>
                    <a:p>
                      <a:pPr algn="ctr">
                        <a:lnSpc>
                          <a:spcPts val="2200"/>
                        </a:lnSpc>
                      </a:pPr>
                      <a:r>
                        <a:rPr lang="en-US" sz="1800" dirty="0"/>
                        <a:t>1</a:t>
                      </a:r>
                    </a:p>
                  </a:txBody>
                  <a:tcPr anchor="ctr"/>
                </a:tc>
                <a:tc>
                  <a:txBody>
                    <a:bodyPr/>
                    <a:lstStyle/>
                    <a:p>
                      <a:pPr algn="ctr">
                        <a:lnSpc>
                          <a:spcPts val="2200"/>
                        </a:lnSpc>
                      </a:pPr>
                      <a:r>
                        <a:rPr lang="en-US" sz="1800" dirty="0"/>
                        <a:t>9</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2550855810"/>
                  </a:ext>
                </a:extLst>
              </a:tr>
              <a:tr h="719054">
                <a:tc>
                  <a:txBody>
                    <a:bodyPr/>
                    <a:lstStyle/>
                    <a:p>
                      <a:pPr>
                        <a:lnSpc>
                          <a:spcPts val="2200"/>
                        </a:lnSpc>
                      </a:pPr>
                      <a:r>
                        <a:rPr lang="en-US" sz="1800" dirty="0"/>
                        <a:t>Lab abnormalities, no. (%)</a:t>
                      </a:r>
                    </a:p>
                    <a:p>
                      <a:pPr>
                        <a:lnSpc>
                          <a:spcPts val="2200"/>
                        </a:lnSpc>
                      </a:pPr>
                      <a:r>
                        <a:rPr lang="en-US" sz="1800" dirty="0"/>
                        <a:t>  Grade 4 ALT (&gt;10x ULN) and &gt;2x baseline</a:t>
                      </a:r>
                    </a:p>
                  </a:txBody>
                  <a:tcPr anchor="ctr">
                    <a:lnL w="12700" cap="flat" cmpd="sng" algn="ctr">
                      <a:solidFill>
                        <a:prstClr val="white">
                          <a:lumMod val="75000"/>
                        </a:prstClr>
                      </a:solidFill>
                      <a:prstDash val="solid"/>
                      <a:round/>
                      <a:headEnd type="none" w="med" len="med"/>
                      <a:tailEnd type="none" w="med" len="med"/>
                    </a:lnL>
                  </a:tcPr>
                </a:tc>
                <a:tc>
                  <a:txBody>
                    <a:bodyPr/>
                    <a:lstStyle/>
                    <a:p>
                      <a:pPr algn="ctr">
                        <a:lnSpc>
                          <a:spcPts val="2200"/>
                        </a:lnSpc>
                      </a:pPr>
                      <a:endParaRPr lang="en-US" sz="1800" dirty="0"/>
                    </a:p>
                    <a:p>
                      <a:pPr algn="ctr">
                        <a:lnSpc>
                          <a:spcPts val="2200"/>
                        </a:lnSpc>
                      </a:pPr>
                      <a:r>
                        <a:rPr lang="en-US" sz="1800" dirty="0"/>
                        <a:t>12* (3)</a:t>
                      </a:r>
                    </a:p>
                  </a:txBody>
                  <a:tcPr anchor="ctr"/>
                </a:tc>
                <a:tc>
                  <a:txBody>
                    <a:bodyPr/>
                    <a:lstStyle/>
                    <a:p>
                      <a:pPr algn="ctr">
                        <a:lnSpc>
                          <a:spcPts val="2200"/>
                        </a:lnSpc>
                      </a:pPr>
                      <a:endParaRPr lang="en-US" sz="1800" dirty="0"/>
                    </a:p>
                    <a:p>
                      <a:pPr algn="ctr">
                        <a:lnSpc>
                          <a:spcPts val="2200"/>
                        </a:lnSpc>
                      </a:pPr>
                      <a:r>
                        <a:rPr lang="en-US" sz="1800" dirty="0"/>
                        <a:t>23** (7)</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1043190">
                <a:tc gridSpan="3">
                  <a:txBody>
                    <a:bodyPr/>
                    <a:lstStyle/>
                    <a:p>
                      <a:r>
                        <a:rPr lang="en-US" sz="1400" dirty="0">
                          <a:latin typeface="Arial" panose="020B0604020202020204" pitchFamily="34" charset="0"/>
                          <a:cs typeface="Arial" panose="020B0604020202020204" pitchFamily="34" charset="0"/>
                        </a:rPr>
                        <a:t>*11 of 12 of these flares resolved within 1-7 weeks. 11 of 12 were also associated with ≥2 log10 decline in HBV DNA</a:t>
                      </a:r>
                    </a:p>
                    <a:p>
                      <a:r>
                        <a:rPr lang="en-US" sz="1400" dirty="0">
                          <a:latin typeface="Arial" panose="020B0604020202020204" pitchFamily="34" charset="0"/>
                          <a:cs typeface="Arial" panose="020B0604020202020204" pitchFamily="34" charset="0"/>
                        </a:rPr>
                        <a:t>**11 of 23 associated with increasing HBV DNA level that preceded or coincided with the flare</a:t>
                      </a:r>
                      <a:endParaRPr lang="en-US" sz="1400" dirty="0"/>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B w="12700" cap="flat" cmpd="sng" algn="ctr">
                      <a:solidFill>
                        <a:prstClr val="white">
                          <a:lumMod val="75000"/>
                        </a:prstClr>
                      </a:solidFill>
                      <a:prstDash val="solid"/>
                      <a:round/>
                      <a:headEnd type="none" w="med" len="med"/>
                      <a:tailEnd type="none" w="med" len="med"/>
                    </a:lnB>
                    <a:solidFill>
                      <a:schemeClr val="accent5">
                        <a:lumMod val="20000"/>
                        <a:lumOff val="80000"/>
                      </a:schemeClr>
                    </a:solidFill>
                  </a:tcPr>
                </a:tc>
                <a:tc hMerge="1">
                  <a:txBody>
                    <a:bodyPr/>
                    <a:lstStyle/>
                    <a:p>
                      <a:pPr algn="ctr">
                        <a:lnSpc>
                          <a:spcPts val="2200"/>
                        </a:lnSpc>
                      </a:pPr>
                      <a:endParaRPr lang="en-US" sz="1600" dirty="0"/>
                    </a:p>
                  </a:txBody>
                  <a:tcPr anchor="ctr"/>
                </a:tc>
                <a:tc hMerge="1">
                  <a:txBody>
                    <a:bodyPr/>
                    <a:lstStyle/>
                    <a:p>
                      <a:pPr algn="ctr">
                        <a:lnSpc>
                          <a:spcPts val="2200"/>
                        </a:lnSpc>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
        <p:nvSpPr>
          <p:cNvPr id="9" name="Title 1">
            <a:extLst>
              <a:ext uri="{FF2B5EF4-FFF2-40B4-BE49-F238E27FC236}">
                <a16:creationId xmlns:a16="http://schemas.microsoft.com/office/drawing/2014/main" id="{0CAD79C7-47ED-9148-811E-5A4020A32E64}"/>
              </a:ext>
            </a:extLst>
          </p:cNvPr>
          <p:cNvSpPr txBox="1">
            <a:spLocks/>
          </p:cNvSpPr>
          <p:nvPr/>
        </p:nvSpPr>
        <p:spPr>
          <a:xfrm>
            <a:off x="304800" y="2286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pPr fontAlgn="auto">
              <a:spcAft>
                <a:spcPts val="0"/>
              </a:spcAft>
            </a:pPr>
            <a:endParaRPr lang="en-US" dirty="0">
              <a:solidFill>
                <a:srgbClr val="FFFFFF"/>
              </a:solidFill>
            </a:endParaRPr>
          </a:p>
        </p:txBody>
      </p:sp>
    </p:spTree>
    <p:extLst>
      <p:ext uri="{BB962C8B-B14F-4D97-AF65-F5344CB8AC3E}">
        <p14:creationId xmlns:p14="http://schemas.microsoft.com/office/powerpoint/2010/main" val="259631007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1A9E1-4156-9449-BEC7-238755677C09}"/>
              </a:ext>
            </a:extLst>
          </p:cNvPr>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Gish RG, et. al. Gastroenterology. 2007;133:1437-44. </a:t>
            </a:r>
          </a:p>
        </p:txBody>
      </p:sp>
      <p:sp>
        <p:nvSpPr>
          <p:cNvPr id="3" name="Title 2">
            <a:extLst>
              <a:ext uri="{FF2B5EF4-FFF2-40B4-BE49-F238E27FC236}">
                <a16:creationId xmlns:a16="http://schemas.microsoft.com/office/drawing/2014/main" id="{C4D97105-AB53-094C-AA41-672BBBF18FE3}"/>
              </a:ext>
            </a:extLst>
          </p:cNvPr>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96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a:t>
            </a:r>
            <a:r>
              <a:rPr lang="en-US" dirty="0">
                <a:solidFill>
                  <a:srgbClr val="FFFFFF"/>
                </a:solidFill>
                <a:latin typeface="Arial" pitchFamily="-106" charset="0"/>
              </a:rPr>
              <a:t>: Conclusions</a:t>
            </a:r>
            <a:endParaRPr lang="en-US" dirty="0"/>
          </a:p>
        </p:txBody>
      </p:sp>
      <p:graphicFrame>
        <p:nvGraphicFramePr>
          <p:cNvPr id="4" name="Table 3">
            <a:extLst>
              <a:ext uri="{FF2B5EF4-FFF2-40B4-BE49-F238E27FC236}">
                <a16:creationId xmlns:a16="http://schemas.microsoft.com/office/drawing/2014/main" id="{3B7A8618-AF52-9240-9E81-E4EE049834AC}"/>
              </a:ext>
            </a:extLst>
          </p:cNvPr>
          <p:cNvGraphicFramePr>
            <a:graphicFrameLocks noGrp="1"/>
          </p:cNvGraphicFramePr>
          <p:nvPr>
            <p:extLst/>
          </p:nvPr>
        </p:nvGraphicFramePr>
        <p:xfrm>
          <a:off x="0" y="228600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Conclusions</a:t>
                      </a:r>
                      <a:r>
                        <a:rPr lang="en-US" sz="2000" b="0" i="0" dirty="0">
                          <a:solidFill>
                            <a:schemeClr val="tx1"/>
                          </a:solidFill>
                          <a:latin typeface="+mn-lt"/>
                          <a:cs typeface="Arial"/>
                        </a:rPr>
                        <a:t>: “Entecavir treatment through 96 weeks results in continued benefit for patients with </a:t>
                      </a:r>
                      <a:r>
                        <a:rPr lang="en-US" sz="2000" b="0" i="0" dirty="0" err="1">
                          <a:solidFill>
                            <a:schemeClr val="tx1"/>
                          </a:solidFill>
                          <a:latin typeface="+mn-lt"/>
                          <a:cs typeface="Arial"/>
                        </a:rPr>
                        <a:t>HBeAg</a:t>
                      </a:r>
                      <a:r>
                        <a:rPr lang="en-US" sz="2000" b="0" i="0" dirty="0">
                          <a:solidFill>
                            <a:schemeClr val="tx1"/>
                          </a:solidFill>
                          <a:latin typeface="+mn-lt"/>
                          <a:cs typeface="Arial"/>
                        </a:rPr>
                        <a:t>-positive chronic hepatitis B</a:t>
                      </a:r>
                      <a:r>
                        <a:rPr lang="en-US" sz="2000" b="0" kern="1200" dirty="0">
                          <a:solidFill>
                            <a:schemeClr val="tx1"/>
                          </a:solidFill>
                          <a:effectLst/>
                          <a:latin typeface="+mn-lt"/>
                          <a:ea typeface="+mn-ea"/>
                          <a:cs typeface="+mn-cs"/>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2744933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Entecavir versus Lamivudine in </a:t>
            </a:r>
            <a:r>
              <a:rPr lang="en-US" sz="2200" dirty="0" err="1"/>
              <a:t>HBeAg</a:t>
            </a:r>
            <a:r>
              <a:rPr lang="en-US" sz="2200" dirty="0"/>
              <a:t>-Negative</a:t>
            </a:r>
            <a:br>
              <a:rPr lang="en-US" sz="2200" dirty="0"/>
            </a:br>
            <a:r>
              <a:rPr lang="en-US" sz="2800" dirty="0" err="1"/>
              <a:t>BEHoLD</a:t>
            </a:r>
            <a:r>
              <a:rPr lang="en-US" sz="2800" dirty="0"/>
              <a:t>: </a:t>
            </a:r>
            <a:r>
              <a:rPr lang="en-US" sz="2800" dirty="0" err="1"/>
              <a:t>HBeAg</a:t>
            </a:r>
            <a:r>
              <a:rPr lang="en-US" sz="2800" dirty="0"/>
              <a:t>-Negative</a:t>
            </a:r>
          </a:p>
        </p:txBody>
      </p:sp>
    </p:spTree>
    <p:extLst>
      <p:ext uri="{BB962C8B-B14F-4D97-AF65-F5344CB8AC3E}">
        <p14:creationId xmlns:p14="http://schemas.microsoft.com/office/powerpoint/2010/main" val="132573306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Entecavir versus Lamivudine in </a:t>
            </a:r>
            <a:r>
              <a:rPr lang="en-US" sz="2400" dirty="0" err="1">
                <a:solidFill>
                  <a:schemeClr val="accent5">
                    <a:lumMod val="20000"/>
                    <a:lumOff val="80000"/>
                  </a:schemeClr>
                </a:solidFill>
                <a:latin typeface="Arial" pitchFamily="-106" charset="0"/>
              </a:rPr>
              <a:t>HBeAg</a:t>
            </a:r>
            <a:r>
              <a:rPr lang="en-US" sz="2400" dirty="0">
                <a:solidFill>
                  <a:schemeClr val="accent5">
                    <a:lumMod val="20000"/>
                    <a:lumOff val="80000"/>
                  </a:schemeClr>
                </a:solidFill>
                <a:latin typeface="Arial" pitchFamily="-106" charset="0"/>
              </a:rPr>
              <a:t>-Negative</a:t>
            </a:r>
            <a:br>
              <a:rPr lang="en-US" dirty="0">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-Negative): Study Design</a:t>
            </a:r>
            <a:endParaRPr lang="en-US" dirty="0"/>
          </a:p>
        </p:txBody>
      </p:sp>
      <p:sp>
        <p:nvSpPr>
          <p:cNvPr id="4" name="Content Placeholder 3"/>
          <p:cNvSpPr>
            <a:spLocks noGrp="1"/>
          </p:cNvSpPr>
          <p:nvPr>
            <p:ph sz="half" idx="2"/>
          </p:nvPr>
        </p:nvSpPr>
        <p:spPr>
          <a:xfrm>
            <a:off x="323850" y="1510010"/>
            <a:ext cx="8515350" cy="4800600"/>
          </a:xfrm>
        </p:spPr>
        <p:txBody>
          <a:bodyPr>
            <a:noAutofit/>
          </a:bodyPr>
          <a:lstStyle/>
          <a:p>
            <a:pPr>
              <a:lnSpc>
                <a:spcPts val="2400"/>
              </a:lnSpc>
              <a:spcBef>
                <a:spcPts val="1400"/>
              </a:spcBef>
              <a:buFont typeface="Arial" pitchFamily="-106" charset="0"/>
              <a:buChar char="•"/>
            </a:pPr>
            <a:r>
              <a:rPr lang="en-US" sz="2000" b="1" dirty="0">
                <a:latin typeface="Arial" pitchFamily="-106" charset="0"/>
              </a:rPr>
              <a:t>Background</a:t>
            </a:r>
            <a:br>
              <a:rPr lang="en-US" sz="2000" dirty="0">
                <a:latin typeface="Arial" pitchFamily="-106" charset="0"/>
              </a:rPr>
            </a:br>
            <a:r>
              <a:rPr lang="en-US" sz="2000" dirty="0">
                <a:solidFill>
                  <a:schemeClr val="tx1"/>
                </a:solidFill>
                <a:latin typeface="Arial" pitchFamily="-106" charset="0"/>
              </a:rPr>
              <a:t>- Phase 3, randomized double-blind controlled trial</a:t>
            </a:r>
            <a:br>
              <a:rPr lang="en-US" sz="2000" dirty="0">
                <a:solidFill>
                  <a:schemeClr val="tx1"/>
                </a:solidFill>
                <a:latin typeface="Arial" pitchFamily="-106" charset="0"/>
              </a:rPr>
            </a:br>
            <a:r>
              <a:rPr lang="en-US" sz="2000" dirty="0">
                <a:solidFill>
                  <a:schemeClr val="tx1"/>
                </a:solidFill>
                <a:latin typeface="Arial" pitchFamily="-106" charset="0"/>
              </a:rPr>
              <a:t>- 146 centers in Europe, Asia, Americas, Australia &amp; Middle East</a:t>
            </a:r>
          </a:p>
          <a:p>
            <a:pPr>
              <a:lnSpc>
                <a:spcPts val="2400"/>
              </a:lnSpc>
              <a:spcBef>
                <a:spcPts val="1400"/>
              </a:spcBef>
              <a:buFont typeface="Arial" pitchFamily="-106" charset="0"/>
              <a:buChar char="•"/>
            </a:pPr>
            <a:r>
              <a:rPr lang="en-US" sz="2000" b="1" dirty="0">
                <a:solidFill>
                  <a:schemeClr val="tx1"/>
                </a:solidFill>
                <a:latin typeface="Arial" pitchFamily="-106" charset="0"/>
              </a:rPr>
              <a:t>Subjects</a:t>
            </a:r>
            <a:br>
              <a:rPr lang="en-US" sz="2000" dirty="0">
                <a:solidFill>
                  <a:schemeClr val="tx1"/>
                </a:solidFill>
                <a:latin typeface="Arial" pitchFamily="-106" charset="0"/>
              </a:rPr>
            </a:br>
            <a:r>
              <a:rPr lang="en-US" sz="2000" dirty="0">
                <a:solidFill>
                  <a:schemeClr val="tx1"/>
                </a:solidFill>
                <a:latin typeface="Arial" pitchFamily="-106" charset="0"/>
              </a:rPr>
              <a:t>- N = 638 with chronic </a:t>
            </a:r>
            <a:r>
              <a:rPr lang="en-US" sz="2000" dirty="0" err="1">
                <a:solidFill>
                  <a:schemeClr val="tx1"/>
                </a:solidFill>
                <a:latin typeface="Arial" pitchFamily="-106" charset="0"/>
              </a:rPr>
              <a:t>HBeAg</a:t>
            </a:r>
            <a:r>
              <a:rPr lang="en-US" sz="2000" dirty="0">
                <a:solidFill>
                  <a:schemeClr val="tx1"/>
                </a:solidFill>
                <a:latin typeface="Arial" pitchFamily="-106" charset="0"/>
              </a:rPr>
              <a:t>-negative</a:t>
            </a:r>
            <a:br>
              <a:rPr lang="en-US" sz="2000" dirty="0">
                <a:solidFill>
                  <a:schemeClr val="tx1"/>
                </a:solidFill>
                <a:latin typeface="Arial" pitchFamily="-106" charset="0"/>
              </a:rPr>
            </a:br>
            <a:r>
              <a:rPr lang="en-US" sz="2000" dirty="0">
                <a:solidFill>
                  <a:schemeClr val="tx1"/>
                </a:solidFill>
                <a:latin typeface="Arial" pitchFamily="-106" charset="0"/>
              </a:rPr>
              <a:t>- Excluded: prior lamivudine therapy &gt;12 weeks or any prior entecavir</a:t>
            </a:r>
          </a:p>
          <a:p>
            <a:pPr>
              <a:lnSpc>
                <a:spcPts val="2400"/>
              </a:lnSpc>
              <a:spcBef>
                <a:spcPts val="1400"/>
              </a:spcBef>
              <a:buFont typeface="Arial" pitchFamily="-106" charset="0"/>
              <a:buChar char="•"/>
            </a:pPr>
            <a:r>
              <a:rPr lang="en-US" sz="2000" dirty="0">
                <a:solidFill>
                  <a:schemeClr val="tx1"/>
                </a:solidFill>
                <a:latin typeface="Arial" pitchFamily="-106" charset="0"/>
              </a:rPr>
              <a:t> </a:t>
            </a:r>
            <a:r>
              <a:rPr lang="en-US" sz="2000" b="1" dirty="0">
                <a:solidFill>
                  <a:schemeClr val="tx1"/>
                </a:solidFill>
                <a:latin typeface="Arial" pitchFamily="-106" charset="0"/>
              </a:rPr>
              <a:t>Regimens</a:t>
            </a:r>
            <a:br>
              <a:rPr lang="en-US" sz="2000" dirty="0">
                <a:solidFill>
                  <a:schemeClr val="tx1"/>
                </a:solidFill>
                <a:latin typeface="Arial" pitchFamily="-106" charset="0"/>
              </a:rPr>
            </a:br>
            <a:r>
              <a:rPr lang="en-US" sz="2000" dirty="0">
                <a:solidFill>
                  <a:schemeClr val="tx1"/>
                </a:solidFill>
                <a:latin typeface="Arial" pitchFamily="-106" charset="0"/>
              </a:rPr>
              <a:t>- Entecavir 0.5 mg QD (n = 325)</a:t>
            </a:r>
            <a:br>
              <a:rPr lang="en-US" sz="2000" dirty="0">
                <a:solidFill>
                  <a:schemeClr val="tx1"/>
                </a:solidFill>
                <a:latin typeface="Arial" pitchFamily="-106" charset="0"/>
              </a:rPr>
            </a:br>
            <a:r>
              <a:rPr lang="en-US" sz="2000" dirty="0">
                <a:solidFill>
                  <a:schemeClr val="tx1"/>
                </a:solidFill>
                <a:latin typeface="Arial" pitchFamily="-106" charset="0"/>
              </a:rPr>
              <a:t>- Lamivudine 100 mg QD (n = 313)</a:t>
            </a:r>
          </a:p>
          <a:p>
            <a:pPr>
              <a:lnSpc>
                <a:spcPts val="2400"/>
              </a:lnSpc>
              <a:spcBef>
                <a:spcPts val="1400"/>
              </a:spcBef>
              <a:buFont typeface="Arial" pitchFamily="-106" charset="0"/>
              <a:buChar char="•"/>
            </a:pPr>
            <a:r>
              <a:rPr lang="en-US" sz="2000" b="1" dirty="0">
                <a:solidFill>
                  <a:schemeClr val="tx1"/>
                </a:solidFill>
                <a:latin typeface="Arial" pitchFamily="-106" charset="0"/>
              </a:rPr>
              <a:t>Study End-Points at week 48</a:t>
            </a:r>
            <a:br>
              <a:rPr lang="en-US" sz="2000" dirty="0">
                <a:solidFill>
                  <a:schemeClr val="tx1"/>
                </a:solidFill>
                <a:latin typeface="Arial" pitchFamily="-106" charset="0"/>
              </a:rPr>
            </a:br>
            <a:r>
              <a:rPr lang="en-US" sz="2000" dirty="0">
                <a:solidFill>
                  <a:schemeClr val="tx1"/>
                </a:solidFill>
                <a:latin typeface="Arial" pitchFamily="-106" charset="0"/>
              </a:rPr>
              <a:t> - Primary: Histologic improvement (≥2 points on </a:t>
            </a:r>
            <a:r>
              <a:rPr lang="en-US" sz="2000" dirty="0" err="1">
                <a:solidFill>
                  <a:schemeClr val="tx1"/>
                </a:solidFill>
                <a:latin typeface="Arial" pitchFamily="-106" charset="0"/>
              </a:rPr>
              <a:t>Knodell</a:t>
            </a:r>
            <a:br>
              <a:rPr lang="en-US" sz="2000" dirty="0">
                <a:solidFill>
                  <a:schemeClr val="tx1"/>
                </a:solidFill>
                <a:latin typeface="Arial" pitchFamily="-106" charset="0"/>
              </a:rPr>
            </a:br>
            <a:r>
              <a:rPr lang="en-US" sz="2000" dirty="0">
                <a:solidFill>
                  <a:schemeClr val="tx1"/>
                </a:solidFill>
                <a:latin typeface="Arial" pitchFamily="-106" charset="0"/>
              </a:rPr>
              <a:t>   </a:t>
            </a:r>
            <a:r>
              <a:rPr lang="en-US" sz="2000" dirty="0" err="1">
                <a:solidFill>
                  <a:schemeClr val="tx1"/>
                </a:solidFill>
                <a:latin typeface="Arial" pitchFamily="-106" charset="0"/>
              </a:rPr>
              <a:t>necroinflammatory</a:t>
            </a:r>
            <a:r>
              <a:rPr lang="en-US" sz="2000" dirty="0">
                <a:solidFill>
                  <a:schemeClr val="tx1"/>
                </a:solidFill>
                <a:latin typeface="Arial" pitchFamily="-106" charset="0"/>
              </a:rPr>
              <a:t> score, and no worsening on </a:t>
            </a:r>
            <a:r>
              <a:rPr lang="en-US" sz="2000" dirty="0" err="1">
                <a:solidFill>
                  <a:schemeClr val="tx1"/>
                </a:solidFill>
                <a:latin typeface="Arial" pitchFamily="-106" charset="0"/>
              </a:rPr>
              <a:t>Knodell</a:t>
            </a:r>
            <a:r>
              <a:rPr lang="en-US" sz="2000" dirty="0">
                <a:solidFill>
                  <a:schemeClr val="tx1"/>
                </a:solidFill>
                <a:latin typeface="Arial" pitchFamily="-106" charset="0"/>
              </a:rPr>
              <a:t> fibrosis score)</a:t>
            </a:r>
            <a:br>
              <a:rPr lang="en-US" sz="2000" dirty="0">
                <a:solidFill>
                  <a:schemeClr val="tx1"/>
                </a:solidFill>
                <a:latin typeface="Arial" pitchFamily="-106" charset="0"/>
              </a:rPr>
            </a:br>
            <a:r>
              <a:rPr lang="en-US" sz="2000" dirty="0">
                <a:solidFill>
                  <a:schemeClr val="tx1"/>
                </a:solidFill>
                <a:latin typeface="Arial" pitchFamily="-106" charset="0"/>
              </a:rPr>
              <a:t> - Secondary: HBV DNA &lt; 300 copies/ml; decrease in Ishak fibrosis</a:t>
            </a:r>
            <a:br>
              <a:rPr lang="en-US" sz="2000" dirty="0">
                <a:solidFill>
                  <a:schemeClr val="tx1"/>
                </a:solidFill>
                <a:latin typeface="Arial" pitchFamily="-106" charset="0"/>
              </a:rPr>
            </a:br>
            <a:r>
              <a:rPr lang="en-US" sz="2000" dirty="0">
                <a:solidFill>
                  <a:schemeClr val="tx1"/>
                </a:solidFill>
                <a:latin typeface="Arial" pitchFamily="-106" charset="0"/>
              </a:rPr>
              <a:t>   score; normalization of ALT</a:t>
            </a:r>
          </a:p>
          <a:p>
            <a:pPr>
              <a:lnSpc>
                <a:spcPts val="2400"/>
              </a:lnSpc>
              <a:spcBef>
                <a:spcPts val="1400"/>
              </a:spcBef>
            </a:pPr>
            <a:endParaRPr lang="en-US" sz="2000" dirty="0"/>
          </a:p>
        </p:txBody>
      </p:sp>
      <p:sp>
        <p:nvSpPr>
          <p:cNvPr id="5" name="Content Placeholder 4"/>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Lai C, et. al. N </a:t>
            </a:r>
            <a:r>
              <a:rPr lang="en-US" dirty="0" err="1">
                <a:latin typeface="Arial" pitchFamily="-106" charset="0"/>
              </a:rPr>
              <a:t>Engl</a:t>
            </a:r>
            <a:r>
              <a:rPr lang="en-US" dirty="0">
                <a:latin typeface="Arial" pitchFamily="-106" charset="0"/>
              </a:rPr>
              <a:t> J Med. 2006;354:1011-20. </a:t>
            </a:r>
          </a:p>
        </p:txBody>
      </p:sp>
    </p:spTree>
    <p:extLst>
      <p:ext uri="{BB962C8B-B14F-4D97-AF65-F5344CB8AC3E}">
        <p14:creationId xmlns:p14="http://schemas.microsoft.com/office/powerpoint/2010/main" val="35489668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5"/>
          <p:cNvSpPr>
            <a:spLocks noChangeShapeType="1"/>
          </p:cNvSpPr>
          <p:nvPr/>
        </p:nvSpPr>
        <p:spPr bwMode="auto">
          <a:xfrm rot="5400000" flipV="1">
            <a:off x="3429000" y="3998119"/>
            <a:ext cx="614362" cy="6858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15" name="Rectangle 14"/>
          <p:cNvSpPr/>
          <p:nvPr/>
        </p:nvSpPr>
        <p:spPr>
          <a:xfrm>
            <a:off x="0" y="1562101"/>
            <a:ext cx="9144000" cy="36880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2"/>
          <p:cNvSpPr>
            <a:spLocks noChangeArrowheads="1"/>
          </p:cNvSpPr>
          <p:nvPr/>
        </p:nvSpPr>
        <p:spPr bwMode="auto">
          <a:xfrm>
            <a:off x="4098925" y="2819400"/>
            <a:ext cx="4302125" cy="990600"/>
          </a:xfrm>
          <a:prstGeom prst="rect">
            <a:avLst/>
          </a:prstGeom>
          <a:solidFill>
            <a:schemeClr val="accent1">
              <a:lumMod val="20000"/>
              <a:lumOff val="80000"/>
              <a:alpha val="79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Entecavir:</a:t>
            </a:r>
            <a:r>
              <a:rPr lang="en-US" sz="1800" dirty="0">
                <a:solidFill>
                  <a:srgbClr val="000000"/>
                </a:solidFill>
                <a:latin typeface="Arial" pitchFamily="-106" charset="0"/>
                <a:ea typeface="Arial" pitchFamily="-106" charset="0"/>
                <a:cs typeface="Arial" pitchFamily="-106" charset="0"/>
              </a:rPr>
              <a:t> 0.5 mg/day</a:t>
            </a:r>
          </a:p>
          <a:p>
            <a:pPr algn="ctr" eaLnBrk="1" hangingPunct="1"/>
            <a:r>
              <a:rPr lang="en-US" sz="1800" dirty="0">
                <a:solidFill>
                  <a:srgbClr val="000000"/>
                </a:solidFill>
                <a:latin typeface="Arial" pitchFamily="-106" charset="0"/>
                <a:ea typeface="Arial" pitchFamily="-106" charset="0"/>
                <a:cs typeface="Arial" pitchFamily="-106" charset="0"/>
              </a:rPr>
              <a:t>(n = 325)</a:t>
            </a:r>
          </a:p>
        </p:txBody>
      </p:sp>
      <p:sp>
        <p:nvSpPr>
          <p:cNvPr id="9" name="Rectangle 3"/>
          <p:cNvSpPr>
            <a:spLocks noChangeArrowheads="1"/>
          </p:cNvSpPr>
          <p:nvPr/>
        </p:nvSpPr>
        <p:spPr bwMode="auto">
          <a:xfrm>
            <a:off x="4090988" y="4203170"/>
            <a:ext cx="4295775" cy="990600"/>
          </a:xfrm>
          <a:prstGeom prst="rect">
            <a:avLst/>
          </a:prstGeom>
          <a:solidFill>
            <a:schemeClr val="accent5">
              <a:lumMod val="20000"/>
              <a:lumOff val="8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a:solidFill>
                  <a:srgbClr val="000000"/>
                </a:solidFill>
                <a:latin typeface="Arial" pitchFamily="-106" charset="0"/>
                <a:ea typeface="Arial" pitchFamily="-106" charset="0"/>
                <a:cs typeface="Arial" pitchFamily="-106" charset="0"/>
              </a:rPr>
              <a:t>Lamivudine:</a:t>
            </a:r>
            <a:r>
              <a:rPr lang="en-US" sz="1800">
                <a:solidFill>
                  <a:srgbClr val="000000"/>
                </a:solidFill>
                <a:latin typeface="Arial" pitchFamily="-106" charset="0"/>
                <a:ea typeface="Arial" pitchFamily="-106" charset="0"/>
                <a:cs typeface="Arial" pitchFamily="-106" charset="0"/>
              </a:rPr>
              <a:t>100 mg/day</a:t>
            </a:r>
          </a:p>
          <a:p>
            <a:pPr algn="ctr" eaLnBrk="1" hangingPunct="1"/>
            <a:r>
              <a:rPr lang="en-US" sz="1800">
                <a:solidFill>
                  <a:srgbClr val="000000"/>
                </a:solidFill>
                <a:latin typeface="Arial" pitchFamily="-106" charset="0"/>
                <a:ea typeface="Arial" pitchFamily="-106" charset="0"/>
                <a:cs typeface="Arial" pitchFamily="-106" charset="0"/>
              </a:rPr>
              <a:t>(n = 313)</a:t>
            </a:r>
          </a:p>
        </p:txBody>
      </p:sp>
      <p:sp>
        <p:nvSpPr>
          <p:cNvPr id="10" name="Line 5"/>
          <p:cNvSpPr>
            <a:spLocks noChangeShapeType="1"/>
          </p:cNvSpPr>
          <p:nvPr/>
        </p:nvSpPr>
        <p:spPr bwMode="auto">
          <a:xfrm flipV="1">
            <a:off x="3429000" y="3276600"/>
            <a:ext cx="614362" cy="6858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18" name="Line 13"/>
          <p:cNvSpPr>
            <a:spLocks noChangeShapeType="1"/>
          </p:cNvSpPr>
          <p:nvPr/>
        </p:nvSpPr>
        <p:spPr bwMode="auto">
          <a:xfrm>
            <a:off x="4043363" y="1930400"/>
            <a:ext cx="0" cy="646176"/>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aphicFrame>
        <p:nvGraphicFramePr>
          <p:cNvPr id="19" name="Group 10"/>
          <p:cNvGraphicFramePr>
            <a:graphicFrameLocks noGrp="1"/>
          </p:cNvGraphicFramePr>
          <p:nvPr>
            <p:extLst>
              <p:ext uri="{D42A27DB-BD31-4B8C-83A1-F6EECF244321}">
                <p14:modId xmlns:p14="http://schemas.microsoft.com/office/powerpoint/2010/main" val="2654196868"/>
              </p:ext>
            </p:extLst>
          </p:nvPr>
        </p:nvGraphicFramePr>
        <p:xfrm>
          <a:off x="233363" y="2812873"/>
          <a:ext cx="3200400" cy="2380897"/>
        </p:xfrm>
        <a:graphic>
          <a:graphicData uri="http://schemas.openxmlformats.org/drawingml/2006/table">
            <a:tbl>
              <a:tblPr/>
              <a:tblGrid>
                <a:gridCol w="3200400">
                  <a:extLst>
                    <a:ext uri="{9D8B030D-6E8A-4147-A177-3AD203B41FA5}">
                      <a16:colId xmlns:a16="http://schemas.microsoft.com/office/drawing/2014/main" val="20000"/>
                    </a:ext>
                  </a:extLst>
                </a:gridCol>
              </a:tblGrid>
              <a:tr h="382186">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rPr>
                        <a:t>Key Participant Features</a:t>
                      </a:r>
                      <a:endPar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1998711">
                <a:tc>
                  <a:txBody>
                    <a:bodyPr/>
                    <a:lstStyle/>
                    <a:p>
                      <a:pPr marL="137160" marR="0" lvl="0" indent="-137160" algn="l" defTabSz="457200" rtl="0" eaLnBrk="1" fontAlgn="base" latinLnBrk="0" hangingPunct="1">
                        <a:lnSpc>
                          <a:spcPct val="120000"/>
                        </a:lnSpc>
                        <a:spcBef>
                          <a:spcPct val="25000"/>
                        </a:spcBef>
                        <a:spcAft>
                          <a:spcPct val="0"/>
                        </a:spcAft>
                        <a:buClrTx/>
                        <a:buSzTx/>
                        <a:buFont typeface="Arial"/>
                        <a:buChar char="•"/>
                        <a:tabLst/>
                      </a:pPr>
                      <a:r>
                        <a:rPr kumimoji="0" lang="en-US" sz="1800" b="0" i="0" u="none" strike="noStrike" cap="none" normalizeH="0" baseline="0" dirty="0" err="1">
                          <a:ln>
                            <a:noFill/>
                          </a:ln>
                          <a:solidFill>
                            <a:schemeClr val="tx1"/>
                          </a:solidFill>
                          <a:effectLst/>
                          <a:latin typeface="Arial" pitchFamily="-106" charset="0"/>
                          <a:ea typeface="Arial" pitchFamily="-106" charset="0"/>
                          <a:cs typeface="Arial" pitchFamily="-106" charset="0"/>
                        </a:rPr>
                        <a:t>HBeAg</a:t>
                      </a: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-negative (n = 638)</a:t>
                      </a:r>
                    </a:p>
                    <a:p>
                      <a:pPr marL="137160" marR="0" lvl="0" indent="-137160" algn="l" defTabSz="457200" rtl="0" eaLnBrk="1" fontAlgn="base" latinLnBrk="0" hangingPunct="1">
                        <a:lnSpc>
                          <a:spcPct val="120000"/>
                        </a:lnSpc>
                        <a:spcBef>
                          <a:spcPct val="2500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Compensated liver disease</a:t>
                      </a:r>
                    </a:p>
                    <a:p>
                      <a:pPr marL="137160" marR="0" lvl="0" indent="-137160" algn="l" defTabSz="457200" rtl="0" eaLnBrk="1" fontAlgn="base" latinLnBrk="0" hangingPunct="1">
                        <a:lnSpc>
                          <a:spcPct val="120000"/>
                        </a:lnSpc>
                        <a:spcBef>
                          <a:spcPct val="2500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HBV DNA 0.7 </a:t>
                      </a:r>
                      <a:r>
                        <a:rPr kumimoji="0" lang="en-US" sz="1800" b="0" i="0" u="none" strike="noStrike" cap="none" normalizeH="0" baseline="0" dirty="0" err="1">
                          <a:ln>
                            <a:noFill/>
                          </a:ln>
                          <a:solidFill>
                            <a:schemeClr val="tx1"/>
                          </a:solidFill>
                          <a:effectLst/>
                          <a:latin typeface="Arial" pitchFamily="-106" charset="0"/>
                          <a:ea typeface="Arial" pitchFamily="-106" charset="0"/>
                          <a:cs typeface="Arial" pitchFamily="-106" charset="0"/>
                        </a:rPr>
                        <a:t>MEq</a:t>
                      </a: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/mL by </a:t>
                      </a:r>
                      <a:r>
                        <a:rPr kumimoji="0" lang="en-US" sz="1800" b="0" i="0" u="none" strike="noStrike" cap="none" normalizeH="0" baseline="0" dirty="0" err="1">
                          <a:ln>
                            <a:noFill/>
                          </a:ln>
                          <a:solidFill>
                            <a:schemeClr val="tx1"/>
                          </a:solidFill>
                          <a:effectLst/>
                          <a:latin typeface="Arial" pitchFamily="-106" charset="0"/>
                          <a:ea typeface="Arial" pitchFamily="-106" charset="0"/>
                          <a:cs typeface="Arial" pitchFamily="-106" charset="0"/>
                        </a:rPr>
                        <a:t>bDNA</a:t>
                      </a: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 assay</a:t>
                      </a:r>
                    </a:p>
                    <a:p>
                      <a:pPr marL="137160" marR="0" lvl="0" indent="-137160" algn="l" defTabSz="457200" rtl="0" eaLnBrk="1" fontAlgn="base" latinLnBrk="0" hangingPunct="1">
                        <a:lnSpc>
                          <a:spcPct val="120000"/>
                        </a:lnSpc>
                        <a:spcBef>
                          <a:spcPct val="2500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ALT 1.3-10 x ULN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20" name="Line 13"/>
          <p:cNvSpPr>
            <a:spLocks noChangeShapeType="1"/>
          </p:cNvSpPr>
          <p:nvPr/>
        </p:nvSpPr>
        <p:spPr bwMode="auto">
          <a:xfrm>
            <a:off x="8386763" y="1930400"/>
            <a:ext cx="0" cy="646176"/>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27" name="Text Box 20"/>
          <p:cNvSpPr txBox="1">
            <a:spLocks noChangeArrowheads="1"/>
          </p:cNvSpPr>
          <p:nvPr/>
        </p:nvSpPr>
        <p:spPr bwMode="auto">
          <a:xfrm>
            <a:off x="7810500" y="1579477"/>
            <a:ext cx="1189037" cy="346249"/>
          </a:xfrm>
          <a:prstGeom prst="rect">
            <a:avLst/>
          </a:prstGeom>
          <a:noFill/>
          <a:ln w="9525">
            <a:noFill/>
            <a:miter lim="800000"/>
            <a:headEnd/>
            <a:tailEnd/>
          </a:ln>
        </p:spPr>
        <p:txBody>
          <a:bodyPr wrap="square" anchor="ctr">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Week 48</a:t>
            </a:r>
          </a:p>
        </p:txBody>
      </p:sp>
      <p:sp>
        <p:nvSpPr>
          <p:cNvPr id="28" name="Text Box 12"/>
          <p:cNvSpPr txBox="1">
            <a:spLocks noChangeArrowheads="1"/>
          </p:cNvSpPr>
          <p:nvPr/>
        </p:nvSpPr>
        <p:spPr bwMode="auto">
          <a:xfrm>
            <a:off x="3352800" y="1579475"/>
            <a:ext cx="1480619" cy="346249"/>
          </a:xfrm>
          <a:prstGeom prst="rect">
            <a:avLst/>
          </a:prstGeom>
          <a:noFill/>
          <a:ln w="9525">
            <a:noFill/>
            <a:miter lim="800000"/>
            <a:headEnd/>
            <a:tailEnd/>
          </a:ln>
        </p:spPr>
        <p:txBody>
          <a:bodyPr wrap="none" anchor="ctr">
            <a:prstTxWarp prst="textNoShape">
              <a:avLst/>
            </a:prstTxWarp>
            <a:spAutoFit/>
          </a:bodyPr>
          <a:lstStyle/>
          <a:p>
            <a:pPr eaLnBrk="1" hangingPunct="1">
              <a:lnSpc>
                <a:spcPct val="90000"/>
              </a:lnSpc>
            </a:pPr>
            <a:r>
              <a:rPr lang="en-US" sz="1800" dirty="0">
                <a:solidFill>
                  <a:schemeClr val="tx1"/>
                </a:solidFill>
                <a:latin typeface="Arial" pitchFamily="-106" charset="0"/>
                <a:ea typeface="Arial" pitchFamily="-106" charset="0"/>
                <a:cs typeface="Arial" pitchFamily="-106" charset="0"/>
              </a:rPr>
              <a:t>Randomized</a:t>
            </a:r>
          </a:p>
        </p:txBody>
      </p:sp>
      <p:sp>
        <p:nvSpPr>
          <p:cNvPr id="14" name="Content Placeholder 13"/>
          <p:cNvSpPr>
            <a:spLocks noGrp="1"/>
          </p:cNvSpPr>
          <p:nvPr>
            <p:ph sz="quarter" idx="13"/>
          </p:nvPr>
        </p:nvSpPr>
        <p:spPr/>
        <p:txBody>
          <a:bodyPr/>
          <a:lstStyle/>
          <a:p>
            <a:r>
              <a:rPr lang="en-US" dirty="0">
                <a:solidFill>
                  <a:srgbClr val="1F497D"/>
                </a:solidFill>
                <a:latin typeface="Arial" pitchFamily="-106" charset="0"/>
              </a:rPr>
              <a:t>Source: Lai C, et. al. N </a:t>
            </a:r>
            <a:r>
              <a:rPr lang="en-US" dirty="0" err="1">
                <a:solidFill>
                  <a:srgbClr val="1F497D"/>
                </a:solidFill>
                <a:latin typeface="Arial" pitchFamily="-106" charset="0"/>
              </a:rPr>
              <a:t>Engl</a:t>
            </a:r>
            <a:r>
              <a:rPr lang="en-US" dirty="0">
                <a:solidFill>
                  <a:srgbClr val="1F497D"/>
                </a:solidFill>
                <a:latin typeface="Arial" pitchFamily="-106" charset="0"/>
              </a:rPr>
              <a:t> J Med. 2006;354:1011-21. </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Entecavir versus Lamivudine in </a:t>
            </a:r>
            <a:r>
              <a:rPr lang="en-US" sz="2400" dirty="0" err="1">
                <a:solidFill>
                  <a:schemeClr val="accent5">
                    <a:lumMod val="20000"/>
                    <a:lumOff val="80000"/>
                  </a:schemeClr>
                </a:solidFill>
                <a:latin typeface="Arial" pitchFamily="-106" charset="0"/>
              </a:rPr>
              <a:t>HBeAg</a:t>
            </a:r>
            <a:r>
              <a:rPr lang="en-US" sz="2400" dirty="0">
                <a:solidFill>
                  <a:schemeClr val="accent5">
                    <a:lumMod val="20000"/>
                    <a:lumOff val="80000"/>
                  </a:schemeClr>
                </a:solidFill>
                <a:latin typeface="Arial" pitchFamily="-106" charset="0"/>
              </a:rPr>
              <a:t>-Negative</a:t>
            </a:r>
            <a:br>
              <a:rPr lang="en-US" dirty="0">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-Negative): Study Design</a:t>
            </a:r>
            <a:endParaRPr lang="en-US" dirty="0">
              <a:solidFill>
                <a:srgbClr val="FFFFFF"/>
              </a:solidFill>
            </a:endParaRPr>
          </a:p>
        </p:txBody>
      </p:sp>
    </p:spTree>
    <p:extLst>
      <p:ext uri="{BB962C8B-B14F-4D97-AF65-F5344CB8AC3E}">
        <p14:creationId xmlns:p14="http://schemas.microsoft.com/office/powerpoint/2010/main" val="26307266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36" name="Content Placeholder 6"/>
          <p:cNvSpPr>
            <a:spLocks noGrp="1"/>
          </p:cNvSpPr>
          <p:nvPr>
            <p:ph sz="quarter" idx="13"/>
          </p:nvPr>
        </p:nvSpPr>
        <p:spPr/>
        <p:txBody>
          <a:bodyPr/>
          <a:lstStyle/>
          <a:p>
            <a:r>
              <a:rPr lang="en-US" dirty="0">
                <a:solidFill>
                  <a:srgbClr val="1F497D"/>
                </a:solidFill>
                <a:latin typeface="Arial" pitchFamily="-106" charset="0"/>
              </a:rPr>
              <a:t>Source: Lai C, et. al. N </a:t>
            </a:r>
            <a:r>
              <a:rPr lang="en-US" dirty="0" err="1">
                <a:solidFill>
                  <a:srgbClr val="1F497D"/>
                </a:solidFill>
                <a:latin typeface="Arial" pitchFamily="-106" charset="0"/>
              </a:rPr>
              <a:t>Engl</a:t>
            </a:r>
            <a:r>
              <a:rPr lang="en-US" dirty="0">
                <a:solidFill>
                  <a:srgbClr val="1F497D"/>
                </a:solidFill>
                <a:latin typeface="Arial" pitchFamily="-106" charset="0"/>
              </a:rPr>
              <a:t> J Med. 2006;354:1011-21.</a:t>
            </a:r>
          </a:p>
        </p:txBody>
      </p:sp>
      <p:sp>
        <p:nvSpPr>
          <p:cNvPr id="9" name="Title 3">
            <a:extLst>
              <a:ext uri="{FF2B5EF4-FFF2-40B4-BE49-F238E27FC236}">
                <a16:creationId xmlns:a16="http://schemas.microsoft.com/office/drawing/2014/main" id="{3E40A9C4-CBA1-DB43-AD75-9B110B48C8F3}"/>
              </a:ext>
            </a:extLst>
          </p:cNvPr>
          <p:cNvSpPr>
            <a:spLocks noGrp="1"/>
          </p:cNvSpPr>
          <p:nvPr>
            <p:ph type="title"/>
          </p:nvPr>
        </p:nvSpPr>
        <p:spPr/>
        <p:txBody>
          <a:bodyPr>
            <a:normAutofit fontScale="90000"/>
          </a:bodyPr>
          <a:lstStyle/>
          <a:p>
            <a:r>
              <a:rPr lang="en-US" sz="2400" dirty="0">
                <a:solidFill>
                  <a:schemeClr val="accent5">
                    <a:lumMod val="20000"/>
                    <a:lumOff val="80000"/>
                  </a:schemeClr>
                </a:solidFill>
                <a:latin typeface="Arial" pitchFamily="-106" charset="0"/>
              </a:rPr>
              <a:t>Entecavir versus Lamivudine in </a:t>
            </a:r>
            <a:r>
              <a:rPr lang="en-US" sz="2400" dirty="0" err="1">
                <a:solidFill>
                  <a:schemeClr val="accent5">
                    <a:lumMod val="20000"/>
                    <a:lumOff val="80000"/>
                  </a:schemeClr>
                </a:solidFill>
                <a:latin typeface="Arial" pitchFamily="-106" charset="0"/>
              </a:rPr>
              <a:t>HBeAg</a:t>
            </a:r>
            <a:r>
              <a:rPr lang="en-US" sz="2400" dirty="0">
                <a:solidFill>
                  <a:schemeClr val="accent5">
                    <a:lumMod val="20000"/>
                    <a:lumOff val="80000"/>
                  </a:schemeClr>
                </a:solidFill>
                <a:latin typeface="Arial" pitchFamily="-106" charset="0"/>
              </a:rPr>
              <a:t>-Negative</a:t>
            </a:r>
            <a:br>
              <a:rPr lang="en-US" dirty="0">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-Negative): </a:t>
            </a:r>
            <a:r>
              <a:rPr lang="en-US" dirty="0">
                <a:solidFill>
                  <a:srgbClr val="FFFFFF"/>
                </a:solidFill>
                <a:latin typeface="Arial" pitchFamily="-106" charset="0"/>
              </a:rPr>
              <a:t>Baseline Characteristics</a:t>
            </a:r>
            <a:endParaRPr lang="en-US" dirty="0">
              <a:solidFill>
                <a:srgbClr val="FFFFFF"/>
              </a:solidFill>
            </a:endParaRPr>
          </a:p>
        </p:txBody>
      </p:sp>
      <p:graphicFrame>
        <p:nvGraphicFramePr>
          <p:cNvPr id="5" name="Content Placeholder 2"/>
          <p:cNvGraphicFramePr>
            <a:graphicFrameLocks/>
          </p:cNvGraphicFramePr>
          <p:nvPr>
            <p:extLst/>
          </p:nvPr>
        </p:nvGraphicFramePr>
        <p:xfrm>
          <a:off x="457200" y="1386151"/>
          <a:ext cx="8229600" cy="4878573"/>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640440">
                <a:tc>
                  <a:txBody>
                    <a:bodyPr/>
                    <a:lstStyle/>
                    <a:p>
                      <a:pPr>
                        <a:lnSpc>
                          <a:spcPts val="1800"/>
                        </a:lnSpc>
                      </a:pPr>
                      <a:r>
                        <a:rPr lang="en-US" sz="1600" dirty="0"/>
                        <a:t>Baseline Characteristic</a:t>
                      </a:r>
                    </a:p>
                  </a:txBody>
                  <a:tcPr anchor="ctr">
                    <a:lnL w="12700" cap="flat" cmpd="sng" algn="ctr">
                      <a:solidFill>
                        <a:prstClr val="white">
                          <a:lumMod val="75000"/>
                        </a:prstClr>
                      </a:solidFill>
                      <a:prstDash val="solid"/>
                      <a:round/>
                      <a:headEnd type="none" w="med" len="med"/>
                      <a:tailEnd type="none" w="med" len="med"/>
                    </a:lnL>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800"/>
                        </a:lnSpc>
                      </a:pPr>
                      <a:r>
                        <a:rPr lang="en-US" sz="1600" b="1" dirty="0">
                          <a:solidFill>
                            <a:srgbClr val="FFFFFF"/>
                          </a:solidFill>
                        </a:rPr>
                        <a:t>Entecavir</a:t>
                      </a:r>
                      <a:br>
                        <a:rPr lang="en-US" sz="1600" b="0" dirty="0">
                          <a:solidFill>
                            <a:srgbClr val="FFFFFF"/>
                          </a:solidFill>
                        </a:rPr>
                      </a:br>
                      <a:r>
                        <a:rPr lang="en-US" sz="1400" b="0" dirty="0">
                          <a:solidFill>
                            <a:srgbClr val="FFFFFF"/>
                          </a:solidFill>
                        </a:rPr>
                        <a:t>(n = 325)</a:t>
                      </a:r>
                      <a:endParaRPr lang="en-US" sz="1400" b="1" dirty="0">
                        <a:solidFill>
                          <a:srgbClr val="FFFFFF"/>
                        </a:solidFill>
                      </a:endParaRPr>
                    </a:p>
                  </a:txBody>
                  <a:tcPr anchor="ct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solidFill>
                  </a:tcPr>
                </a:tc>
                <a:tc>
                  <a:txBody>
                    <a:bodyPr/>
                    <a:lstStyle/>
                    <a:p>
                      <a:pPr algn="ctr">
                        <a:lnSpc>
                          <a:spcPts val="1800"/>
                        </a:lnSpc>
                      </a:pPr>
                      <a:r>
                        <a:rPr lang="en-US" sz="1600" b="1" dirty="0">
                          <a:solidFill>
                            <a:srgbClr val="FFFFFF"/>
                          </a:solidFill>
                        </a:rPr>
                        <a:t>Lamivudine</a:t>
                      </a:r>
                    </a:p>
                    <a:p>
                      <a:pPr algn="ctr">
                        <a:lnSpc>
                          <a:spcPts val="1800"/>
                        </a:lnSpc>
                      </a:pPr>
                      <a:r>
                        <a:rPr lang="en-US" sz="1400" b="0" dirty="0">
                          <a:solidFill>
                            <a:srgbClr val="FFFFFF"/>
                          </a:solidFill>
                        </a:rPr>
                        <a:t>(n</a:t>
                      </a:r>
                      <a:r>
                        <a:rPr lang="en-US" sz="1400" b="0" baseline="0" dirty="0">
                          <a:solidFill>
                            <a:srgbClr val="FFFFFF"/>
                          </a:solidFill>
                        </a:rPr>
                        <a:t> </a:t>
                      </a:r>
                      <a:r>
                        <a:rPr lang="en-US" sz="1400" b="0" dirty="0">
                          <a:solidFill>
                            <a:srgbClr val="FFFFFF"/>
                          </a:solidFill>
                        </a:rPr>
                        <a:t>= 313)</a:t>
                      </a:r>
                      <a:endParaRPr lang="en-US" sz="1400" b="1" dirty="0">
                        <a:solidFill>
                          <a:srgbClr val="FFFFFF"/>
                        </a:solidFill>
                      </a:endParaRPr>
                    </a:p>
                  </a:txBody>
                  <a:tcPr anchor="ctr">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8C723F"/>
                    </a:solidFill>
                  </a:tcPr>
                </a:tc>
                <a:extLst>
                  <a:ext uri="{0D108BD9-81ED-4DB2-BD59-A6C34878D82A}">
                    <a16:rowId xmlns:a16="http://schemas.microsoft.com/office/drawing/2014/main" val="10000"/>
                  </a:ext>
                </a:extLst>
              </a:tr>
              <a:tr h="360586">
                <a:tc>
                  <a:txBody>
                    <a:bodyPr/>
                    <a:lstStyle/>
                    <a:p>
                      <a:pPr>
                        <a:lnSpc>
                          <a:spcPts val="2200"/>
                        </a:lnSpc>
                      </a:pPr>
                      <a:r>
                        <a:rPr lang="en-US" sz="1600" dirty="0"/>
                        <a:t>Age, mean (±SD), years</a:t>
                      </a:r>
                    </a:p>
                  </a:txBody>
                  <a:tcPr anchor="ctr">
                    <a:lnL w="12700"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200"/>
                        </a:lnSpc>
                      </a:pPr>
                      <a:r>
                        <a:rPr lang="en-US" sz="1600" dirty="0"/>
                        <a:t>44 ±11</a:t>
                      </a:r>
                    </a:p>
                  </a:txBody>
                  <a:tcPr anchor="ctr">
                    <a:lnT w="57150" cap="flat" cmpd="sng" algn="ctr">
                      <a:solidFill>
                        <a:srgbClr val="FFFFFF"/>
                      </a:solidFill>
                      <a:prstDash val="solid"/>
                      <a:round/>
                      <a:headEnd type="none" w="med" len="med"/>
                      <a:tailEnd type="none" w="med" len="med"/>
                    </a:lnT>
                  </a:tcPr>
                </a:tc>
                <a:tc>
                  <a:txBody>
                    <a:bodyPr/>
                    <a:lstStyle/>
                    <a:p>
                      <a:pPr algn="ctr">
                        <a:lnSpc>
                          <a:spcPts val="2200"/>
                        </a:lnSpc>
                      </a:pPr>
                      <a:r>
                        <a:rPr lang="en-US" sz="1600" dirty="0"/>
                        <a:t>44 ±11</a:t>
                      </a:r>
                    </a:p>
                  </a:txBody>
                  <a:tcPr anchor="ctr">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60586">
                <a:tc>
                  <a:txBody>
                    <a:bodyPr/>
                    <a:lstStyle/>
                    <a:p>
                      <a:pPr>
                        <a:lnSpc>
                          <a:spcPts val="2200"/>
                        </a:lnSpc>
                      </a:pPr>
                      <a:r>
                        <a:rPr lang="en-US" sz="1600" dirty="0"/>
                        <a:t>Male, no. (%)</a:t>
                      </a:r>
                    </a:p>
                  </a:txBody>
                  <a:tcPr anchor="ctr">
                    <a:lnL w="12700"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ts val="2200"/>
                        </a:lnSpc>
                      </a:pPr>
                      <a:r>
                        <a:rPr lang="en-US" sz="1600" dirty="0"/>
                        <a:t>248 (76)</a:t>
                      </a:r>
                    </a:p>
                  </a:txBody>
                  <a:tcPr anchor="ctr"/>
                </a:tc>
                <a:tc>
                  <a:txBody>
                    <a:bodyPr/>
                    <a:lstStyle/>
                    <a:p>
                      <a:pPr algn="ctr">
                        <a:lnSpc>
                          <a:spcPts val="2200"/>
                        </a:lnSpc>
                      </a:pPr>
                      <a:r>
                        <a:rPr lang="en-US" sz="1600" dirty="0"/>
                        <a:t>236 (75)</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1439507">
                <a:tc>
                  <a:txBody>
                    <a:bodyPr/>
                    <a:lstStyle/>
                    <a:p>
                      <a:pPr>
                        <a:lnSpc>
                          <a:spcPts val="2200"/>
                        </a:lnSpc>
                      </a:pPr>
                      <a:r>
                        <a:rPr lang="en-US" sz="1600" dirty="0"/>
                        <a:t>Race, no. (%)</a:t>
                      </a:r>
                    </a:p>
                    <a:p>
                      <a:pPr>
                        <a:lnSpc>
                          <a:spcPts val="2200"/>
                        </a:lnSpc>
                      </a:pPr>
                      <a:r>
                        <a:rPr lang="en-US" sz="1600" dirty="0"/>
                        <a:t>  White</a:t>
                      </a:r>
                    </a:p>
                    <a:p>
                      <a:pPr>
                        <a:lnSpc>
                          <a:spcPts val="2200"/>
                        </a:lnSpc>
                      </a:pPr>
                      <a:r>
                        <a:rPr lang="en-US" sz="1600" dirty="0"/>
                        <a:t>  Asian</a:t>
                      </a:r>
                    </a:p>
                    <a:p>
                      <a:pPr>
                        <a:lnSpc>
                          <a:spcPts val="2200"/>
                        </a:lnSpc>
                      </a:pPr>
                      <a:r>
                        <a:rPr lang="en-US" sz="1600" dirty="0"/>
                        <a:t>  Black</a:t>
                      </a:r>
                    </a:p>
                    <a:p>
                      <a:pPr>
                        <a:lnSpc>
                          <a:spcPts val="2200"/>
                        </a:lnSpc>
                      </a:pPr>
                      <a:r>
                        <a:rPr lang="en-US" sz="1600" dirty="0"/>
                        <a:t>  Other</a:t>
                      </a:r>
                    </a:p>
                  </a:txBody>
                  <a:tcPr anchor="ctr">
                    <a:lnL w="12700" cap="flat" cmpd="sng" algn="ctr">
                      <a:solidFill>
                        <a:prstClr val="white">
                          <a:lumMod val="75000"/>
                        </a:prstClr>
                      </a:solidFill>
                      <a:prstDash val="solid"/>
                      <a:round/>
                      <a:headEnd type="none" w="med" len="med"/>
                      <a:tailEnd type="none" w="med" len="med"/>
                    </a:lnL>
                  </a:tcPr>
                </a:tc>
                <a:tc>
                  <a:txBody>
                    <a:bodyPr/>
                    <a:lstStyle/>
                    <a:p>
                      <a:pPr algn="ctr">
                        <a:lnSpc>
                          <a:spcPts val="2200"/>
                        </a:lnSpc>
                      </a:pPr>
                      <a:endParaRPr lang="en-US" sz="1600" dirty="0"/>
                    </a:p>
                    <a:p>
                      <a:pPr algn="ctr">
                        <a:lnSpc>
                          <a:spcPts val="2200"/>
                        </a:lnSpc>
                      </a:pPr>
                      <a:r>
                        <a:rPr lang="en-US" sz="1600" dirty="0"/>
                        <a:t>193 (59)</a:t>
                      </a:r>
                    </a:p>
                    <a:p>
                      <a:pPr algn="ctr">
                        <a:lnSpc>
                          <a:spcPts val="2200"/>
                        </a:lnSpc>
                      </a:pPr>
                      <a:r>
                        <a:rPr lang="en-US" sz="1600" dirty="0"/>
                        <a:t>122 (38)</a:t>
                      </a:r>
                    </a:p>
                    <a:p>
                      <a:pPr algn="ctr">
                        <a:lnSpc>
                          <a:spcPts val="2200"/>
                        </a:lnSpc>
                      </a:pPr>
                      <a:r>
                        <a:rPr lang="en-US" sz="1600" dirty="0"/>
                        <a:t>8 (2)</a:t>
                      </a:r>
                    </a:p>
                    <a:p>
                      <a:pPr algn="ctr">
                        <a:lnSpc>
                          <a:spcPts val="2200"/>
                        </a:lnSpc>
                      </a:pPr>
                      <a:r>
                        <a:rPr lang="en-US" sz="1600" dirty="0"/>
                        <a:t>2 (&lt;1)</a:t>
                      </a:r>
                    </a:p>
                  </a:txBody>
                  <a:tcPr anchor="ctr"/>
                </a:tc>
                <a:tc>
                  <a:txBody>
                    <a:bodyPr/>
                    <a:lstStyle/>
                    <a:p>
                      <a:pPr algn="ctr">
                        <a:lnSpc>
                          <a:spcPts val="2200"/>
                        </a:lnSpc>
                      </a:pPr>
                      <a:endParaRPr lang="en-US" sz="1600" dirty="0"/>
                    </a:p>
                    <a:p>
                      <a:pPr algn="ctr">
                        <a:lnSpc>
                          <a:spcPts val="2200"/>
                        </a:lnSpc>
                      </a:pPr>
                      <a:r>
                        <a:rPr lang="en-US" sz="1600" dirty="0"/>
                        <a:t>176 (56)</a:t>
                      </a:r>
                    </a:p>
                    <a:p>
                      <a:pPr algn="ctr">
                        <a:lnSpc>
                          <a:spcPts val="2200"/>
                        </a:lnSpc>
                      </a:pPr>
                      <a:r>
                        <a:rPr lang="en-US" sz="1600" dirty="0"/>
                        <a:t>129 (41)</a:t>
                      </a:r>
                    </a:p>
                    <a:p>
                      <a:pPr algn="ctr">
                        <a:lnSpc>
                          <a:spcPts val="2200"/>
                        </a:lnSpc>
                      </a:pPr>
                      <a:r>
                        <a:rPr lang="en-US" sz="1600" dirty="0"/>
                        <a:t>7 (2)</a:t>
                      </a:r>
                    </a:p>
                    <a:p>
                      <a:pPr algn="ctr">
                        <a:lnSpc>
                          <a:spcPts val="2200"/>
                        </a:lnSpc>
                      </a:pPr>
                      <a:r>
                        <a:rPr lang="en-US" sz="1600" dirty="0"/>
                        <a:t>1 (&lt;1)</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358649">
                <a:tc>
                  <a:txBody>
                    <a:bodyPr/>
                    <a:lstStyle/>
                    <a:p>
                      <a:pPr>
                        <a:lnSpc>
                          <a:spcPts val="2200"/>
                        </a:lnSpc>
                      </a:pPr>
                      <a:r>
                        <a:rPr lang="en-US" sz="1600" dirty="0" err="1"/>
                        <a:t>Knodell</a:t>
                      </a:r>
                      <a:r>
                        <a:rPr lang="en-US" sz="1600" dirty="0"/>
                        <a:t> inflammatory score,</a:t>
                      </a:r>
                      <a:r>
                        <a:rPr lang="en-US" sz="1600" baseline="0" dirty="0"/>
                        <a:t> mean (</a:t>
                      </a:r>
                      <a:r>
                        <a:rPr lang="en-US" sz="1600" dirty="0"/>
                        <a:t>±SD</a:t>
                      </a:r>
                      <a:r>
                        <a:rPr lang="en-US" sz="1600" baseline="0" dirty="0"/>
                        <a:t>)</a:t>
                      </a:r>
                      <a:endParaRPr lang="en-US" sz="1600" dirty="0"/>
                    </a:p>
                  </a:txBody>
                  <a:tcPr anchor="ctr">
                    <a:lnL w="12700" cap="flat" cmpd="sng" algn="ctr">
                      <a:solidFill>
                        <a:prstClr val="white">
                          <a:lumMod val="75000"/>
                        </a:prstClr>
                      </a:solidFill>
                      <a:prstDash val="solid"/>
                      <a:round/>
                      <a:headEnd type="none" w="med" len="med"/>
                      <a:tailEnd type="none" w="med" len="med"/>
                    </a:lnL>
                  </a:tcPr>
                </a:tc>
                <a:tc>
                  <a:txBody>
                    <a:bodyPr/>
                    <a:lstStyle/>
                    <a:p>
                      <a:pPr algn="ctr">
                        <a:lnSpc>
                          <a:spcPts val="2200"/>
                        </a:lnSpc>
                      </a:pPr>
                      <a:r>
                        <a:rPr lang="en-US" sz="1600" dirty="0"/>
                        <a:t>7.6 ±1.8</a:t>
                      </a:r>
                    </a:p>
                  </a:txBody>
                  <a:tcPr anchor="ctr"/>
                </a:tc>
                <a:tc>
                  <a:txBody>
                    <a:bodyPr/>
                    <a:lstStyle/>
                    <a:p>
                      <a:pPr algn="ctr">
                        <a:lnSpc>
                          <a:spcPts val="2200"/>
                        </a:lnSpc>
                      </a:pPr>
                      <a:r>
                        <a:rPr lang="en-US" sz="1600" dirty="0"/>
                        <a:t>7.6 ±1.7</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899078">
                <a:tc>
                  <a:txBody>
                    <a:bodyPr/>
                    <a:lstStyle/>
                    <a:p>
                      <a:pPr>
                        <a:lnSpc>
                          <a:spcPts val="2200"/>
                        </a:lnSpc>
                      </a:pPr>
                      <a:r>
                        <a:rPr lang="en-US" sz="1600" dirty="0"/>
                        <a:t>Ishak fibrosis score, %</a:t>
                      </a:r>
                    </a:p>
                    <a:p>
                      <a:pPr>
                        <a:lnSpc>
                          <a:spcPts val="2200"/>
                        </a:lnSpc>
                      </a:pPr>
                      <a:r>
                        <a:rPr lang="en-US" sz="1600" dirty="0"/>
                        <a:t>  ≥3 (bridging fibrosis)</a:t>
                      </a:r>
                    </a:p>
                    <a:p>
                      <a:pPr>
                        <a:lnSpc>
                          <a:spcPts val="2200"/>
                        </a:lnSpc>
                      </a:pPr>
                      <a:r>
                        <a:rPr lang="en-US" sz="1600" dirty="0"/>
                        <a:t>  ≥4 (cirrhosis)</a:t>
                      </a:r>
                    </a:p>
                  </a:txBody>
                  <a:tcPr anchor="ctr">
                    <a:lnL w="12700" cap="flat" cmpd="sng" algn="ctr">
                      <a:solidFill>
                        <a:prstClr val="white">
                          <a:lumMod val="75000"/>
                        </a:prstClr>
                      </a:solidFill>
                      <a:prstDash val="solid"/>
                      <a:round/>
                      <a:headEnd type="none" w="med" len="med"/>
                      <a:tailEnd type="none" w="med" len="med"/>
                    </a:lnL>
                  </a:tcPr>
                </a:tc>
                <a:tc>
                  <a:txBody>
                    <a:bodyPr/>
                    <a:lstStyle/>
                    <a:p>
                      <a:pPr algn="ctr">
                        <a:lnSpc>
                          <a:spcPts val="2200"/>
                        </a:lnSpc>
                      </a:pPr>
                      <a:endParaRPr lang="en-US" sz="1600" dirty="0"/>
                    </a:p>
                    <a:p>
                      <a:pPr algn="ctr">
                        <a:lnSpc>
                          <a:spcPts val="2200"/>
                        </a:lnSpc>
                      </a:pPr>
                      <a:r>
                        <a:rPr lang="en-US" sz="1600" dirty="0"/>
                        <a:t>43</a:t>
                      </a:r>
                    </a:p>
                    <a:p>
                      <a:pPr algn="ctr">
                        <a:lnSpc>
                          <a:spcPts val="2200"/>
                        </a:lnSpc>
                      </a:pPr>
                      <a:r>
                        <a:rPr lang="en-US" sz="1600" dirty="0"/>
                        <a:t>5</a:t>
                      </a:r>
                    </a:p>
                  </a:txBody>
                  <a:tcPr anchor="ctr"/>
                </a:tc>
                <a:tc>
                  <a:txBody>
                    <a:bodyPr/>
                    <a:lstStyle/>
                    <a:p>
                      <a:pPr algn="ctr">
                        <a:lnSpc>
                          <a:spcPts val="2200"/>
                        </a:lnSpc>
                      </a:pPr>
                      <a:endParaRPr lang="en-US" sz="1600" dirty="0"/>
                    </a:p>
                    <a:p>
                      <a:pPr algn="ctr">
                        <a:lnSpc>
                          <a:spcPts val="2200"/>
                        </a:lnSpc>
                      </a:pPr>
                      <a:r>
                        <a:rPr lang="en-US" sz="1600" dirty="0"/>
                        <a:t>41</a:t>
                      </a:r>
                    </a:p>
                    <a:p>
                      <a:pPr algn="ctr">
                        <a:lnSpc>
                          <a:spcPts val="2200"/>
                        </a:lnSpc>
                      </a:pPr>
                      <a:r>
                        <a:rPr lang="en-US" sz="1600" dirty="0"/>
                        <a:t>10</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393738">
                <a:tc>
                  <a:txBody>
                    <a:bodyPr/>
                    <a:lstStyle/>
                    <a:p>
                      <a:pPr>
                        <a:lnSpc>
                          <a:spcPts val="2200"/>
                        </a:lnSpc>
                      </a:pPr>
                      <a:r>
                        <a:rPr lang="en-US" sz="1600" dirty="0"/>
                        <a:t>Alanine aminotransferase, IU/mL (±SD)</a:t>
                      </a:r>
                    </a:p>
                  </a:txBody>
                  <a:tcPr anchor="ctr">
                    <a:lnL w="12700" cap="flat" cmpd="sng" algn="ctr">
                      <a:solidFill>
                        <a:prstClr val="white">
                          <a:lumMod val="75000"/>
                        </a:prstClr>
                      </a:solidFill>
                      <a:prstDash val="solid"/>
                      <a:round/>
                      <a:headEnd type="none" w="med" len="med"/>
                      <a:tailEnd type="none" w="med" len="med"/>
                    </a:lnL>
                  </a:tcPr>
                </a:tc>
                <a:tc>
                  <a:txBody>
                    <a:bodyPr/>
                    <a:lstStyle/>
                    <a:p>
                      <a:pPr algn="ctr">
                        <a:lnSpc>
                          <a:spcPts val="2200"/>
                        </a:lnSpc>
                      </a:pPr>
                      <a:r>
                        <a:rPr lang="en-US" sz="1600" dirty="0"/>
                        <a:t>141 ±114.7</a:t>
                      </a:r>
                    </a:p>
                  </a:txBody>
                  <a:tcPr anchor="ctr"/>
                </a:tc>
                <a:tc>
                  <a:txBody>
                    <a:bodyPr/>
                    <a:lstStyle/>
                    <a:p>
                      <a:pPr algn="ctr">
                        <a:lnSpc>
                          <a:spcPts val="2200"/>
                        </a:lnSpc>
                      </a:pPr>
                      <a:r>
                        <a:rPr lang="en-US" sz="1600" dirty="0"/>
                        <a:t>143 ±119.4</a:t>
                      </a:r>
                    </a:p>
                  </a:txBody>
                  <a:tcPr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393738">
                <a:tc>
                  <a:txBody>
                    <a:bodyPr/>
                    <a:lstStyle/>
                    <a:p>
                      <a:pPr>
                        <a:lnSpc>
                          <a:spcPts val="2200"/>
                        </a:lnSpc>
                      </a:pPr>
                      <a:r>
                        <a:rPr lang="en-US" sz="1600" dirty="0"/>
                        <a:t>Prior treatment w/ interferon or lamivudine, no. (%)</a:t>
                      </a:r>
                    </a:p>
                  </a:txBody>
                  <a:tcPr anchor="ctr">
                    <a:lnL w="12700" cap="flat" cmpd="sng" algn="ctr">
                      <a:solidFill>
                        <a:prstClr val="white">
                          <a:lumMod val="75000"/>
                        </a:prstClr>
                      </a:solidFill>
                      <a:prstDash val="solid"/>
                      <a:round/>
                      <a:headEnd type="none" w="med" len="med"/>
                      <a:tailEnd type="none" w="med" len="med"/>
                    </a:lnL>
                    <a:lnB w="12700" cap="flat" cmpd="sng" algn="ctr">
                      <a:solidFill>
                        <a:prstClr val="white">
                          <a:lumMod val="75000"/>
                        </a:prstClr>
                      </a:solidFill>
                      <a:prstDash val="solid"/>
                      <a:round/>
                      <a:headEnd type="none" w="med" len="med"/>
                      <a:tailEnd type="none" w="med" len="med"/>
                    </a:lnB>
                  </a:tcPr>
                </a:tc>
                <a:tc>
                  <a:txBody>
                    <a:bodyPr/>
                    <a:lstStyle/>
                    <a:p>
                      <a:pPr algn="ctr">
                        <a:lnSpc>
                          <a:spcPts val="2200"/>
                        </a:lnSpc>
                      </a:pPr>
                      <a:r>
                        <a:rPr lang="en-US" sz="1600" dirty="0"/>
                        <a:t>49 (15)</a:t>
                      </a:r>
                    </a:p>
                  </a:txBody>
                  <a:tcPr anchor="ctr">
                    <a:lnB w="12700" cap="flat" cmpd="sng" algn="ctr">
                      <a:solidFill>
                        <a:prstClr val="white">
                          <a:lumMod val="75000"/>
                        </a:prstClr>
                      </a:solidFill>
                      <a:prstDash val="solid"/>
                      <a:round/>
                      <a:headEnd type="none" w="med" len="med"/>
                      <a:tailEnd type="none" w="med" len="med"/>
                    </a:lnB>
                  </a:tcPr>
                </a:tc>
                <a:tc>
                  <a:txBody>
                    <a:bodyPr/>
                    <a:lstStyle/>
                    <a:p>
                      <a:pPr algn="ctr">
                        <a:lnSpc>
                          <a:spcPts val="2200"/>
                        </a:lnSpc>
                      </a:pPr>
                      <a:r>
                        <a:rPr lang="en-US" sz="1600" dirty="0"/>
                        <a:t>45 (14)</a:t>
                      </a:r>
                    </a:p>
                  </a:txBody>
                  <a:tcPr anchor="ctr">
                    <a:lnR w="12700" cap="flat" cmpd="sng" algn="ctr">
                      <a:solidFill>
                        <a:prstClr val="white">
                          <a:lumMod val="75000"/>
                        </a:prstClr>
                      </a:solidFill>
                      <a:prstDash val="solid"/>
                      <a:round/>
                      <a:headEnd type="none" w="med" len="med"/>
                      <a:tailEnd type="none" w="med" len="med"/>
                    </a:lnR>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3088225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nvPr>
        </p:nvGraphicFramePr>
        <p:xfrm>
          <a:off x="343666" y="1463040"/>
          <a:ext cx="8456668"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9"/>
          <p:cNvSpPr>
            <a:spLocks noGrp="1"/>
          </p:cNvSpPr>
          <p:nvPr>
            <p:ph sz="quarter" idx="13"/>
          </p:nvPr>
        </p:nvSpPr>
        <p:spPr/>
        <p:txBody>
          <a:bodyPr/>
          <a:lstStyle/>
          <a:p>
            <a:r>
              <a:rPr lang="en-US" dirty="0">
                <a:solidFill>
                  <a:srgbClr val="1F497D"/>
                </a:solidFill>
                <a:latin typeface="Arial" pitchFamily="-106" charset="0"/>
              </a:rPr>
              <a:t>Source: Lai C, et. al. N </a:t>
            </a:r>
            <a:r>
              <a:rPr lang="en-US" dirty="0" err="1">
                <a:solidFill>
                  <a:srgbClr val="1F497D"/>
                </a:solidFill>
                <a:latin typeface="Arial" pitchFamily="-106" charset="0"/>
              </a:rPr>
              <a:t>Engl</a:t>
            </a:r>
            <a:r>
              <a:rPr lang="en-US" dirty="0">
                <a:solidFill>
                  <a:srgbClr val="1F497D"/>
                </a:solidFill>
                <a:latin typeface="Arial" pitchFamily="-106" charset="0"/>
              </a:rPr>
              <a:t> J Med. 2006;354:1011-21. </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Entecavir versus Lamivudine in </a:t>
            </a:r>
            <a:r>
              <a:rPr lang="en-US" sz="2400" dirty="0" err="1">
                <a:solidFill>
                  <a:schemeClr val="accent5">
                    <a:lumMod val="20000"/>
                    <a:lumOff val="80000"/>
                  </a:schemeClr>
                </a:solidFill>
                <a:latin typeface="Arial" pitchFamily="-106" charset="0"/>
              </a:rPr>
              <a:t>HBeAg</a:t>
            </a:r>
            <a:r>
              <a:rPr lang="en-US" sz="2400" dirty="0">
                <a:solidFill>
                  <a:schemeClr val="accent5">
                    <a:lumMod val="20000"/>
                    <a:lumOff val="80000"/>
                  </a:schemeClr>
                </a:solidFill>
                <a:latin typeface="Arial" pitchFamily="-106" charset="0"/>
              </a:rPr>
              <a:t>-Negative</a:t>
            </a:r>
            <a:br>
              <a:rPr lang="en-US" dirty="0">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-Negative): Results</a:t>
            </a:r>
            <a:endParaRPr lang="en-US" dirty="0">
              <a:solidFill>
                <a:srgbClr val="FFFFFF"/>
              </a:solidFill>
            </a:endParaRPr>
          </a:p>
        </p:txBody>
      </p:sp>
    </p:spTree>
    <p:extLst>
      <p:ext uri="{BB962C8B-B14F-4D97-AF65-F5344CB8AC3E}">
        <p14:creationId xmlns:p14="http://schemas.microsoft.com/office/powerpoint/2010/main" val="410719813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1A9E1-4156-9449-BEC7-238755677C09}"/>
              </a:ext>
            </a:extLst>
          </p:cNvPr>
          <p:cNvSpPr>
            <a:spLocks noGrp="1"/>
          </p:cNvSpPr>
          <p:nvPr>
            <p:ph sz="quarter" idx="13"/>
          </p:nvPr>
        </p:nvSpPr>
        <p:spPr/>
        <p:txBody>
          <a:bodyPr/>
          <a:lstStyle/>
          <a:p>
            <a:r>
              <a:rPr lang="en-US" dirty="0">
                <a:solidFill>
                  <a:srgbClr val="1F497D"/>
                </a:solidFill>
                <a:latin typeface="Arial" pitchFamily="-106" charset="0"/>
              </a:rPr>
              <a:t>Source: Lai C, et. al. N </a:t>
            </a:r>
            <a:r>
              <a:rPr lang="en-US" dirty="0" err="1">
                <a:solidFill>
                  <a:srgbClr val="1F497D"/>
                </a:solidFill>
                <a:latin typeface="Arial" pitchFamily="-106" charset="0"/>
              </a:rPr>
              <a:t>Engl</a:t>
            </a:r>
            <a:r>
              <a:rPr lang="en-US" dirty="0">
                <a:solidFill>
                  <a:srgbClr val="1F497D"/>
                </a:solidFill>
                <a:latin typeface="Arial" pitchFamily="-106" charset="0"/>
              </a:rPr>
              <a:t> J Med. 2006;354:1011-21. </a:t>
            </a:r>
          </a:p>
        </p:txBody>
      </p:sp>
      <p:sp>
        <p:nvSpPr>
          <p:cNvPr id="3" name="Title 2">
            <a:extLst>
              <a:ext uri="{FF2B5EF4-FFF2-40B4-BE49-F238E27FC236}">
                <a16:creationId xmlns:a16="http://schemas.microsoft.com/office/drawing/2014/main" id="{C4D97105-AB53-094C-AA41-672BBBF18FE3}"/>
              </a:ext>
            </a:extLst>
          </p:cNvPr>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48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-Negative)</a:t>
            </a:r>
            <a:r>
              <a:rPr lang="en-US" dirty="0">
                <a:solidFill>
                  <a:srgbClr val="FFFFFF"/>
                </a:solidFill>
                <a:latin typeface="Arial" pitchFamily="-106" charset="0"/>
              </a:rPr>
              <a:t>: Conclusions</a:t>
            </a:r>
            <a:endParaRPr lang="en-US" dirty="0"/>
          </a:p>
        </p:txBody>
      </p:sp>
      <p:graphicFrame>
        <p:nvGraphicFramePr>
          <p:cNvPr id="4" name="Table 3">
            <a:extLst>
              <a:ext uri="{FF2B5EF4-FFF2-40B4-BE49-F238E27FC236}">
                <a16:creationId xmlns:a16="http://schemas.microsoft.com/office/drawing/2014/main" id="{3B7A8618-AF52-9240-9E81-E4EE049834AC}"/>
              </a:ext>
            </a:extLst>
          </p:cNvPr>
          <p:cNvGraphicFramePr>
            <a:graphicFrameLocks noGrp="1"/>
          </p:cNvGraphicFramePr>
          <p:nvPr>
            <p:extLst/>
          </p:nvPr>
        </p:nvGraphicFramePr>
        <p:xfrm>
          <a:off x="0" y="2286000"/>
          <a:ext cx="9144000" cy="27603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Conclusions</a:t>
                      </a:r>
                      <a:r>
                        <a:rPr lang="en-US" sz="2000" b="0" i="0" dirty="0">
                          <a:solidFill>
                            <a:schemeClr val="tx1"/>
                          </a:solidFill>
                          <a:latin typeface="+mn-lt"/>
                          <a:cs typeface="Arial"/>
                        </a:rPr>
                        <a:t>: “Among patients with </a:t>
                      </a:r>
                      <a:r>
                        <a:rPr lang="en-US" sz="2000" b="0" i="0" dirty="0" err="1">
                          <a:solidFill>
                            <a:schemeClr val="tx1"/>
                          </a:solidFill>
                          <a:latin typeface="+mn-lt"/>
                          <a:cs typeface="Arial"/>
                        </a:rPr>
                        <a:t>HBeAg</a:t>
                      </a:r>
                      <a:r>
                        <a:rPr lang="en-US" sz="2000" b="0" i="0" dirty="0">
                          <a:solidFill>
                            <a:schemeClr val="tx1"/>
                          </a:solidFill>
                          <a:latin typeface="+mn-lt"/>
                          <a:cs typeface="Arial"/>
                        </a:rPr>
                        <a:t>-negative chronic hepatitis B who had not previously been treated with a nucleoside analogue, the rates of histologic improvement, virologic response, and normalization of alanine aminotransferase levels were significantly higher at 48 weeks with entecavir than with lamivudine. The safety profile of the two agents was similar, and there was no evidence of viral resistance to entecavir</a:t>
                      </a:r>
                      <a:r>
                        <a:rPr lang="en-US" sz="2000" b="0" kern="1200" dirty="0">
                          <a:solidFill>
                            <a:schemeClr val="tx1"/>
                          </a:solidFill>
                          <a:effectLst/>
                          <a:latin typeface="+mn-lt"/>
                          <a:ea typeface="+mn-ea"/>
                          <a:cs typeface="+mn-cs"/>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9673037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CFABB-893A-C749-A249-94C24FE80B2B}"/>
              </a:ext>
            </a:extLst>
          </p:cNvPr>
          <p:cNvSpPr>
            <a:spLocks noGrp="1"/>
          </p:cNvSpPr>
          <p:nvPr>
            <p:ph sz="quarter" idx="13"/>
          </p:nvPr>
        </p:nvSpPr>
        <p:spPr/>
        <p:txBody>
          <a:bodyPr/>
          <a:lstStyle/>
          <a:p>
            <a:endParaRPr lang="en-US"/>
          </a:p>
        </p:txBody>
      </p:sp>
      <p:sp>
        <p:nvSpPr>
          <p:cNvPr id="3" name="Content Placeholder 3">
            <a:extLst>
              <a:ext uri="{FF2B5EF4-FFF2-40B4-BE49-F238E27FC236}">
                <a16:creationId xmlns:a16="http://schemas.microsoft.com/office/drawing/2014/main" id="{F267C9FA-9BF8-8D47-885E-C2C2EE318039}"/>
              </a:ext>
            </a:extLst>
          </p:cNvPr>
          <p:cNvSpPr txBox="1">
            <a:spLocks/>
          </p:cNvSpPr>
          <p:nvPr/>
        </p:nvSpPr>
        <p:spPr>
          <a:xfrm>
            <a:off x="280730" y="1371600"/>
            <a:ext cx="8595360" cy="3383280"/>
          </a:xfrm>
          <a:prstGeom prst="rect">
            <a:avLst/>
          </a:prstGeom>
          <a:solidFill>
            <a:schemeClr val="tx1">
              <a:alpha val="18000"/>
            </a:schemeClr>
          </a:solidFill>
          <a:ln>
            <a:solidFill>
              <a:schemeClr val="bg1"/>
            </a:solidFill>
          </a:ln>
          <a:effectLst/>
        </p:spPr>
        <p:txBody>
          <a:bodyPr tIns="1828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3400"/>
              </a:lnSpc>
              <a:spcBef>
                <a:spcPts val="1800"/>
              </a:spcBef>
              <a:buClr>
                <a:schemeClr val="accent2">
                  <a:lumMod val="20000"/>
                  <a:lumOff val="80000"/>
                </a:schemeClr>
              </a:buClr>
            </a:pPr>
            <a:r>
              <a:rPr lang="en-US" sz="2400" dirty="0">
                <a:solidFill>
                  <a:schemeClr val="accent2">
                    <a:lumMod val="20000"/>
                    <a:lumOff val="80000"/>
                  </a:schemeClr>
                </a:solidFill>
              </a:rPr>
              <a:t>Phase 3 Trials</a:t>
            </a:r>
            <a:br>
              <a:rPr lang="en-US" sz="2400" dirty="0">
                <a:solidFill>
                  <a:schemeClr val="accent2">
                    <a:lumMod val="20000"/>
                    <a:lumOff val="80000"/>
                  </a:schemeClr>
                </a:solidFill>
              </a:rPr>
            </a:br>
            <a:r>
              <a:rPr lang="en-US" sz="2400" dirty="0">
                <a:solidFill>
                  <a:schemeClr val="bg1"/>
                </a:solidFill>
              </a:rPr>
              <a:t>- </a:t>
            </a:r>
            <a:r>
              <a:rPr lang="en-US" sz="2400" dirty="0" err="1">
                <a:solidFill>
                  <a:schemeClr val="bg1"/>
                </a:solidFill>
              </a:rPr>
              <a:t>BeHOLD</a:t>
            </a:r>
            <a:r>
              <a:rPr lang="en-US" sz="2400" dirty="0">
                <a:solidFill>
                  <a:schemeClr val="bg1"/>
                </a:solidFill>
              </a:rPr>
              <a:t> (</a:t>
            </a:r>
            <a:r>
              <a:rPr lang="en-US" sz="2400" dirty="0" err="1">
                <a:solidFill>
                  <a:schemeClr val="bg1"/>
                </a:solidFill>
              </a:rPr>
              <a:t>HBeAg</a:t>
            </a:r>
            <a:r>
              <a:rPr lang="en-US" sz="2400" dirty="0">
                <a:solidFill>
                  <a:schemeClr val="bg1"/>
                </a:solidFill>
              </a:rPr>
              <a:t>+): ETV versus 3TC in </a:t>
            </a:r>
            <a:r>
              <a:rPr lang="en-US" sz="2400" dirty="0" err="1">
                <a:solidFill>
                  <a:schemeClr val="bg1"/>
                </a:solidFill>
              </a:rPr>
              <a:t>HBeAg</a:t>
            </a:r>
            <a:r>
              <a:rPr lang="en-US" sz="2400" dirty="0">
                <a:solidFill>
                  <a:schemeClr val="bg1"/>
                </a:solidFill>
              </a:rPr>
              <a:t>-Positive</a:t>
            </a:r>
            <a:br>
              <a:rPr lang="en-US" sz="2400" dirty="0">
                <a:solidFill>
                  <a:schemeClr val="bg1"/>
                </a:solidFill>
              </a:rPr>
            </a:br>
            <a:r>
              <a:rPr lang="en-US" sz="2400" dirty="0">
                <a:solidFill>
                  <a:schemeClr val="bg1"/>
                </a:solidFill>
              </a:rPr>
              <a:t>- </a:t>
            </a:r>
            <a:r>
              <a:rPr lang="en-US" sz="2400" dirty="0" err="1">
                <a:solidFill>
                  <a:schemeClr val="bg1"/>
                </a:solidFill>
              </a:rPr>
              <a:t>BeHOLD</a:t>
            </a:r>
            <a:r>
              <a:rPr lang="en-US" sz="2400" dirty="0">
                <a:solidFill>
                  <a:schemeClr val="bg1"/>
                </a:solidFill>
              </a:rPr>
              <a:t> (</a:t>
            </a:r>
            <a:r>
              <a:rPr lang="en-US" sz="2400" dirty="0" err="1">
                <a:solidFill>
                  <a:schemeClr val="bg1"/>
                </a:solidFill>
              </a:rPr>
              <a:t>HBeAg</a:t>
            </a:r>
            <a:r>
              <a:rPr lang="en-US" sz="2400" dirty="0">
                <a:solidFill>
                  <a:schemeClr val="bg1"/>
                </a:solidFill>
              </a:rPr>
              <a:t>-): ETV versus 3TC in </a:t>
            </a:r>
            <a:r>
              <a:rPr lang="en-US" sz="2400" dirty="0" err="1">
                <a:solidFill>
                  <a:schemeClr val="bg1"/>
                </a:solidFill>
              </a:rPr>
              <a:t>HBeAg</a:t>
            </a:r>
            <a:r>
              <a:rPr lang="en-US" sz="2400" dirty="0">
                <a:solidFill>
                  <a:schemeClr val="bg1"/>
                </a:solidFill>
              </a:rPr>
              <a:t>-Negative</a:t>
            </a:r>
            <a:br>
              <a:rPr lang="en-US" sz="2400" dirty="0">
                <a:solidFill>
                  <a:schemeClr val="bg1"/>
                </a:solidFill>
              </a:rPr>
            </a:br>
            <a:r>
              <a:rPr lang="en-US" sz="2400" dirty="0">
                <a:solidFill>
                  <a:schemeClr val="bg1"/>
                </a:solidFill>
              </a:rPr>
              <a:t>- GLOBE: Lamivudine versus Telbivudine</a:t>
            </a:r>
            <a:br>
              <a:rPr lang="en-US" sz="2400" dirty="0">
                <a:solidFill>
                  <a:schemeClr val="bg1"/>
                </a:solidFill>
              </a:rPr>
            </a:br>
            <a:r>
              <a:rPr lang="en-US" sz="2400" dirty="0">
                <a:solidFill>
                  <a:schemeClr val="bg1"/>
                </a:solidFill>
              </a:rPr>
              <a:t>- </a:t>
            </a:r>
            <a:r>
              <a:rPr lang="en-US" sz="2400" dirty="0" err="1">
                <a:solidFill>
                  <a:schemeClr val="bg1"/>
                </a:solidFill>
              </a:rPr>
              <a:t>PegINF</a:t>
            </a:r>
            <a:r>
              <a:rPr lang="en-US" sz="2400" dirty="0">
                <a:solidFill>
                  <a:schemeClr val="bg1"/>
                </a:solidFill>
              </a:rPr>
              <a:t> alfa-2a versus </a:t>
            </a:r>
            <a:r>
              <a:rPr lang="en-US" sz="2400" dirty="0" err="1">
                <a:solidFill>
                  <a:schemeClr val="bg1"/>
                </a:solidFill>
              </a:rPr>
              <a:t>Lamvivudine</a:t>
            </a:r>
            <a:r>
              <a:rPr lang="en-US" sz="2400" dirty="0">
                <a:solidFill>
                  <a:schemeClr val="bg1"/>
                </a:solidFill>
              </a:rPr>
              <a:t> </a:t>
            </a:r>
            <a:r>
              <a:rPr lang="en-US" sz="2400" dirty="0" err="1">
                <a:solidFill>
                  <a:schemeClr val="bg1"/>
                </a:solidFill>
              </a:rPr>
              <a:t>verus</a:t>
            </a:r>
            <a:r>
              <a:rPr lang="en-US" sz="2400" dirty="0">
                <a:solidFill>
                  <a:schemeClr val="bg1"/>
                </a:solidFill>
              </a:rPr>
              <a:t> Both (</a:t>
            </a:r>
            <a:r>
              <a:rPr lang="en-US" sz="2400" dirty="0" err="1">
                <a:solidFill>
                  <a:schemeClr val="bg1"/>
                </a:solidFill>
              </a:rPr>
              <a:t>HBeAg</a:t>
            </a:r>
            <a:r>
              <a:rPr lang="en-US" sz="2400" dirty="0">
                <a:solidFill>
                  <a:schemeClr val="bg1"/>
                </a:solidFill>
              </a:rPr>
              <a:t>+)</a:t>
            </a:r>
            <a:br>
              <a:rPr lang="en-US" sz="2400" dirty="0">
                <a:solidFill>
                  <a:schemeClr val="bg1"/>
                </a:solidFill>
              </a:rPr>
            </a:br>
            <a:r>
              <a:rPr lang="en-US" sz="2400" dirty="0">
                <a:solidFill>
                  <a:schemeClr val="bg1"/>
                </a:solidFill>
              </a:rPr>
              <a:t>- </a:t>
            </a:r>
            <a:r>
              <a:rPr lang="en-US" sz="2400" dirty="0" err="1">
                <a:solidFill>
                  <a:schemeClr val="bg1"/>
                </a:solidFill>
              </a:rPr>
              <a:t>PegINF</a:t>
            </a:r>
            <a:r>
              <a:rPr lang="en-US" sz="2400" dirty="0">
                <a:solidFill>
                  <a:schemeClr val="bg1"/>
                </a:solidFill>
              </a:rPr>
              <a:t> alfa-2a versus </a:t>
            </a:r>
            <a:r>
              <a:rPr lang="en-US" sz="2400" dirty="0" err="1">
                <a:solidFill>
                  <a:schemeClr val="bg1"/>
                </a:solidFill>
              </a:rPr>
              <a:t>Lamvivudine</a:t>
            </a:r>
            <a:r>
              <a:rPr lang="en-US" sz="2400" dirty="0">
                <a:solidFill>
                  <a:schemeClr val="bg1"/>
                </a:solidFill>
              </a:rPr>
              <a:t> </a:t>
            </a:r>
            <a:r>
              <a:rPr lang="en-US" sz="2400" dirty="0" err="1">
                <a:solidFill>
                  <a:schemeClr val="bg1"/>
                </a:solidFill>
              </a:rPr>
              <a:t>verus</a:t>
            </a:r>
            <a:r>
              <a:rPr lang="en-US" sz="2400" dirty="0">
                <a:solidFill>
                  <a:schemeClr val="bg1"/>
                </a:solidFill>
              </a:rPr>
              <a:t> Both (</a:t>
            </a:r>
            <a:r>
              <a:rPr lang="en-US" sz="2400" dirty="0" err="1">
                <a:solidFill>
                  <a:schemeClr val="bg1"/>
                </a:solidFill>
              </a:rPr>
              <a:t>HBeAg</a:t>
            </a:r>
            <a:r>
              <a:rPr lang="en-US" sz="2400" dirty="0">
                <a:solidFill>
                  <a:schemeClr val="bg1"/>
                </a:solidFill>
              </a:rPr>
              <a:t>-)</a:t>
            </a:r>
            <a:br>
              <a:rPr lang="en-US" sz="2400" dirty="0">
                <a:solidFill>
                  <a:schemeClr val="bg1"/>
                </a:solidFill>
              </a:rPr>
            </a:br>
            <a:r>
              <a:rPr lang="en-US" sz="2400" dirty="0">
                <a:solidFill>
                  <a:schemeClr val="bg1"/>
                </a:solidFill>
              </a:rPr>
              <a:t>- Long-term Lamivudine and Impact on Advanced Fibrosis </a:t>
            </a:r>
          </a:p>
        </p:txBody>
      </p:sp>
      <p:sp>
        <p:nvSpPr>
          <p:cNvPr id="4" name="Title 1">
            <a:extLst>
              <a:ext uri="{FF2B5EF4-FFF2-40B4-BE49-F238E27FC236}">
                <a16:creationId xmlns:a16="http://schemas.microsoft.com/office/drawing/2014/main" id="{90405255-D009-A140-A8D9-6E8F797AEBFD}"/>
              </a:ext>
            </a:extLst>
          </p:cNvPr>
          <p:cNvSpPr txBox="1">
            <a:spLocks/>
          </p:cNvSpPr>
          <p:nvPr/>
        </p:nvSpPr>
        <p:spPr>
          <a:xfrm>
            <a:off x="280730" y="457200"/>
            <a:ext cx="8595360" cy="908303"/>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t>Lamivudine (3TC)</a:t>
            </a:r>
            <a:br>
              <a:rPr lang="en-US" sz="2400" dirty="0"/>
            </a:br>
            <a:r>
              <a:rPr lang="en-US" sz="2400" dirty="0"/>
              <a:t>Summary of Key Studies</a:t>
            </a:r>
          </a:p>
        </p:txBody>
      </p:sp>
    </p:spTree>
    <p:extLst>
      <p:ext uri="{BB962C8B-B14F-4D97-AF65-F5344CB8AC3E}">
        <p14:creationId xmlns:p14="http://schemas.microsoft.com/office/powerpoint/2010/main" val="90641231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Telbivudine versus Lamivudine</a:t>
            </a:r>
            <a:br>
              <a:rPr lang="en-US" sz="2800" dirty="0"/>
            </a:br>
            <a:r>
              <a:rPr lang="en-US" sz="2800" dirty="0"/>
              <a:t>Globe Study: 52 Weeks</a:t>
            </a:r>
          </a:p>
        </p:txBody>
      </p:sp>
    </p:spTree>
    <p:extLst>
      <p:ext uri="{BB962C8B-B14F-4D97-AF65-F5344CB8AC3E}">
        <p14:creationId xmlns:p14="http://schemas.microsoft.com/office/powerpoint/2010/main" val="139968673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488810"/>
            <a:ext cx="9144000" cy="4511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Lai CL, et. al. N </a:t>
            </a:r>
            <a:r>
              <a:rPr lang="en-US" dirty="0" err="1">
                <a:latin typeface="Arial" pitchFamily="-106" charset="0"/>
              </a:rPr>
              <a:t>Engl</a:t>
            </a:r>
            <a:r>
              <a:rPr lang="en-US" dirty="0">
                <a:latin typeface="Arial" pitchFamily="-106" charset="0"/>
              </a:rPr>
              <a:t> J Med. 2007;357:2576-88. </a:t>
            </a:r>
          </a:p>
        </p:txBody>
      </p:sp>
      <p:sp>
        <p:nvSpPr>
          <p:cNvPr id="3" name="Title 2"/>
          <p:cNvSpPr>
            <a:spLocks noGrp="1"/>
          </p:cNvSpPr>
          <p:nvPr>
            <p:ph type="title"/>
          </p:nvPr>
        </p:nvSpPr>
        <p:spPr/>
        <p:txBody>
          <a:bodyPr>
            <a:normAutofit/>
          </a:bodyPr>
          <a:lstStyle/>
          <a:p>
            <a:r>
              <a:rPr lang="en-US" dirty="0" err="1">
                <a:solidFill>
                  <a:schemeClr val="accent5">
                    <a:lumMod val="20000"/>
                    <a:lumOff val="80000"/>
                  </a:schemeClr>
                </a:solidFill>
                <a:latin typeface="Arial" pitchFamily="-106" charset="0"/>
              </a:rPr>
              <a:t>Telbivudine</a:t>
            </a:r>
            <a:r>
              <a:rPr lang="en-US" dirty="0">
                <a:solidFill>
                  <a:schemeClr val="accent5">
                    <a:lumMod val="20000"/>
                    <a:lumOff val="80000"/>
                  </a:schemeClr>
                </a:solidFill>
                <a:latin typeface="Arial" pitchFamily="-106" charset="0"/>
              </a:rPr>
              <a:t> versus Lamivudine</a:t>
            </a:r>
            <a:br>
              <a:rPr lang="en-US" dirty="0">
                <a:solidFill>
                  <a:schemeClr val="accent5">
                    <a:lumMod val="20000"/>
                    <a:lumOff val="80000"/>
                  </a:schemeClr>
                </a:solidFill>
                <a:latin typeface="Arial" pitchFamily="-106" charset="0"/>
              </a:rPr>
            </a:br>
            <a:r>
              <a:rPr lang="en-US" dirty="0">
                <a:solidFill>
                  <a:srgbClr val="FFFFFF"/>
                </a:solidFill>
                <a:latin typeface="Arial" pitchFamily="-106" charset="0"/>
              </a:rPr>
              <a:t>Globe Study: Design</a:t>
            </a:r>
            <a:endParaRPr lang="en-US" dirty="0">
              <a:solidFill>
                <a:srgbClr val="FFFFFF"/>
              </a:solidFill>
            </a:endParaRPr>
          </a:p>
        </p:txBody>
      </p:sp>
      <p:sp>
        <p:nvSpPr>
          <p:cNvPr id="5" name="Rectangle 2"/>
          <p:cNvSpPr>
            <a:spLocks noChangeArrowheads="1"/>
          </p:cNvSpPr>
          <p:nvPr/>
        </p:nvSpPr>
        <p:spPr bwMode="auto">
          <a:xfrm>
            <a:off x="4243388" y="2882725"/>
            <a:ext cx="3978275" cy="990600"/>
          </a:xfrm>
          <a:prstGeom prst="rect">
            <a:avLst/>
          </a:prstGeom>
          <a:solidFill>
            <a:schemeClr val="accent1">
              <a:lumMod val="20000"/>
              <a:lumOff val="8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Telbivudine: </a:t>
            </a:r>
            <a:r>
              <a:rPr lang="en-US" sz="1800" dirty="0">
                <a:solidFill>
                  <a:srgbClr val="000000"/>
                </a:solidFill>
                <a:latin typeface="Arial" pitchFamily="-106" charset="0"/>
                <a:ea typeface="Arial" pitchFamily="-106" charset="0"/>
                <a:cs typeface="Arial" pitchFamily="-106" charset="0"/>
              </a:rPr>
              <a:t>600 mg/day</a:t>
            </a:r>
          </a:p>
          <a:p>
            <a:pPr algn="ctr" eaLnBrk="1" hangingPunct="1"/>
            <a:r>
              <a:rPr lang="en-US" sz="1800" dirty="0">
                <a:solidFill>
                  <a:srgbClr val="000000"/>
                </a:solidFill>
                <a:latin typeface="Arial" pitchFamily="-106" charset="0"/>
                <a:ea typeface="Arial" pitchFamily="-106" charset="0"/>
                <a:cs typeface="Arial" pitchFamily="-106" charset="0"/>
              </a:rPr>
              <a:t>(n = 683)</a:t>
            </a:r>
          </a:p>
        </p:txBody>
      </p:sp>
      <p:sp>
        <p:nvSpPr>
          <p:cNvPr id="6" name="Rectangle 3"/>
          <p:cNvSpPr>
            <a:spLocks noChangeArrowheads="1"/>
          </p:cNvSpPr>
          <p:nvPr/>
        </p:nvSpPr>
        <p:spPr bwMode="auto">
          <a:xfrm>
            <a:off x="4235452" y="4522178"/>
            <a:ext cx="3972403" cy="990600"/>
          </a:xfrm>
          <a:prstGeom prst="rect">
            <a:avLst/>
          </a:prstGeom>
          <a:solidFill>
            <a:schemeClr val="accent5">
              <a:lumMod val="20000"/>
              <a:lumOff val="8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a:solidFill>
                  <a:srgbClr val="000000"/>
                </a:solidFill>
                <a:latin typeface="Arial" pitchFamily="-106" charset="0"/>
                <a:ea typeface="Arial" pitchFamily="-106" charset="0"/>
                <a:cs typeface="Arial" pitchFamily="-106" charset="0"/>
              </a:rPr>
              <a:t>Lamivudine:</a:t>
            </a:r>
            <a:r>
              <a:rPr lang="en-US" sz="1800">
                <a:solidFill>
                  <a:srgbClr val="000000"/>
                </a:solidFill>
                <a:latin typeface="Arial" pitchFamily="-106" charset="0"/>
                <a:ea typeface="Arial" pitchFamily="-106" charset="0"/>
                <a:cs typeface="Arial" pitchFamily="-106" charset="0"/>
              </a:rPr>
              <a:t>100 mg/day</a:t>
            </a:r>
          </a:p>
          <a:p>
            <a:pPr algn="ctr" eaLnBrk="1" hangingPunct="1"/>
            <a:r>
              <a:rPr lang="en-US" sz="1800">
                <a:solidFill>
                  <a:srgbClr val="000000"/>
                </a:solidFill>
                <a:latin typeface="Arial" pitchFamily="-106" charset="0"/>
                <a:ea typeface="Arial" pitchFamily="-106" charset="0"/>
                <a:cs typeface="Arial" pitchFamily="-106" charset="0"/>
              </a:rPr>
              <a:t>(n = 687)</a:t>
            </a:r>
          </a:p>
        </p:txBody>
      </p:sp>
      <p:sp>
        <p:nvSpPr>
          <p:cNvPr id="7" name="Line 5"/>
          <p:cNvSpPr>
            <a:spLocks noChangeShapeType="1"/>
          </p:cNvSpPr>
          <p:nvPr/>
        </p:nvSpPr>
        <p:spPr bwMode="auto">
          <a:xfrm flipV="1">
            <a:off x="3725863" y="3765330"/>
            <a:ext cx="457200" cy="457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10" name="Line 13"/>
          <p:cNvSpPr>
            <a:spLocks noChangeShapeType="1"/>
          </p:cNvSpPr>
          <p:nvPr/>
        </p:nvSpPr>
        <p:spPr bwMode="auto">
          <a:xfrm>
            <a:off x="4233353" y="1923291"/>
            <a:ext cx="0" cy="819909"/>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 name="Line 13"/>
          <p:cNvSpPr>
            <a:spLocks noChangeShapeType="1"/>
          </p:cNvSpPr>
          <p:nvPr/>
        </p:nvSpPr>
        <p:spPr bwMode="auto">
          <a:xfrm>
            <a:off x="8226426" y="1923291"/>
            <a:ext cx="0" cy="819909"/>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3" name="Text Box 20"/>
          <p:cNvSpPr txBox="1">
            <a:spLocks noChangeArrowheads="1"/>
          </p:cNvSpPr>
          <p:nvPr/>
        </p:nvSpPr>
        <p:spPr bwMode="auto">
          <a:xfrm>
            <a:off x="7650163" y="1558752"/>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Week 52</a:t>
            </a:r>
          </a:p>
        </p:txBody>
      </p:sp>
      <p:sp>
        <p:nvSpPr>
          <p:cNvPr id="14" name="Text Box 12"/>
          <p:cNvSpPr txBox="1">
            <a:spLocks noChangeArrowheads="1"/>
          </p:cNvSpPr>
          <p:nvPr/>
        </p:nvSpPr>
        <p:spPr bwMode="auto">
          <a:xfrm>
            <a:off x="3751964" y="1558751"/>
            <a:ext cx="963049" cy="346249"/>
          </a:xfrm>
          <a:prstGeom prst="rect">
            <a:avLst/>
          </a:prstGeom>
          <a:noFill/>
          <a:ln w="9525">
            <a:noFill/>
            <a:miter lim="800000"/>
            <a:headEnd/>
            <a:tailEnd/>
          </a:ln>
        </p:spPr>
        <p:txBody>
          <a:bodyPr wrap="none">
            <a:prstTxWarp prst="textNoShape">
              <a:avLst/>
            </a:prstTxWarp>
            <a:spAutoFit/>
          </a:bodyPr>
          <a:lstStyle/>
          <a:p>
            <a:pPr eaLnBrk="1" hangingPunct="1">
              <a:lnSpc>
                <a:spcPct val="90000"/>
              </a:lnSpc>
            </a:pPr>
            <a:r>
              <a:rPr lang="en-US" sz="1800" dirty="0">
                <a:solidFill>
                  <a:schemeClr val="tx1"/>
                </a:solidFill>
                <a:latin typeface="Arial" pitchFamily="-106" charset="0"/>
                <a:ea typeface="Arial" pitchFamily="-106" charset="0"/>
                <a:cs typeface="Arial" pitchFamily="-106" charset="0"/>
              </a:rPr>
              <a:t>Week 0</a:t>
            </a:r>
          </a:p>
        </p:txBody>
      </p:sp>
      <p:sp>
        <p:nvSpPr>
          <p:cNvPr id="15" name="Text Box 12"/>
          <p:cNvSpPr txBox="1">
            <a:spLocks noChangeArrowheads="1"/>
          </p:cNvSpPr>
          <p:nvPr/>
        </p:nvSpPr>
        <p:spPr bwMode="auto">
          <a:xfrm>
            <a:off x="3458653" y="2081697"/>
            <a:ext cx="1535023" cy="346249"/>
          </a:xfrm>
          <a:prstGeom prst="rect">
            <a:avLst/>
          </a:prstGeom>
          <a:solidFill>
            <a:srgbClr val="FFFFFF"/>
          </a:solidFill>
          <a:ln w="9525">
            <a:noFill/>
            <a:miter lim="800000"/>
            <a:headEnd/>
            <a:tailEnd/>
          </a:ln>
        </p:spPr>
        <p:txBody>
          <a:bodyPr wrap="none" anchor="ctr">
            <a:prstTxWarp prst="textNoShape">
              <a:avLst/>
            </a:prstTxWarp>
            <a:spAutoFit/>
          </a:bodyPr>
          <a:lstStyle/>
          <a:p>
            <a:pPr eaLnBrk="1" hangingPunct="1">
              <a:lnSpc>
                <a:spcPct val="90000"/>
              </a:lnSpc>
            </a:pPr>
            <a:r>
              <a:rPr lang="en-US" sz="1800" dirty="0">
                <a:solidFill>
                  <a:schemeClr val="tx1"/>
                </a:solidFill>
                <a:latin typeface="Arial" pitchFamily="-106" charset="0"/>
                <a:ea typeface="Arial" pitchFamily="-106" charset="0"/>
                <a:cs typeface="Arial" pitchFamily="-106" charset="0"/>
              </a:rPr>
              <a:t>Randomized</a:t>
            </a:r>
          </a:p>
        </p:txBody>
      </p:sp>
      <p:sp>
        <p:nvSpPr>
          <p:cNvPr id="16" name="Text Box 12"/>
          <p:cNvSpPr txBox="1">
            <a:spLocks noChangeArrowheads="1"/>
          </p:cNvSpPr>
          <p:nvPr/>
        </p:nvSpPr>
        <p:spPr bwMode="auto">
          <a:xfrm>
            <a:off x="7631113" y="2084959"/>
            <a:ext cx="1057025" cy="346249"/>
          </a:xfrm>
          <a:prstGeom prst="rect">
            <a:avLst/>
          </a:prstGeom>
          <a:solidFill>
            <a:srgbClr val="FFFFFF"/>
          </a:solidFill>
          <a:ln w="9525">
            <a:noFill/>
            <a:miter lim="800000"/>
            <a:headEnd/>
            <a:tailEnd/>
          </a:ln>
        </p:spPr>
        <p:txBody>
          <a:bodyPr wrap="none" anchor="ctr">
            <a:prstTxWarp prst="textNoShape">
              <a:avLst/>
            </a:prstTxWarp>
            <a:spAutoFit/>
          </a:bodyPr>
          <a:lstStyle/>
          <a:p>
            <a:pPr eaLnBrk="1" hangingPunct="1">
              <a:lnSpc>
                <a:spcPct val="90000"/>
              </a:lnSpc>
            </a:pPr>
            <a:r>
              <a:rPr lang="en-US" sz="1800" dirty="0">
                <a:solidFill>
                  <a:schemeClr val="tx1"/>
                </a:solidFill>
                <a:latin typeface="Arial" pitchFamily="-106" charset="0"/>
                <a:ea typeface="Arial" pitchFamily="-106" charset="0"/>
                <a:cs typeface="Arial" pitchFamily="-106" charset="0"/>
              </a:rPr>
              <a:t>Analysis</a:t>
            </a:r>
          </a:p>
        </p:txBody>
      </p:sp>
      <p:sp>
        <p:nvSpPr>
          <p:cNvPr id="19" name="Line 5"/>
          <p:cNvSpPr>
            <a:spLocks noChangeShapeType="1"/>
          </p:cNvSpPr>
          <p:nvPr/>
        </p:nvSpPr>
        <p:spPr bwMode="auto">
          <a:xfrm rot="5400000" flipV="1">
            <a:off x="3725863" y="4204768"/>
            <a:ext cx="457200" cy="457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graphicFrame>
        <p:nvGraphicFramePr>
          <p:cNvPr id="9" name="Group 140"/>
          <p:cNvGraphicFramePr>
            <a:graphicFrameLocks noGrp="1"/>
          </p:cNvGraphicFramePr>
          <p:nvPr>
            <p:extLst>
              <p:ext uri="{D42A27DB-BD31-4B8C-83A1-F6EECF244321}">
                <p14:modId xmlns:p14="http://schemas.microsoft.com/office/powerpoint/2010/main" val="3448957750"/>
              </p:ext>
            </p:extLst>
          </p:nvPr>
        </p:nvGraphicFramePr>
        <p:xfrm>
          <a:off x="255243" y="2895335"/>
          <a:ext cx="3497263" cy="2606040"/>
        </p:xfrm>
        <a:graphic>
          <a:graphicData uri="http://schemas.openxmlformats.org/drawingml/2006/table">
            <a:tbl>
              <a:tblPr/>
              <a:tblGrid>
                <a:gridCol w="3497263">
                  <a:extLst>
                    <a:ext uri="{9D8B030D-6E8A-4147-A177-3AD203B41FA5}">
                      <a16:colId xmlns:a16="http://schemas.microsoft.com/office/drawing/2014/main" val="20000"/>
                    </a:ext>
                  </a:extLst>
                </a:gridCol>
              </a:tblGrid>
              <a:tr h="400929">
                <a:tc>
                  <a:txBody>
                    <a:bodyPr/>
                    <a:lstStyle/>
                    <a:p>
                      <a:pPr marL="0" marR="0" lvl="0" indent="0" algn="l" defTabSz="457200" rtl="0" eaLnBrk="0" fontAlgn="base" latinLnBrk="0" hangingPunct="0">
                        <a:lnSpc>
                          <a:spcPts val="2700"/>
                        </a:lnSpc>
                        <a:spcBef>
                          <a:spcPts val="6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rPr>
                        <a:t>Globe: Key Study Features</a:t>
                      </a:r>
                      <a:endPar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2205111">
                <a:tc>
                  <a:txBody>
                    <a:bodyPr/>
                    <a:lstStyle/>
                    <a:p>
                      <a:pPr marL="91440" marR="0" lvl="0" indent="-182880" algn="l" defTabSz="457200" rtl="0" eaLnBrk="1" fontAlgn="base" latinLnBrk="0" hangingPunct="1">
                        <a:lnSpc>
                          <a:spcPts val="27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Randomized, double-blinded</a:t>
                      </a:r>
                    </a:p>
                    <a:p>
                      <a:pPr marL="91440" marR="0" lvl="0" indent="-182880" algn="l" defTabSz="457200" rtl="0" eaLnBrk="1" fontAlgn="base" latinLnBrk="0" hangingPunct="1">
                        <a:lnSpc>
                          <a:spcPts val="27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HBeAg-positive (n = 921)</a:t>
                      </a:r>
                    </a:p>
                    <a:p>
                      <a:pPr marL="91440" marR="0" lvl="0" indent="-182880" algn="l" defTabSz="457200" rtl="0" eaLnBrk="1" fontAlgn="base" latinLnBrk="0" hangingPunct="1">
                        <a:lnSpc>
                          <a:spcPts val="27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HBeAg-negative (n = 446)</a:t>
                      </a:r>
                    </a:p>
                    <a:p>
                      <a:pPr marL="91440" marR="0" lvl="0" indent="-182880" algn="l" defTabSz="457200" rtl="0" eaLnBrk="1" fontAlgn="base" latinLnBrk="0" hangingPunct="1">
                        <a:lnSpc>
                          <a:spcPts val="27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Treatment-naïve</a:t>
                      </a:r>
                    </a:p>
                    <a:p>
                      <a:pPr marL="91440" marR="0" lvl="0" indent="-182880" algn="l" defTabSz="457200" rtl="0" eaLnBrk="1" fontAlgn="base" latinLnBrk="0" hangingPunct="1">
                        <a:lnSpc>
                          <a:spcPts val="27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HBV DNA &gt;10</a:t>
                      </a:r>
                      <a:r>
                        <a:rPr kumimoji="0" lang="en-US" sz="1800" b="0" i="0" u="none" strike="noStrike" cap="none" normalizeH="0" baseline="30000" dirty="0">
                          <a:ln>
                            <a:noFill/>
                          </a:ln>
                          <a:solidFill>
                            <a:schemeClr val="tx1"/>
                          </a:solidFill>
                          <a:effectLst/>
                          <a:latin typeface="Arial" pitchFamily="-106" charset="0"/>
                          <a:ea typeface="Arial" pitchFamily="-106" charset="0"/>
                          <a:cs typeface="Arial" pitchFamily="-106" charset="0"/>
                        </a:rPr>
                        <a:t>6</a:t>
                      </a: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 copies/mL</a:t>
                      </a:r>
                      <a:endPar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366442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accent5">
                    <a:lumMod val="20000"/>
                    <a:lumOff val="80000"/>
                  </a:schemeClr>
                </a:solidFill>
                <a:latin typeface="Arial" pitchFamily="-106" charset="0"/>
              </a:rPr>
              <a:t>Telbivudine</a:t>
            </a:r>
            <a:r>
              <a:rPr lang="en-US" dirty="0">
                <a:solidFill>
                  <a:schemeClr val="accent5">
                    <a:lumMod val="20000"/>
                    <a:lumOff val="80000"/>
                  </a:schemeClr>
                </a:solidFill>
                <a:latin typeface="Arial" pitchFamily="-106" charset="0"/>
              </a:rPr>
              <a:t> versus Lamivudine</a:t>
            </a:r>
            <a:br>
              <a:rPr lang="en-US" dirty="0">
                <a:solidFill>
                  <a:srgbClr val="FFFFFF"/>
                </a:solidFill>
                <a:latin typeface="Arial" pitchFamily="-106" charset="0"/>
              </a:rPr>
            </a:br>
            <a:r>
              <a:rPr lang="en-US" dirty="0">
                <a:solidFill>
                  <a:srgbClr val="FFFFFF"/>
                </a:solidFill>
                <a:latin typeface="Arial" pitchFamily="-106" charset="0"/>
              </a:rPr>
              <a:t>Globe Study: Results</a:t>
            </a:r>
            <a:endParaRPr lang="en-US" dirty="0">
              <a:solidFill>
                <a:srgbClr val="FFFFFF"/>
              </a:solidFill>
            </a:endParaRPr>
          </a:p>
        </p:txBody>
      </p:sp>
      <p:sp>
        <p:nvSpPr>
          <p:cNvPr id="4" name="Content Placeholder 3"/>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 Lai CL, et al.  N </a:t>
            </a:r>
            <a:r>
              <a:rPr lang="en-US" dirty="0" err="1">
                <a:latin typeface="Arial" pitchFamily="-108" charset="0"/>
                <a:ea typeface="ＭＳ Ｐゴシック" pitchFamily="-108" charset="-128"/>
                <a:cs typeface="ＭＳ Ｐゴシック" pitchFamily="-108" charset="-128"/>
              </a:rPr>
              <a:t>Engl</a:t>
            </a:r>
            <a:r>
              <a:rPr lang="en-US" dirty="0">
                <a:latin typeface="Arial" pitchFamily="-108" charset="0"/>
                <a:ea typeface="ＭＳ Ｐゴシック" pitchFamily="-108" charset="-128"/>
                <a:cs typeface="ＭＳ Ｐゴシック" pitchFamily="-108" charset="-128"/>
              </a:rPr>
              <a:t> J Med. 2007;357:2576-88.</a:t>
            </a:r>
            <a:endParaRPr lang="en-US" dirty="0">
              <a:latin typeface="Arial" pitchFamily="-110" charset="0"/>
            </a:endParaRPr>
          </a:p>
        </p:txBody>
      </p:sp>
      <p:sp>
        <p:nvSpPr>
          <p:cNvPr id="3" name="Text Placeholder 2"/>
          <p:cNvSpPr>
            <a:spLocks noGrp="1"/>
          </p:cNvSpPr>
          <p:nvPr>
            <p:ph type="body" idx="10"/>
          </p:nvPr>
        </p:nvSpPr>
        <p:spPr>
          <a:prstGeom prst="rect">
            <a:avLst/>
          </a:prstGeom>
        </p:spPr>
        <p:txBody>
          <a:bodyPr/>
          <a:lstStyle/>
          <a:p>
            <a:pPr defTabSz="457200"/>
            <a:r>
              <a:rPr lang="en-US" dirty="0">
                <a:solidFill>
                  <a:schemeClr val="bg1"/>
                </a:solidFill>
                <a:latin typeface="Arial" pitchFamily="-106" charset="0"/>
              </a:rPr>
              <a:t>HBeAg-</a:t>
            </a:r>
            <a:r>
              <a:rPr lang="en-US" cap="small" dirty="0">
                <a:solidFill>
                  <a:schemeClr val="bg1"/>
                </a:solidFill>
                <a:latin typeface="Arial" pitchFamily="-106" charset="0"/>
              </a:rPr>
              <a:t>POSITIVE </a:t>
            </a:r>
            <a:r>
              <a:rPr lang="en-US" dirty="0">
                <a:solidFill>
                  <a:schemeClr val="bg1"/>
                </a:solidFill>
                <a:latin typeface="Arial" pitchFamily="-106" charset="0"/>
              </a:rPr>
              <a:t>Patients: Week 52 Treatment Response</a:t>
            </a:r>
          </a:p>
        </p:txBody>
      </p:sp>
      <p:graphicFrame>
        <p:nvGraphicFramePr>
          <p:cNvPr id="7" name="Chart 6"/>
          <p:cNvGraphicFramePr>
            <a:graphicFrameLocks/>
          </p:cNvGraphicFramePr>
          <p:nvPr>
            <p:extLst>
              <p:ext uri="{D42A27DB-BD31-4B8C-83A1-F6EECF244321}">
                <p14:modId xmlns:p14="http://schemas.microsoft.com/office/powerpoint/2010/main" val="2254312148"/>
              </p:ext>
            </p:extLst>
          </p:nvPr>
        </p:nvGraphicFramePr>
        <p:xfrm>
          <a:off x="461010" y="185188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1">
            <a:extLst>
              <a:ext uri="{FF2B5EF4-FFF2-40B4-BE49-F238E27FC236}">
                <a16:creationId xmlns:a16="http://schemas.microsoft.com/office/drawing/2014/main" id="{0F47C497-D296-C543-B52E-98767B8FDB34}"/>
              </a:ext>
            </a:extLst>
          </p:cNvPr>
          <p:cNvSpPr>
            <a:spLocks/>
          </p:cNvSpPr>
          <p:nvPr/>
        </p:nvSpPr>
        <p:spPr bwMode="auto">
          <a:xfrm>
            <a:off x="6227154" y="5339575"/>
            <a:ext cx="1067790" cy="274640"/>
          </a:xfrm>
          <a:prstGeom prst="rect">
            <a:avLst/>
          </a:prstGeom>
          <a:solidFill>
            <a:sysClr val="windowText" lastClr="000000">
              <a:alpha val="50000"/>
            </a:sysClr>
          </a:solidFill>
          <a:ln w="9525">
            <a:noFill/>
            <a:miter lim="800000"/>
            <a:headEnd/>
            <a:tailEnd/>
          </a:ln>
        </p:spPr>
        <p:txBody>
          <a:bodyPr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a:t>
            </a:r>
            <a:r>
              <a:rPr lang="en-US" sz="1400" b="1" dirty="0">
                <a:solidFill>
                  <a:sysClr val="window" lastClr="FFFFFF"/>
                </a:solidFill>
                <a:latin typeface="Arial" pitchFamily="-106" charset="0"/>
              </a:rPr>
              <a:t>0.01</a:t>
            </a:r>
          </a:p>
        </p:txBody>
      </p:sp>
      <p:sp>
        <p:nvSpPr>
          <p:cNvPr id="10" name="Title 11">
            <a:extLst>
              <a:ext uri="{FF2B5EF4-FFF2-40B4-BE49-F238E27FC236}">
                <a16:creationId xmlns:a16="http://schemas.microsoft.com/office/drawing/2014/main" id="{5B9D495F-65B5-5744-997A-E0AD7D18970D}"/>
              </a:ext>
            </a:extLst>
          </p:cNvPr>
          <p:cNvSpPr>
            <a:spLocks/>
          </p:cNvSpPr>
          <p:nvPr/>
        </p:nvSpPr>
        <p:spPr bwMode="auto">
          <a:xfrm>
            <a:off x="2837028" y="5339575"/>
            <a:ext cx="1067791" cy="274640"/>
          </a:xfrm>
          <a:prstGeom prst="rect">
            <a:avLst/>
          </a:prstGeom>
          <a:solidFill>
            <a:sysClr val="windowText" lastClr="000000">
              <a:alpha val="50000"/>
            </a:sysClr>
          </a:solidFill>
          <a:ln w="9525">
            <a:noFill/>
            <a:miter lim="800000"/>
            <a:headEnd/>
            <a:tailEnd/>
          </a:ln>
        </p:spPr>
        <p:txBody>
          <a:bodyPr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&lt;</a:t>
            </a:r>
            <a:r>
              <a:rPr lang="en-US" sz="1400" b="1" dirty="0">
                <a:solidFill>
                  <a:sysClr val="window" lastClr="FFFFFF"/>
                </a:solidFill>
                <a:latin typeface="Arial" pitchFamily="-106" charset="0"/>
              </a:rPr>
              <a:t>0.001</a:t>
            </a:r>
          </a:p>
        </p:txBody>
      </p:sp>
    </p:spTree>
    <p:extLst>
      <p:ext uri="{BB962C8B-B14F-4D97-AF65-F5344CB8AC3E}">
        <p14:creationId xmlns:p14="http://schemas.microsoft.com/office/powerpoint/2010/main" val="266027609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F0EADC"/>
                </a:solidFill>
                <a:latin typeface="Arial" pitchFamily="-106" charset="0"/>
              </a:rPr>
              <a:t>Telbivudine</a:t>
            </a:r>
            <a:r>
              <a:rPr lang="en-US" dirty="0">
                <a:solidFill>
                  <a:srgbClr val="F0EADC"/>
                </a:solidFill>
                <a:latin typeface="Arial" pitchFamily="-106" charset="0"/>
              </a:rPr>
              <a:t> versus Lamivudine</a:t>
            </a:r>
            <a:br>
              <a:rPr lang="en-US" dirty="0">
                <a:solidFill>
                  <a:srgbClr val="FFFFFF"/>
                </a:solidFill>
                <a:latin typeface="Arial" pitchFamily="-106" charset="0"/>
              </a:rPr>
            </a:br>
            <a:r>
              <a:rPr lang="en-US" dirty="0">
                <a:solidFill>
                  <a:srgbClr val="FFFFFF"/>
                </a:solidFill>
                <a:latin typeface="Arial" pitchFamily="-106" charset="0"/>
              </a:rPr>
              <a:t>Globe Study: Results</a:t>
            </a:r>
            <a:endParaRPr lang="en-US" dirty="0">
              <a:solidFill>
                <a:srgbClr val="FFFFFF"/>
              </a:solidFill>
            </a:endParaRPr>
          </a:p>
        </p:txBody>
      </p:sp>
      <p:sp>
        <p:nvSpPr>
          <p:cNvPr id="4" name="Content Placeholder 3"/>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 Lai CL, et al.  N </a:t>
            </a:r>
            <a:r>
              <a:rPr lang="en-US" dirty="0" err="1">
                <a:latin typeface="Arial" pitchFamily="-108" charset="0"/>
                <a:ea typeface="ＭＳ Ｐゴシック" pitchFamily="-108" charset="-128"/>
                <a:cs typeface="ＭＳ Ｐゴシック" pitchFamily="-108" charset="-128"/>
              </a:rPr>
              <a:t>Engl</a:t>
            </a:r>
            <a:r>
              <a:rPr lang="en-US" dirty="0">
                <a:latin typeface="Arial" pitchFamily="-108" charset="0"/>
                <a:ea typeface="ＭＳ Ｐゴシック" pitchFamily="-108" charset="-128"/>
                <a:cs typeface="ＭＳ Ｐゴシック" pitchFamily="-108" charset="-128"/>
              </a:rPr>
              <a:t> J Med. 2007;357:2576-88.</a:t>
            </a:r>
            <a:endParaRPr lang="en-US" dirty="0">
              <a:latin typeface="Arial" pitchFamily="-110" charset="0"/>
            </a:endParaRPr>
          </a:p>
        </p:txBody>
      </p:sp>
      <p:sp>
        <p:nvSpPr>
          <p:cNvPr id="3" name="Text Placeholder 2"/>
          <p:cNvSpPr>
            <a:spLocks noGrp="1"/>
          </p:cNvSpPr>
          <p:nvPr>
            <p:ph type="body" idx="10"/>
          </p:nvPr>
        </p:nvSpPr>
        <p:spPr>
          <a:prstGeom prst="rect">
            <a:avLst/>
          </a:prstGeom>
        </p:spPr>
        <p:txBody>
          <a:bodyPr/>
          <a:lstStyle/>
          <a:p>
            <a:pPr defTabSz="457200"/>
            <a:r>
              <a:rPr lang="en-US" dirty="0" err="1">
                <a:solidFill>
                  <a:schemeClr val="bg1"/>
                </a:solidFill>
                <a:latin typeface="Arial" pitchFamily="-106" charset="0"/>
              </a:rPr>
              <a:t>HBeAg</a:t>
            </a:r>
            <a:r>
              <a:rPr lang="en-US" dirty="0">
                <a:solidFill>
                  <a:schemeClr val="bg1"/>
                </a:solidFill>
                <a:latin typeface="Arial" pitchFamily="-106" charset="0"/>
              </a:rPr>
              <a:t>-</a:t>
            </a:r>
            <a:r>
              <a:rPr lang="en-US" cap="small" dirty="0">
                <a:solidFill>
                  <a:schemeClr val="bg1"/>
                </a:solidFill>
                <a:latin typeface="Arial" pitchFamily="-106" charset="0"/>
              </a:rPr>
              <a:t>NEGATIVE </a:t>
            </a:r>
            <a:r>
              <a:rPr lang="en-US" dirty="0">
                <a:solidFill>
                  <a:schemeClr val="bg1"/>
                </a:solidFill>
                <a:latin typeface="Arial" pitchFamily="-106" charset="0"/>
              </a:rPr>
              <a:t>Patients: Week 52 Treatment Response</a:t>
            </a:r>
          </a:p>
        </p:txBody>
      </p:sp>
      <p:graphicFrame>
        <p:nvGraphicFramePr>
          <p:cNvPr id="8" name="Chart 7"/>
          <p:cNvGraphicFramePr>
            <a:graphicFrameLocks/>
          </p:cNvGraphicFramePr>
          <p:nvPr>
            <p:extLst>
              <p:ext uri="{D42A27DB-BD31-4B8C-83A1-F6EECF244321}">
                <p14:modId xmlns:p14="http://schemas.microsoft.com/office/powerpoint/2010/main" val="983235042"/>
              </p:ext>
            </p:extLst>
          </p:nvPr>
        </p:nvGraphicFramePr>
        <p:xfrm>
          <a:off x="461010" y="188976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1">
            <a:extLst>
              <a:ext uri="{FF2B5EF4-FFF2-40B4-BE49-F238E27FC236}">
                <a16:creationId xmlns:a16="http://schemas.microsoft.com/office/drawing/2014/main" id="{5184A3CF-C66F-344C-B249-9F3FD2B72309}"/>
              </a:ext>
            </a:extLst>
          </p:cNvPr>
          <p:cNvSpPr>
            <a:spLocks/>
          </p:cNvSpPr>
          <p:nvPr/>
        </p:nvSpPr>
        <p:spPr bwMode="auto">
          <a:xfrm>
            <a:off x="6232404" y="5404253"/>
            <a:ext cx="1067790" cy="274640"/>
          </a:xfrm>
          <a:prstGeom prst="rect">
            <a:avLst/>
          </a:prstGeom>
          <a:solidFill>
            <a:sysClr val="windowText" lastClr="000000">
              <a:alpha val="50000"/>
            </a:sysClr>
          </a:solidFill>
          <a:ln w="9525">
            <a:noFill/>
            <a:miter lim="800000"/>
            <a:headEnd/>
            <a:tailEnd/>
          </a:ln>
        </p:spPr>
        <p:txBody>
          <a:bodyPr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a:t>
            </a:r>
            <a:r>
              <a:rPr lang="en-US" sz="1400" b="1" dirty="0">
                <a:solidFill>
                  <a:sysClr val="window" lastClr="FFFFFF"/>
                </a:solidFill>
                <a:latin typeface="Arial" pitchFamily="-106" charset="0"/>
              </a:rPr>
              <a:t>0.9</a:t>
            </a:r>
          </a:p>
        </p:txBody>
      </p:sp>
      <p:sp>
        <p:nvSpPr>
          <p:cNvPr id="10" name="Title 11">
            <a:extLst>
              <a:ext uri="{FF2B5EF4-FFF2-40B4-BE49-F238E27FC236}">
                <a16:creationId xmlns:a16="http://schemas.microsoft.com/office/drawing/2014/main" id="{65D9C4CB-F48C-DA4D-95C5-238BAFEA711C}"/>
              </a:ext>
            </a:extLst>
          </p:cNvPr>
          <p:cNvSpPr>
            <a:spLocks/>
          </p:cNvSpPr>
          <p:nvPr/>
        </p:nvSpPr>
        <p:spPr bwMode="auto">
          <a:xfrm>
            <a:off x="2831768" y="5404253"/>
            <a:ext cx="1067791" cy="274640"/>
          </a:xfrm>
          <a:prstGeom prst="rect">
            <a:avLst/>
          </a:prstGeom>
          <a:solidFill>
            <a:sysClr val="windowText" lastClr="000000">
              <a:alpha val="50000"/>
            </a:sysClr>
          </a:solidFill>
          <a:ln w="9525">
            <a:noFill/>
            <a:miter lim="800000"/>
            <a:headEnd/>
            <a:tailEnd/>
          </a:ln>
        </p:spPr>
        <p:txBody>
          <a:bodyPr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&lt;</a:t>
            </a:r>
            <a:r>
              <a:rPr lang="en-US" sz="1400" b="1" dirty="0">
                <a:solidFill>
                  <a:sysClr val="window" lastClr="FFFFFF"/>
                </a:solidFill>
                <a:latin typeface="Arial" pitchFamily="-106" charset="0"/>
              </a:rPr>
              <a:t>0.001</a:t>
            </a:r>
          </a:p>
        </p:txBody>
      </p:sp>
    </p:spTree>
    <p:extLst>
      <p:ext uri="{BB962C8B-B14F-4D97-AF65-F5344CB8AC3E}">
        <p14:creationId xmlns:p14="http://schemas.microsoft.com/office/powerpoint/2010/main" val="337543580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1A9E1-4156-9449-BEC7-238755677C09}"/>
              </a:ext>
            </a:extLst>
          </p:cNvPr>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 Lai CL, et al.  N </a:t>
            </a:r>
            <a:r>
              <a:rPr lang="en-US" dirty="0" err="1">
                <a:latin typeface="Arial" pitchFamily="-108" charset="0"/>
                <a:ea typeface="ＭＳ Ｐゴシック" pitchFamily="-108" charset="-128"/>
                <a:cs typeface="ＭＳ Ｐゴシック" pitchFamily="-108" charset="-128"/>
              </a:rPr>
              <a:t>Engl</a:t>
            </a:r>
            <a:r>
              <a:rPr lang="en-US" dirty="0">
                <a:latin typeface="Arial" pitchFamily="-108" charset="0"/>
                <a:ea typeface="ＭＳ Ｐゴシック" pitchFamily="-108" charset="-128"/>
                <a:cs typeface="ＭＳ Ｐゴシック" pitchFamily="-108" charset="-128"/>
              </a:rPr>
              <a:t> J Med. 2007;357:2576-88.</a:t>
            </a:r>
            <a:endParaRPr lang="en-US" dirty="0">
              <a:latin typeface="Arial" pitchFamily="-110" charset="0"/>
            </a:endParaRPr>
          </a:p>
        </p:txBody>
      </p:sp>
      <p:sp>
        <p:nvSpPr>
          <p:cNvPr id="3" name="Title 2">
            <a:extLst>
              <a:ext uri="{FF2B5EF4-FFF2-40B4-BE49-F238E27FC236}">
                <a16:creationId xmlns:a16="http://schemas.microsoft.com/office/drawing/2014/main" id="{C4D97105-AB53-094C-AA41-672BBBF18FE3}"/>
              </a:ext>
            </a:extLst>
          </p:cNvPr>
          <p:cNvSpPr>
            <a:spLocks noGrp="1"/>
          </p:cNvSpPr>
          <p:nvPr>
            <p:ph type="title"/>
          </p:nvPr>
        </p:nvSpPr>
        <p:spPr/>
        <p:txBody>
          <a:bodyPr/>
          <a:lstStyle/>
          <a:p>
            <a:r>
              <a:rPr lang="en-US" dirty="0">
                <a:solidFill>
                  <a:srgbClr val="F0EADC"/>
                </a:solidFill>
                <a:latin typeface="Arial" pitchFamily="-106" charset="0"/>
              </a:rPr>
              <a:t>Telbivudine versus Lamivudine</a:t>
            </a:r>
            <a:br>
              <a:rPr lang="en-US" dirty="0">
                <a:solidFill>
                  <a:srgbClr val="FFFFFF"/>
                </a:solidFill>
                <a:latin typeface="Arial" pitchFamily="-106" charset="0"/>
              </a:rPr>
            </a:br>
            <a:r>
              <a:rPr lang="en-US" dirty="0">
                <a:solidFill>
                  <a:srgbClr val="FFFFFF"/>
                </a:solidFill>
                <a:latin typeface="Arial" pitchFamily="-106" charset="0"/>
              </a:rPr>
              <a:t>Globe Study: Conclusions</a:t>
            </a:r>
            <a:endParaRPr lang="en-US" dirty="0"/>
          </a:p>
        </p:txBody>
      </p:sp>
      <p:graphicFrame>
        <p:nvGraphicFramePr>
          <p:cNvPr id="4" name="Table 3">
            <a:extLst>
              <a:ext uri="{FF2B5EF4-FFF2-40B4-BE49-F238E27FC236}">
                <a16:creationId xmlns:a16="http://schemas.microsoft.com/office/drawing/2014/main" id="{3B7A8618-AF52-9240-9E81-E4EE049834AC}"/>
              </a:ext>
            </a:extLst>
          </p:cNvPr>
          <p:cNvGraphicFramePr>
            <a:graphicFrameLocks noGrp="1"/>
          </p:cNvGraphicFramePr>
          <p:nvPr>
            <p:extLst>
              <p:ext uri="{D42A27DB-BD31-4B8C-83A1-F6EECF244321}">
                <p14:modId xmlns:p14="http://schemas.microsoft.com/office/powerpoint/2010/main" val="116118414"/>
              </p:ext>
            </p:extLst>
          </p:nvPr>
        </p:nvGraphicFramePr>
        <p:xfrm>
          <a:off x="0" y="2286000"/>
          <a:ext cx="9144000" cy="27603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Conclusions</a:t>
                      </a:r>
                      <a:r>
                        <a:rPr lang="en-US" sz="2000" b="0" i="0" dirty="0">
                          <a:solidFill>
                            <a:schemeClr val="tx1"/>
                          </a:solidFill>
                          <a:latin typeface="+mn-lt"/>
                          <a:cs typeface="Arial"/>
                        </a:rPr>
                        <a:t>: “Among patients with </a:t>
                      </a:r>
                      <a:r>
                        <a:rPr lang="en-US" sz="2000" b="0" i="0" dirty="0" err="1">
                          <a:solidFill>
                            <a:schemeClr val="tx1"/>
                          </a:solidFill>
                          <a:latin typeface="+mn-lt"/>
                          <a:cs typeface="Arial"/>
                        </a:rPr>
                        <a:t>HBeAg</a:t>
                      </a:r>
                      <a:r>
                        <a:rPr lang="en-US" sz="2000" b="0" i="0" dirty="0">
                          <a:solidFill>
                            <a:schemeClr val="tx1"/>
                          </a:solidFill>
                          <a:latin typeface="+mn-lt"/>
                          <a:cs typeface="Arial"/>
                        </a:rPr>
                        <a:t>-positive chronic hepatitis B, the rates of therapeutic and histologic response at 1 year were significantly higher in patients treated with telbivudine than in patients treated with lamivudine. In both the </a:t>
                      </a:r>
                      <a:r>
                        <a:rPr lang="en-US" sz="2000" b="0" i="0" dirty="0" err="1">
                          <a:solidFill>
                            <a:schemeClr val="tx1"/>
                          </a:solidFill>
                          <a:latin typeface="+mn-lt"/>
                          <a:cs typeface="Arial"/>
                        </a:rPr>
                        <a:t>HBeAg</a:t>
                      </a:r>
                      <a:r>
                        <a:rPr lang="en-US" sz="2000" b="0" i="0" dirty="0">
                          <a:solidFill>
                            <a:schemeClr val="tx1"/>
                          </a:solidFill>
                          <a:latin typeface="+mn-lt"/>
                          <a:cs typeface="Arial"/>
                        </a:rPr>
                        <a:t>-negative and the </a:t>
                      </a:r>
                      <a:r>
                        <a:rPr lang="en-US" sz="2000" b="0" i="0" dirty="0" err="1">
                          <a:solidFill>
                            <a:schemeClr val="tx1"/>
                          </a:solidFill>
                          <a:latin typeface="+mn-lt"/>
                          <a:cs typeface="Arial"/>
                        </a:rPr>
                        <a:t>HBeAg</a:t>
                      </a:r>
                      <a:r>
                        <a:rPr lang="en-US" sz="2000" b="0" i="0" dirty="0">
                          <a:solidFill>
                            <a:schemeClr val="tx1"/>
                          </a:solidFill>
                          <a:latin typeface="+mn-lt"/>
                          <a:cs typeface="Arial"/>
                        </a:rPr>
                        <a:t>-positive groups, telbivudine demonstrated greater HBV DNA suppression with less resistance than did lamivudine</a:t>
                      </a:r>
                      <a:r>
                        <a:rPr lang="en-US" sz="2000" b="0" kern="1200" dirty="0">
                          <a:solidFill>
                            <a:schemeClr val="tx1"/>
                          </a:solidFill>
                          <a:effectLst/>
                          <a:latin typeface="+mn-lt"/>
                          <a:ea typeface="+mn-ea"/>
                          <a:cs typeface="+mn-cs"/>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519520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HBeAg</a:t>
            </a:r>
            <a:r>
              <a:rPr lang="en-US" sz="2000" dirty="0"/>
              <a:t>-Negative</a:t>
            </a:r>
            <a:br>
              <a:rPr lang="en-US" sz="2000" dirty="0"/>
            </a:br>
            <a:r>
              <a:rPr lang="en-US" sz="2800" dirty="0" err="1"/>
              <a:t>PegINF</a:t>
            </a:r>
            <a:r>
              <a:rPr lang="en-US" sz="2800" dirty="0"/>
              <a:t> alfa-2a versus Lamivudine versus Both</a:t>
            </a:r>
          </a:p>
        </p:txBody>
      </p:sp>
    </p:spTree>
    <p:extLst>
      <p:ext uri="{BB962C8B-B14F-4D97-AF65-F5344CB8AC3E}">
        <p14:creationId xmlns:p14="http://schemas.microsoft.com/office/powerpoint/2010/main" val="10491949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Marcellin P, et al. N </a:t>
            </a:r>
            <a:r>
              <a:rPr lang="en-US" dirty="0" err="1">
                <a:latin typeface="Arial" pitchFamily="-106" charset="0"/>
              </a:rPr>
              <a:t>Engl</a:t>
            </a:r>
            <a:r>
              <a:rPr lang="en-US" dirty="0">
                <a:latin typeface="Arial" pitchFamily="-106" charset="0"/>
              </a:rPr>
              <a:t> J Med. 2004;351:1206-17. </a:t>
            </a:r>
          </a:p>
        </p:txBody>
      </p:sp>
      <p:sp>
        <p:nvSpPr>
          <p:cNvPr id="3" name="Title 2"/>
          <p:cNvSpPr>
            <a:spLocks noGrp="1"/>
          </p:cNvSpPr>
          <p:nvPr>
            <p:ph type="title"/>
          </p:nvPr>
        </p:nvSpPr>
        <p:spPr/>
        <p:txBody>
          <a:bodyPr>
            <a:normAutofit/>
          </a:bodyPr>
          <a:lstStyle/>
          <a:p>
            <a:r>
              <a:rPr lang="en-US" sz="2400" dirty="0" err="1">
                <a:solidFill>
                  <a:schemeClr val="accent5">
                    <a:lumMod val="20000"/>
                    <a:lumOff val="80000"/>
                  </a:schemeClr>
                </a:solidFill>
              </a:rPr>
              <a:t>PegINF</a:t>
            </a:r>
            <a:r>
              <a:rPr lang="en-US" sz="2400" dirty="0">
                <a:solidFill>
                  <a:schemeClr val="accent5">
                    <a:lumMod val="20000"/>
                    <a:lumOff val="80000"/>
                  </a:schemeClr>
                </a:solidFill>
              </a:rPr>
              <a:t> alfa-2a versus Lamivudine versus Both</a:t>
            </a:r>
            <a:br>
              <a:rPr lang="en-US" dirty="0">
                <a:latin typeface="Arial" pitchFamily="-106" charset="0"/>
              </a:rPr>
            </a:br>
            <a:r>
              <a:rPr lang="en-US" dirty="0" err="1">
                <a:latin typeface="Arial" pitchFamily="-106" charset="0"/>
              </a:rPr>
              <a:t>HBeAg</a:t>
            </a:r>
            <a:r>
              <a:rPr lang="en-US" dirty="0">
                <a:latin typeface="Arial" pitchFamily="-106" charset="0"/>
              </a:rPr>
              <a:t>-Negative Patients: Study Design</a:t>
            </a:r>
            <a:endParaRPr lang="en-US" dirty="0"/>
          </a:p>
        </p:txBody>
      </p:sp>
      <p:sp>
        <p:nvSpPr>
          <p:cNvPr id="5" name="Line 6"/>
          <p:cNvSpPr>
            <a:spLocks noChangeShapeType="1"/>
          </p:cNvSpPr>
          <p:nvPr/>
        </p:nvSpPr>
        <p:spPr bwMode="auto">
          <a:xfrm>
            <a:off x="2692942" y="4267200"/>
            <a:ext cx="838200" cy="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6" name="Rectangle 2"/>
          <p:cNvSpPr>
            <a:spLocks noChangeArrowheads="1"/>
          </p:cNvSpPr>
          <p:nvPr/>
        </p:nvSpPr>
        <p:spPr bwMode="auto">
          <a:xfrm>
            <a:off x="3560763" y="2425700"/>
            <a:ext cx="4186237" cy="990600"/>
          </a:xfrm>
          <a:prstGeom prst="rect">
            <a:avLst/>
          </a:prstGeom>
          <a:solidFill>
            <a:schemeClr val="accent1">
              <a:lumMod val="20000"/>
              <a:lumOff val="80000"/>
            </a:schemeClr>
          </a:solidFill>
          <a:ln w="19050">
            <a:solidFill>
              <a:schemeClr val="tx1"/>
            </a:solidFill>
            <a:miter lim="800000"/>
            <a:headEnd/>
            <a:tailEnd/>
          </a:ln>
          <a:effectLst/>
        </p:spPr>
        <p:txBody>
          <a:bodyPr wrap="none" anchor="ctr">
            <a:prstTxWarp prst="textNoShape">
              <a:avLst/>
            </a:prstTxWarp>
          </a:bodyPr>
          <a:lstStyle/>
          <a:p>
            <a:pPr algn="ctr" eaLnBrk="1" hangingPunct="1"/>
            <a:r>
              <a:rPr lang="en-US" sz="1600" b="1" dirty="0" err="1">
                <a:solidFill>
                  <a:srgbClr val="000000"/>
                </a:solidFill>
                <a:latin typeface="Arial" pitchFamily="-106" charset="0"/>
                <a:ea typeface="Arial" pitchFamily="-106" charset="0"/>
                <a:cs typeface="Arial" pitchFamily="-106" charset="0"/>
              </a:rPr>
              <a:t>Peginterferon</a:t>
            </a:r>
            <a:r>
              <a:rPr lang="en-US" sz="1600" b="1" dirty="0">
                <a:solidFill>
                  <a:srgbClr val="000000"/>
                </a:solidFill>
                <a:latin typeface="Arial" pitchFamily="-106" charset="0"/>
                <a:ea typeface="Arial" pitchFamily="-106" charset="0"/>
                <a:cs typeface="Arial" pitchFamily="-106" charset="0"/>
              </a:rPr>
              <a:t> alfa-2a</a:t>
            </a:r>
            <a:r>
              <a:rPr lang="en-US" sz="1600" dirty="0">
                <a:solidFill>
                  <a:srgbClr val="000000"/>
                </a:solidFill>
                <a:latin typeface="Arial" pitchFamily="-106" charset="0"/>
                <a:ea typeface="Arial" pitchFamily="-106" charset="0"/>
                <a:cs typeface="Arial" pitchFamily="-106" charset="0"/>
              </a:rPr>
              <a:t>:180 mcg SC 1x/week</a:t>
            </a:r>
          </a:p>
          <a:p>
            <a:pPr algn="ctr" eaLnBrk="1" hangingPunct="1"/>
            <a:r>
              <a:rPr lang="en-US" sz="1600" dirty="0">
                <a:solidFill>
                  <a:srgbClr val="000000"/>
                </a:solidFill>
                <a:latin typeface="Arial" pitchFamily="-106" charset="0"/>
                <a:ea typeface="Arial" pitchFamily="-106" charset="0"/>
                <a:cs typeface="Arial" pitchFamily="-106" charset="0"/>
              </a:rPr>
              <a:t>+ Oral Placebo</a:t>
            </a:r>
          </a:p>
          <a:p>
            <a:pPr algn="ctr" eaLnBrk="1" hangingPunct="1"/>
            <a:r>
              <a:rPr lang="en-US" sz="1600" dirty="0">
                <a:solidFill>
                  <a:srgbClr val="000000"/>
                </a:solidFill>
                <a:latin typeface="Arial" pitchFamily="-106" charset="0"/>
                <a:ea typeface="Arial" pitchFamily="-106" charset="0"/>
                <a:cs typeface="Arial" pitchFamily="-106" charset="0"/>
              </a:rPr>
              <a:t>(</a:t>
            </a:r>
            <a:r>
              <a:rPr lang="en-US" sz="1600" dirty="0" err="1">
                <a:solidFill>
                  <a:srgbClr val="000000"/>
                </a:solidFill>
                <a:latin typeface="Arial" pitchFamily="-106" charset="0"/>
                <a:ea typeface="Arial" pitchFamily="-106" charset="0"/>
                <a:cs typeface="Arial" pitchFamily="-106" charset="0"/>
              </a:rPr>
              <a:t>n</a:t>
            </a:r>
            <a:r>
              <a:rPr lang="en-US" sz="1600" dirty="0">
                <a:solidFill>
                  <a:srgbClr val="000000"/>
                </a:solidFill>
                <a:latin typeface="Arial" pitchFamily="-106" charset="0"/>
                <a:ea typeface="Arial" pitchFamily="-106" charset="0"/>
                <a:cs typeface="Arial" pitchFamily="-106" charset="0"/>
              </a:rPr>
              <a:t> = 177)</a:t>
            </a:r>
          </a:p>
        </p:txBody>
      </p:sp>
      <p:sp>
        <p:nvSpPr>
          <p:cNvPr id="7" name="Rectangle 3"/>
          <p:cNvSpPr>
            <a:spLocks noChangeArrowheads="1"/>
          </p:cNvSpPr>
          <p:nvPr/>
        </p:nvSpPr>
        <p:spPr bwMode="auto">
          <a:xfrm>
            <a:off x="3576638" y="5105400"/>
            <a:ext cx="4186237" cy="990600"/>
          </a:xfrm>
          <a:prstGeom prst="rect">
            <a:avLst/>
          </a:prstGeom>
          <a:solidFill>
            <a:schemeClr val="accent2">
              <a:lumMod val="20000"/>
              <a:lumOff val="8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600" b="1">
                <a:solidFill>
                  <a:srgbClr val="000000"/>
                </a:solidFill>
                <a:latin typeface="Arial" pitchFamily="-106" charset="0"/>
                <a:ea typeface="Arial" pitchFamily="-106" charset="0"/>
                <a:cs typeface="Arial" pitchFamily="-106" charset="0"/>
              </a:rPr>
              <a:t>Lamivudine:</a:t>
            </a:r>
            <a:r>
              <a:rPr lang="en-US" sz="1600">
                <a:solidFill>
                  <a:srgbClr val="000000"/>
                </a:solidFill>
                <a:latin typeface="Arial" pitchFamily="-106" charset="0"/>
                <a:ea typeface="Arial" pitchFamily="-106" charset="0"/>
                <a:cs typeface="Arial" pitchFamily="-106" charset="0"/>
              </a:rPr>
              <a:t>100 mg/day</a:t>
            </a:r>
          </a:p>
          <a:p>
            <a:pPr algn="ctr" eaLnBrk="1" hangingPunct="1"/>
            <a:r>
              <a:rPr lang="en-US" sz="1600">
                <a:solidFill>
                  <a:srgbClr val="000000"/>
                </a:solidFill>
                <a:latin typeface="Arial" pitchFamily="-106" charset="0"/>
                <a:ea typeface="Arial" pitchFamily="-106" charset="0"/>
                <a:cs typeface="Arial" pitchFamily="-106" charset="0"/>
              </a:rPr>
              <a:t>(n = 181)</a:t>
            </a:r>
          </a:p>
        </p:txBody>
      </p:sp>
      <p:sp>
        <p:nvSpPr>
          <p:cNvPr id="8" name="Line 5"/>
          <p:cNvSpPr>
            <a:spLocks noChangeShapeType="1"/>
          </p:cNvSpPr>
          <p:nvPr/>
        </p:nvSpPr>
        <p:spPr bwMode="auto">
          <a:xfrm flipV="1">
            <a:off x="2601408" y="3390900"/>
            <a:ext cx="914400" cy="838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9" name="Line 6"/>
          <p:cNvSpPr>
            <a:spLocks noChangeShapeType="1"/>
          </p:cNvSpPr>
          <p:nvPr/>
        </p:nvSpPr>
        <p:spPr bwMode="auto">
          <a:xfrm>
            <a:off x="2672846" y="4267200"/>
            <a:ext cx="868362" cy="838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10" name="Line 13"/>
          <p:cNvSpPr>
            <a:spLocks noChangeShapeType="1"/>
          </p:cNvSpPr>
          <p:nvPr/>
        </p:nvSpPr>
        <p:spPr bwMode="auto">
          <a:xfrm>
            <a:off x="3505200" y="1949250"/>
            <a:ext cx="0" cy="45415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aphicFrame>
        <p:nvGraphicFramePr>
          <p:cNvPr id="11" name="Group 31"/>
          <p:cNvGraphicFramePr>
            <a:graphicFrameLocks noGrp="1"/>
          </p:cNvGraphicFramePr>
          <p:nvPr>
            <p:extLst>
              <p:ext uri="{D42A27DB-BD31-4B8C-83A1-F6EECF244321}">
                <p14:modId xmlns:p14="http://schemas.microsoft.com/office/powerpoint/2010/main" val="540377812"/>
              </p:ext>
            </p:extLst>
          </p:nvPr>
        </p:nvGraphicFramePr>
        <p:xfrm>
          <a:off x="197355" y="3135086"/>
          <a:ext cx="2967037" cy="2252445"/>
        </p:xfrm>
        <a:graphic>
          <a:graphicData uri="http://schemas.openxmlformats.org/drawingml/2006/table">
            <a:tbl>
              <a:tblPr/>
              <a:tblGrid>
                <a:gridCol w="2967037">
                  <a:extLst>
                    <a:ext uri="{9D8B030D-6E8A-4147-A177-3AD203B41FA5}">
                      <a16:colId xmlns:a16="http://schemas.microsoft.com/office/drawing/2014/main" val="20000"/>
                    </a:ext>
                  </a:extLst>
                </a:gridCol>
              </a:tblGrid>
              <a:tr h="39745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a:ln>
                            <a:noFill/>
                          </a:ln>
                          <a:solidFill>
                            <a:schemeClr val="bg1"/>
                          </a:solidFill>
                          <a:effectLst/>
                          <a:latin typeface="Arial" pitchFamily="-106" charset="0"/>
                          <a:ea typeface="ＭＳ Ｐゴシック" pitchFamily="-106" charset="-128"/>
                          <a:cs typeface="ＭＳ Ｐゴシック" pitchFamily="-106" charset="-128"/>
                        </a:rPr>
                        <a:t>Study Features</a:t>
                      </a:r>
                      <a:endParaRPr kumimoji="0" lang="en-US" sz="18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1854991">
                <a:tc>
                  <a:txBody>
                    <a:bodyPr/>
                    <a:lstStyle/>
                    <a:p>
                      <a:pPr marL="0" marR="0" lvl="0" indent="0" algn="l" defTabSz="457200" rtl="0" eaLnBrk="1" fontAlgn="base" latinLnBrk="0" hangingPunct="1">
                        <a:lnSpc>
                          <a:spcPct val="120000"/>
                        </a:lnSpc>
                        <a:spcBef>
                          <a:spcPct val="25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Randomized 1:1:1</a:t>
                      </a:r>
                      <a:b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br>
                      <a:r>
                        <a:rPr kumimoji="0" lang="en-US" sz="1800" b="0" i="0" u="none" strike="noStrike" cap="none" normalizeH="0" baseline="0" dirty="0" err="1">
                          <a:ln>
                            <a:noFill/>
                          </a:ln>
                          <a:solidFill>
                            <a:schemeClr val="tx1"/>
                          </a:solidFill>
                          <a:effectLst/>
                          <a:latin typeface="Arial" pitchFamily="-106" charset="0"/>
                          <a:ea typeface="Arial" pitchFamily="-106" charset="0"/>
                          <a:cs typeface="Arial" pitchFamily="-106" charset="0"/>
                        </a:rPr>
                        <a:t>HBeAg</a:t>
                      </a: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-negative (N=537)</a:t>
                      </a:r>
                      <a:b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b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HBV DNA &gt;10</a:t>
                      </a:r>
                      <a:r>
                        <a:rPr kumimoji="0" lang="en-US" sz="1800" b="0" i="0" u="none" strike="noStrike" cap="none" normalizeH="0" baseline="30000" dirty="0">
                          <a:ln>
                            <a:noFill/>
                          </a:ln>
                          <a:solidFill>
                            <a:schemeClr val="tx1"/>
                          </a:solidFill>
                          <a:effectLst/>
                          <a:latin typeface="Arial" pitchFamily="-106" charset="0"/>
                          <a:ea typeface="Arial" pitchFamily="-106" charset="0"/>
                          <a:cs typeface="Arial" pitchFamily="-106" charset="0"/>
                        </a:rPr>
                        <a:t>5</a:t>
                      </a: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 copies/mL</a:t>
                      </a:r>
                      <a:b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b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ALT &gt;1-10 x ULN</a:t>
                      </a:r>
                      <a:b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br>
                      <a:r>
                        <a:rPr kumimoji="0" lang="en-US" sz="1800" b="0" i="0" u="none" strike="noStrike" cap="none" normalizeH="0" baseline="0" dirty="0">
                          <a:ln>
                            <a:noFill/>
                          </a:ln>
                          <a:solidFill>
                            <a:schemeClr val="tx1"/>
                          </a:solidFill>
                          <a:effectLst/>
                          <a:latin typeface="Arial" pitchFamily="-106" charset="0"/>
                          <a:ea typeface="Arial" pitchFamily="-106" charset="0"/>
                          <a:cs typeface="Arial" pitchFamily="-106" charset="0"/>
                        </a:rPr>
                        <a:t>Treatment x 48 weeks</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2" name="Line 13"/>
          <p:cNvSpPr>
            <a:spLocks noChangeShapeType="1"/>
          </p:cNvSpPr>
          <p:nvPr/>
        </p:nvSpPr>
        <p:spPr bwMode="auto">
          <a:xfrm>
            <a:off x="7742238" y="1949250"/>
            <a:ext cx="0" cy="45415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3" name="Line 13"/>
          <p:cNvSpPr>
            <a:spLocks noChangeShapeType="1"/>
          </p:cNvSpPr>
          <p:nvPr/>
        </p:nvSpPr>
        <p:spPr bwMode="auto">
          <a:xfrm>
            <a:off x="8392887" y="1968500"/>
            <a:ext cx="0" cy="45415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4" name="Rectangle 2"/>
          <p:cNvSpPr>
            <a:spLocks noChangeArrowheads="1"/>
          </p:cNvSpPr>
          <p:nvPr/>
        </p:nvSpPr>
        <p:spPr bwMode="auto">
          <a:xfrm>
            <a:off x="3576638" y="3797300"/>
            <a:ext cx="4191000" cy="990600"/>
          </a:xfrm>
          <a:prstGeom prst="rect">
            <a:avLst/>
          </a:prstGeom>
          <a:solidFill>
            <a:schemeClr val="accent5">
              <a:lumMod val="20000"/>
              <a:lumOff val="8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600" b="1" dirty="0" err="1">
                <a:solidFill>
                  <a:srgbClr val="000000"/>
                </a:solidFill>
                <a:latin typeface="Arial" pitchFamily="-106" charset="0"/>
                <a:ea typeface="Arial" pitchFamily="-106" charset="0"/>
                <a:cs typeface="Arial" pitchFamily="-106" charset="0"/>
              </a:rPr>
              <a:t>Peginterferon</a:t>
            </a:r>
            <a:r>
              <a:rPr lang="en-US" sz="1600" b="1" dirty="0">
                <a:solidFill>
                  <a:srgbClr val="000000"/>
                </a:solidFill>
                <a:latin typeface="Arial" pitchFamily="-106" charset="0"/>
                <a:ea typeface="Arial" pitchFamily="-106" charset="0"/>
                <a:cs typeface="Arial" pitchFamily="-106" charset="0"/>
              </a:rPr>
              <a:t> alfa-2a</a:t>
            </a:r>
            <a:r>
              <a:rPr lang="en-US" sz="1600" dirty="0">
                <a:solidFill>
                  <a:srgbClr val="000000"/>
                </a:solidFill>
                <a:latin typeface="Arial" pitchFamily="-106" charset="0"/>
                <a:ea typeface="Arial" pitchFamily="-106" charset="0"/>
                <a:cs typeface="Arial" pitchFamily="-106" charset="0"/>
              </a:rPr>
              <a:t>:180 mcg SC 1xweek</a:t>
            </a:r>
          </a:p>
          <a:p>
            <a:pPr algn="ctr" eaLnBrk="1" hangingPunct="1"/>
            <a:r>
              <a:rPr lang="en-US" sz="1600" dirty="0">
                <a:solidFill>
                  <a:srgbClr val="000000"/>
                </a:solidFill>
                <a:latin typeface="Arial" pitchFamily="-106" charset="0"/>
                <a:ea typeface="Arial" pitchFamily="-106" charset="0"/>
                <a:cs typeface="Arial" pitchFamily="-106" charset="0"/>
              </a:rPr>
              <a:t>+ </a:t>
            </a:r>
            <a:r>
              <a:rPr lang="en-US" sz="1600" b="1" dirty="0" err="1">
                <a:solidFill>
                  <a:srgbClr val="000000"/>
                </a:solidFill>
                <a:latin typeface="Arial" pitchFamily="-106" charset="0"/>
                <a:ea typeface="Arial" pitchFamily="-106" charset="0"/>
                <a:cs typeface="Arial" pitchFamily="-106" charset="0"/>
              </a:rPr>
              <a:t>Lamivudine</a:t>
            </a:r>
            <a:r>
              <a:rPr lang="en-US" sz="1600" dirty="0">
                <a:solidFill>
                  <a:srgbClr val="000000"/>
                </a:solidFill>
                <a:latin typeface="Arial" pitchFamily="-106" charset="0"/>
                <a:ea typeface="Arial" pitchFamily="-106" charset="0"/>
                <a:cs typeface="Arial" pitchFamily="-106" charset="0"/>
              </a:rPr>
              <a:t>: 100 mg/day</a:t>
            </a:r>
          </a:p>
          <a:p>
            <a:pPr algn="ctr" eaLnBrk="1" hangingPunct="1"/>
            <a:r>
              <a:rPr lang="en-US" sz="1600" dirty="0">
                <a:solidFill>
                  <a:srgbClr val="000000"/>
                </a:solidFill>
                <a:latin typeface="Arial" pitchFamily="-106" charset="0"/>
                <a:ea typeface="Arial" pitchFamily="-106" charset="0"/>
                <a:cs typeface="Arial" pitchFamily="-106" charset="0"/>
              </a:rPr>
              <a:t>(</a:t>
            </a:r>
            <a:r>
              <a:rPr lang="en-US" sz="1600" dirty="0" err="1">
                <a:solidFill>
                  <a:srgbClr val="000000"/>
                </a:solidFill>
                <a:latin typeface="Arial" pitchFamily="-106" charset="0"/>
                <a:ea typeface="Arial" pitchFamily="-106" charset="0"/>
                <a:cs typeface="Arial" pitchFamily="-106" charset="0"/>
              </a:rPr>
              <a:t>n</a:t>
            </a:r>
            <a:r>
              <a:rPr lang="en-US" sz="1600" dirty="0">
                <a:solidFill>
                  <a:srgbClr val="000000"/>
                </a:solidFill>
                <a:latin typeface="Arial" pitchFamily="-106" charset="0"/>
                <a:ea typeface="Arial" pitchFamily="-106" charset="0"/>
                <a:cs typeface="Arial" pitchFamily="-106" charset="0"/>
              </a:rPr>
              <a:t> = 179)</a:t>
            </a:r>
          </a:p>
        </p:txBody>
      </p:sp>
      <p:sp>
        <p:nvSpPr>
          <p:cNvPr id="16" name="Rectangle 3"/>
          <p:cNvSpPr>
            <a:spLocks noChangeArrowheads="1"/>
          </p:cNvSpPr>
          <p:nvPr/>
        </p:nvSpPr>
        <p:spPr bwMode="auto">
          <a:xfrm>
            <a:off x="-12700" y="1653543"/>
            <a:ext cx="9162288" cy="365757"/>
          </a:xfrm>
          <a:prstGeom prst="rect">
            <a:avLst/>
          </a:prstGeom>
          <a:solidFill>
            <a:srgbClr val="D9D9D9"/>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endParaRPr lang="en-US" sz="1600" dirty="0">
              <a:solidFill>
                <a:srgbClr val="000000"/>
              </a:solidFill>
              <a:latin typeface="Arial" pitchFamily="-107" charset="0"/>
              <a:ea typeface="Arial" pitchFamily="-107" charset="0"/>
              <a:cs typeface="Arial" pitchFamily="-107" charset="0"/>
            </a:endParaRPr>
          </a:p>
        </p:txBody>
      </p:sp>
      <p:sp>
        <p:nvSpPr>
          <p:cNvPr id="17" name="Text Box 20"/>
          <p:cNvSpPr txBox="1">
            <a:spLocks noChangeArrowheads="1"/>
          </p:cNvSpPr>
          <p:nvPr/>
        </p:nvSpPr>
        <p:spPr bwMode="auto">
          <a:xfrm>
            <a:off x="7355387" y="1673052"/>
            <a:ext cx="720114"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 48</a:t>
            </a:r>
          </a:p>
        </p:txBody>
      </p:sp>
      <p:sp>
        <p:nvSpPr>
          <p:cNvPr id="18" name="Text Box 20"/>
          <p:cNvSpPr txBox="1">
            <a:spLocks noChangeArrowheads="1"/>
          </p:cNvSpPr>
          <p:nvPr/>
        </p:nvSpPr>
        <p:spPr bwMode="auto">
          <a:xfrm>
            <a:off x="8055428" y="1673052"/>
            <a:ext cx="657338"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72</a:t>
            </a:r>
          </a:p>
        </p:txBody>
      </p:sp>
      <p:sp>
        <p:nvSpPr>
          <p:cNvPr id="21" name="Text Box 20">
            <a:extLst>
              <a:ext uri="{FF2B5EF4-FFF2-40B4-BE49-F238E27FC236}">
                <a16:creationId xmlns:a16="http://schemas.microsoft.com/office/drawing/2014/main" id="{23EBA16A-85B6-2E4F-885B-617A17447AC0}"/>
              </a:ext>
            </a:extLst>
          </p:cNvPr>
          <p:cNvSpPr txBox="1">
            <a:spLocks noChangeArrowheads="1"/>
          </p:cNvSpPr>
          <p:nvPr/>
        </p:nvSpPr>
        <p:spPr bwMode="auto">
          <a:xfrm>
            <a:off x="1369925" y="1673052"/>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Week</a:t>
            </a:r>
          </a:p>
        </p:txBody>
      </p:sp>
      <p:sp>
        <p:nvSpPr>
          <p:cNvPr id="22" name="Text Box 20">
            <a:extLst>
              <a:ext uri="{FF2B5EF4-FFF2-40B4-BE49-F238E27FC236}">
                <a16:creationId xmlns:a16="http://schemas.microsoft.com/office/drawing/2014/main" id="{E94DDD4E-4683-504F-9B89-67519DC1B40B}"/>
              </a:ext>
            </a:extLst>
          </p:cNvPr>
          <p:cNvSpPr txBox="1">
            <a:spLocks noChangeArrowheads="1"/>
          </p:cNvSpPr>
          <p:nvPr/>
        </p:nvSpPr>
        <p:spPr bwMode="auto">
          <a:xfrm>
            <a:off x="3178627" y="1673052"/>
            <a:ext cx="672384"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0</a:t>
            </a:r>
          </a:p>
        </p:txBody>
      </p:sp>
    </p:spTree>
    <p:extLst>
      <p:ext uri="{BB962C8B-B14F-4D97-AF65-F5344CB8AC3E}">
        <p14:creationId xmlns:p14="http://schemas.microsoft.com/office/powerpoint/2010/main" val="243497231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solidFill>
                  <a:schemeClr val="accent5">
                    <a:lumMod val="20000"/>
                    <a:lumOff val="80000"/>
                  </a:schemeClr>
                </a:solidFill>
              </a:rPr>
              <a:t>PegINF</a:t>
            </a:r>
            <a:r>
              <a:rPr lang="en-US" sz="2400" dirty="0">
                <a:solidFill>
                  <a:schemeClr val="accent5">
                    <a:lumMod val="20000"/>
                    <a:lumOff val="80000"/>
                  </a:schemeClr>
                </a:solidFill>
              </a:rPr>
              <a:t> alfa-2a versus Lamivudine versus Both</a:t>
            </a:r>
            <a:br>
              <a:rPr lang="en-US" dirty="0">
                <a:latin typeface="Arial" pitchFamily="-106" charset="0"/>
              </a:rPr>
            </a:br>
            <a:r>
              <a:rPr lang="en-US" dirty="0" err="1">
                <a:latin typeface="Arial" pitchFamily="-106" charset="0"/>
              </a:rPr>
              <a:t>HBeAg</a:t>
            </a:r>
            <a:r>
              <a:rPr lang="en-US" dirty="0">
                <a:latin typeface="Arial" pitchFamily="-106" charset="0"/>
              </a:rPr>
              <a:t>-Negative Patients: Results</a:t>
            </a:r>
            <a:endParaRPr lang="en-US" dirty="0"/>
          </a:p>
        </p:txBody>
      </p:sp>
      <p:sp>
        <p:nvSpPr>
          <p:cNvPr id="4" name="Content Placeholder 3"/>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Marcellin P, et al. N </a:t>
            </a:r>
            <a:r>
              <a:rPr lang="en-US" dirty="0" err="1">
                <a:latin typeface="Arial" pitchFamily="-106" charset="0"/>
              </a:rPr>
              <a:t>Engl</a:t>
            </a:r>
            <a:r>
              <a:rPr lang="en-US" dirty="0">
                <a:latin typeface="Arial" pitchFamily="-106" charset="0"/>
              </a:rPr>
              <a:t> J Med. 2004;351:1206-17. </a:t>
            </a:r>
          </a:p>
        </p:txBody>
      </p:sp>
      <p:sp>
        <p:nvSpPr>
          <p:cNvPr id="3" name="Text Placeholder 2"/>
          <p:cNvSpPr>
            <a:spLocks noGrp="1"/>
          </p:cNvSpPr>
          <p:nvPr>
            <p:ph type="body" idx="10"/>
          </p:nvPr>
        </p:nvSpPr>
        <p:spPr>
          <a:prstGeom prst="rect">
            <a:avLst/>
          </a:prstGeom>
        </p:spPr>
        <p:txBody>
          <a:bodyPr/>
          <a:lstStyle/>
          <a:p>
            <a:r>
              <a:rPr lang="en-US" dirty="0" err="1">
                <a:solidFill>
                  <a:schemeClr val="bg1"/>
                </a:solidFill>
                <a:latin typeface="Arial" pitchFamily="-106" charset="0"/>
              </a:rPr>
              <a:t>HBeAg</a:t>
            </a:r>
            <a:r>
              <a:rPr lang="en-US" dirty="0">
                <a:solidFill>
                  <a:schemeClr val="bg1"/>
                </a:solidFill>
                <a:latin typeface="Arial" pitchFamily="-106" charset="0"/>
              </a:rPr>
              <a:t>-</a:t>
            </a:r>
            <a:r>
              <a:rPr lang="en-US" cap="small" dirty="0">
                <a:solidFill>
                  <a:schemeClr val="bg1"/>
                </a:solidFill>
                <a:latin typeface="Arial" pitchFamily="-106" charset="0"/>
              </a:rPr>
              <a:t>Negative </a:t>
            </a:r>
            <a:r>
              <a:rPr lang="en-US" dirty="0">
                <a:solidFill>
                  <a:schemeClr val="bg1"/>
                </a:solidFill>
                <a:latin typeface="Arial" pitchFamily="-106" charset="0"/>
              </a:rPr>
              <a:t>Patients: Week 72 Treatment Response</a:t>
            </a:r>
          </a:p>
        </p:txBody>
      </p:sp>
      <p:graphicFrame>
        <p:nvGraphicFramePr>
          <p:cNvPr id="6" name="Chart 5"/>
          <p:cNvGraphicFramePr>
            <a:graphicFrameLocks/>
          </p:cNvGraphicFramePr>
          <p:nvPr>
            <p:extLst>
              <p:ext uri="{D42A27DB-BD31-4B8C-83A1-F6EECF244321}">
                <p14:modId xmlns:p14="http://schemas.microsoft.com/office/powerpoint/2010/main" val="1045308051"/>
              </p:ext>
            </p:extLst>
          </p:nvPr>
        </p:nvGraphicFramePr>
        <p:xfrm>
          <a:off x="577596" y="1975336"/>
          <a:ext cx="7988808"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1"/>
          <p:cNvSpPr>
            <a:spLocks/>
          </p:cNvSpPr>
          <p:nvPr/>
        </p:nvSpPr>
        <p:spPr bwMode="auto">
          <a:xfrm>
            <a:off x="3028950" y="2965936"/>
            <a:ext cx="914400"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P=0.007</a:t>
            </a:r>
          </a:p>
        </p:txBody>
      </p:sp>
      <p:sp>
        <p:nvSpPr>
          <p:cNvPr id="8" name="Title 11"/>
          <p:cNvSpPr>
            <a:spLocks/>
          </p:cNvSpPr>
          <p:nvPr/>
        </p:nvSpPr>
        <p:spPr bwMode="auto">
          <a:xfrm>
            <a:off x="3511550" y="3505686"/>
            <a:ext cx="770890"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P=0.003</a:t>
            </a:r>
          </a:p>
        </p:txBody>
      </p:sp>
      <p:grpSp>
        <p:nvGrpSpPr>
          <p:cNvPr id="9" name="Group 8"/>
          <p:cNvGrpSpPr/>
          <p:nvPr/>
        </p:nvGrpSpPr>
        <p:grpSpPr>
          <a:xfrm>
            <a:off x="2457450" y="3194536"/>
            <a:ext cx="1858518" cy="209550"/>
            <a:chOff x="2438400" y="3124200"/>
            <a:chExt cx="1352550" cy="209550"/>
          </a:xfrm>
        </p:grpSpPr>
        <p:sp>
          <p:nvSpPr>
            <p:cNvPr id="10" name="Line 22"/>
            <p:cNvSpPr>
              <a:spLocks noChangeShapeType="1"/>
            </p:cNvSpPr>
            <p:nvPr/>
          </p:nvSpPr>
          <p:spPr bwMode="auto">
            <a:xfrm>
              <a:off x="2438400" y="3124200"/>
              <a:ext cx="135255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1" name="Line 54"/>
            <p:cNvSpPr>
              <a:spLocks noChangeShapeType="1"/>
            </p:cNvSpPr>
            <p:nvPr/>
          </p:nvSpPr>
          <p:spPr bwMode="auto">
            <a:xfrm>
              <a:off x="2446337"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2" name="Line 55"/>
            <p:cNvSpPr>
              <a:spLocks noChangeShapeType="1"/>
            </p:cNvSpPr>
            <p:nvPr/>
          </p:nvSpPr>
          <p:spPr bwMode="auto">
            <a:xfrm>
              <a:off x="3783012"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13" name="Title 11"/>
          <p:cNvSpPr>
            <a:spLocks/>
          </p:cNvSpPr>
          <p:nvPr/>
        </p:nvSpPr>
        <p:spPr bwMode="auto">
          <a:xfrm>
            <a:off x="2438400" y="3505686"/>
            <a:ext cx="990600"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P=0.849</a:t>
            </a:r>
          </a:p>
        </p:txBody>
      </p:sp>
      <p:grpSp>
        <p:nvGrpSpPr>
          <p:cNvPr id="14" name="Group 13"/>
          <p:cNvGrpSpPr/>
          <p:nvPr/>
        </p:nvGrpSpPr>
        <p:grpSpPr>
          <a:xfrm>
            <a:off x="2454022" y="3727936"/>
            <a:ext cx="908303" cy="209550"/>
            <a:chOff x="2438400" y="3124200"/>
            <a:chExt cx="1352550" cy="209550"/>
          </a:xfrm>
        </p:grpSpPr>
        <p:sp>
          <p:nvSpPr>
            <p:cNvPr id="15" name="Line 22"/>
            <p:cNvSpPr>
              <a:spLocks noChangeShapeType="1"/>
            </p:cNvSpPr>
            <p:nvPr/>
          </p:nvSpPr>
          <p:spPr bwMode="auto">
            <a:xfrm>
              <a:off x="2438400" y="3124200"/>
              <a:ext cx="135255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6" name="Line 54"/>
            <p:cNvSpPr>
              <a:spLocks noChangeShapeType="1"/>
            </p:cNvSpPr>
            <p:nvPr/>
          </p:nvSpPr>
          <p:spPr bwMode="auto">
            <a:xfrm>
              <a:off x="2446337"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7" name="Line 55"/>
            <p:cNvSpPr>
              <a:spLocks noChangeShapeType="1"/>
            </p:cNvSpPr>
            <p:nvPr/>
          </p:nvSpPr>
          <p:spPr bwMode="auto">
            <a:xfrm>
              <a:off x="3783012"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grpSp>
        <p:nvGrpSpPr>
          <p:cNvPr id="18" name="Group 17"/>
          <p:cNvGrpSpPr/>
          <p:nvPr/>
        </p:nvGrpSpPr>
        <p:grpSpPr>
          <a:xfrm>
            <a:off x="3390900" y="3727936"/>
            <a:ext cx="914400" cy="209550"/>
            <a:chOff x="2438400" y="3124200"/>
            <a:chExt cx="1352550" cy="209550"/>
          </a:xfrm>
        </p:grpSpPr>
        <p:sp>
          <p:nvSpPr>
            <p:cNvPr id="19" name="Line 22"/>
            <p:cNvSpPr>
              <a:spLocks noChangeShapeType="1"/>
            </p:cNvSpPr>
            <p:nvPr/>
          </p:nvSpPr>
          <p:spPr bwMode="auto">
            <a:xfrm>
              <a:off x="2438400" y="3124200"/>
              <a:ext cx="135255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0" name="Line 54"/>
            <p:cNvSpPr>
              <a:spLocks noChangeShapeType="1"/>
            </p:cNvSpPr>
            <p:nvPr/>
          </p:nvSpPr>
          <p:spPr bwMode="auto">
            <a:xfrm>
              <a:off x="2446337"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1" name="Line 55"/>
            <p:cNvSpPr>
              <a:spLocks noChangeShapeType="1"/>
            </p:cNvSpPr>
            <p:nvPr/>
          </p:nvSpPr>
          <p:spPr bwMode="auto">
            <a:xfrm>
              <a:off x="3783012"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22" name="Title 11"/>
          <p:cNvSpPr>
            <a:spLocks/>
          </p:cNvSpPr>
          <p:nvPr/>
        </p:nvSpPr>
        <p:spPr bwMode="auto">
          <a:xfrm>
            <a:off x="6324600" y="2597636"/>
            <a:ext cx="914400"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P=0.004</a:t>
            </a:r>
          </a:p>
        </p:txBody>
      </p:sp>
      <p:sp>
        <p:nvSpPr>
          <p:cNvPr id="23" name="Title 11"/>
          <p:cNvSpPr>
            <a:spLocks/>
          </p:cNvSpPr>
          <p:nvPr/>
        </p:nvSpPr>
        <p:spPr bwMode="auto">
          <a:xfrm>
            <a:off x="6807200" y="3067536"/>
            <a:ext cx="770890"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P=0.003</a:t>
            </a:r>
          </a:p>
        </p:txBody>
      </p:sp>
      <p:grpSp>
        <p:nvGrpSpPr>
          <p:cNvPr id="24" name="Group 23"/>
          <p:cNvGrpSpPr/>
          <p:nvPr/>
        </p:nvGrpSpPr>
        <p:grpSpPr>
          <a:xfrm>
            <a:off x="5753100" y="2832586"/>
            <a:ext cx="1858518" cy="209550"/>
            <a:chOff x="2438400" y="3124200"/>
            <a:chExt cx="1352550" cy="209550"/>
          </a:xfrm>
        </p:grpSpPr>
        <p:sp>
          <p:nvSpPr>
            <p:cNvPr id="25" name="Line 22"/>
            <p:cNvSpPr>
              <a:spLocks noChangeShapeType="1"/>
            </p:cNvSpPr>
            <p:nvPr/>
          </p:nvSpPr>
          <p:spPr bwMode="auto">
            <a:xfrm>
              <a:off x="2438400" y="3124200"/>
              <a:ext cx="135255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6" name="Line 54"/>
            <p:cNvSpPr>
              <a:spLocks noChangeShapeType="1"/>
            </p:cNvSpPr>
            <p:nvPr/>
          </p:nvSpPr>
          <p:spPr bwMode="auto">
            <a:xfrm>
              <a:off x="2446337"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7" name="Line 55"/>
            <p:cNvSpPr>
              <a:spLocks noChangeShapeType="1"/>
            </p:cNvSpPr>
            <p:nvPr/>
          </p:nvSpPr>
          <p:spPr bwMode="auto">
            <a:xfrm>
              <a:off x="3783012"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28" name="Title 11"/>
          <p:cNvSpPr>
            <a:spLocks/>
          </p:cNvSpPr>
          <p:nvPr/>
        </p:nvSpPr>
        <p:spPr bwMode="auto">
          <a:xfrm>
            <a:off x="5734050" y="3067536"/>
            <a:ext cx="990600"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P=0.915</a:t>
            </a:r>
          </a:p>
        </p:txBody>
      </p:sp>
      <p:grpSp>
        <p:nvGrpSpPr>
          <p:cNvPr id="29" name="Group 28"/>
          <p:cNvGrpSpPr/>
          <p:nvPr/>
        </p:nvGrpSpPr>
        <p:grpSpPr>
          <a:xfrm>
            <a:off x="5749672" y="3289786"/>
            <a:ext cx="908303" cy="209550"/>
            <a:chOff x="2438400" y="3124200"/>
            <a:chExt cx="1352550" cy="209550"/>
          </a:xfrm>
        </p:grpSpPr>
        <p:sp>
          <p:nvSpPr>
            <p:cNvPr id="30" name="Line 22"/>
            <p:cNvSpPr>
              <a:spLocks noChangeShapeType="1"/>
            </p:cNvSpPr>
            <p:nvPr/>
          </p:nvSpPr>
          <p:spPr bwMode="auto">
            <a:xfrm>
              <a:off x="2438400" y="3124200"/>
              <a:ext cx="135255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1" name="Line 54"/>
            <p:cNvSpPr>
              <a:spLocks noChangeShapeType="1"/>
            </p:cNvSpPr>
            <p:nvPr/>
          </p:nvSpPr>
          <p:spPr bwMode="auto">
            <a:xfrm>
              <a:off x="2446337"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2" name="Line 55"/>
            <p:cNvSpPr>
              <a:spLocks noChangeShapeType="1"/>
            </p:cNvSpPr>
            <p:nvPr/>
          </p:nvSpPr>
          <p:spPr bwMode="auto">
            <a:xfrm>
              <a:off x="3783012"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grpSp>
        <p:nvGrpSpPr>
          <p:cNvPr id="33" name="Group 32"/>
          <p:cNvGrpSpPr/>
          <p:nvPr/>
        </p:nvGrpSpPr>
        <p:grpSpPr>
          <a:xfrm>
            <a:off x="6686550" y="3289786"/>
            <a:ext cx="914400" cy="209550"/>
            <a:chOff x="2438400" y="3124200"/>
            <a:chExt cx="1352550" cy="209550"/>
          </a:xfrm>
        </p:grpSpPr>
        <p:sp>
          <p:nvSpPr>
            <p:cNvPr id="34" name="Line 22"/>
            <p:cNvSpPr>
              <a:spLocks noChangeShapeType="1"/>
            </p:cNvSpPr>
            <p:nvPr/>
          </p:nvSpPr>
          <p:spPr bwMode="auto">
            <a:xfrm>
              <a:off x="2438400" y="3124200"/>
              <a:ext cx="135255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5" name="Line 54"/>
            <p:cNvSpPr>
              <a:spLocks noChangeShapeType="1"/>
            </p:cNvSpPr>
            <p:nvPr/>
          </p:nvSpPr>
          <p:spPr bwMode="auto">
            <a:xfrm>
              <a:off x="2446337"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6" name="Line 55"/>
            <p:cNvSpPr>
              <a:spLocks noChangeShapeType="1"/>
            </p:cNvSpPr>
            <p:nvPr/>
          </p:nvSpPr>
          <p:spPr bwMode="auto">
            <a:xfrm>
              <a:off x="3783012" y="3124200"/>
              <a:ext cx="0" cy="20955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142769573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1A9E1-4156-9449-BEC7-238755677C09}"/>
              </a:ext>
            </a:extLst>
          </p:cNvPr>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Marcellin P, et al. N </a:t>
            </a:r>
            <a:r>
              <a:rPr lang="en-US" dirty="0" err="1">
                <a:latin typeface="Arial" pitchFamily="-106" charset="0"/>
              </a:rPr>
              <a:t>Engl</a:t>
            </a:r>
            <a:r>
              <a:rPr lang="en-US" dirty="0">
                <a:latin typeface="Arial" pitchFamily="-106" charset="0"/>
              </a:rPr>
              <a:t> J Med. 2004;351:1206-17. </a:t>
            </a:r>
          </a:p>
        </p:txBody>
      </p:sp>
      <p:sp>
        <p:nvSpPr>
          <p:cNvPr id="3" name="Title 2">
            <a:extLst>
              <a:ext uri="{FF2B5EF4-FFF2-40B4-BE49-F238E27FC236}">
                <a16:creationId xmlns:a16="http://schemas.microsoft.com/office/drawing/2014/main" id="{C4D97105-AB53-094C-AA41-672BBBF18FE3}"/>
              </a:ext>
            </a:extLst>
          </p:cNvPr>
          <p:cNvSpPr>
            <a:spLocks noGrp="1"/>
          </p:cNvSpPr>
          <p:nvPr>
            <p:ph type="title"/>
          </p:nvPr>
        </p:nvSpPr>
        <p:spPr/>
        <p:txBody>
          <a:bodyPr/>
          <a:lstStyle/>
          <a:p>
            <a:r>
              <a:rPr lang="en-US" dirty="0" err="1">
                <a:solidFill>
                  <a:schemeClr val="accent5">
                    <a:lumMod val="20000"/>
                    <a:lumOff val="80000"/>
                  </a:schemeClr>
                </a:solidFill>
              </a:rPr>
              <a:t>PegINF</a:t>
            </a:r>
            <a:r>
              <a:rPr lang="en-US" dirty="0">
                <a:solidFill>
                  <a:schemeClr val="accent5">
                    <a:lumMod val="20000"/>
                    <a:lumOff val="80000"/>
                  </a:schemeClr>
                </a:solidFill>
              </a:rPr>
              <a:t> alfa-2a versus Lamivudine versus Both</a:t>
            </a:r>
            <a:br>
              <a:rPr lang="en-US" dirty="0">
                <a:latin typeface="Arial" pitchFamily="-106" charset="0"/>
              </a:rPr>
            </a:br>
            <a:r>
              <a:rPr lang="en-US" dirty="0" err="1">
                <a:latin typeface="Arial" pitchFamily="-106" charset="0"/>
              </a:rPr>
              <a:t>HBeAg</a:t>
            </a:r>
            <a:r>
              <a:rPr lang="en-US" dirty="0">
                <a:latin typeface="Arial" pitchFamily="-106" charset="0"/>
              </a:rPr>
              <a:t>-Negative Patients: Conclusions</a:t>
            </a:r>
            <a:endParaRPr lang="en-US" dirty="0"/>
          </a:p>
        </p:txBody>
      </p:sp>
      <p:graphicFrame>
        <p:nvGraphicFramePr>
          <p:cNvPr id="4" name="Table 3">
            <a:extLst>
              <a:ext uri="{FF2B5EF4-FFF2-40B4-BE49-F238E27FC236}">
                <a16:creationId xmlns:a16="http://schemas.microsoft.com/office/drawing/2014/main" id="{3B7A8618-AF52-9240-9E81-E4EE049834AC}"/>
              </a:ext>
            </a:extLst>
          </p:cNvPr>
          <p:cNvGraphicFramePr>
            <a:graphicFrameLocks noGrp="1"/>
          </p:cNvGraphicFramePr>
          <p:nvPr>
            <p:extLst>
              <p:ext uri="{D42A27DB-BD31-4B8C-83A1-F6EECF244321}">
                <p14:modId xmlns:p14="http://schemas.microsoft.com/office/powerpoint/2010/main" val="2568164322"/>
              </p:ext>
            </p:extLst>
          </p:nvPr>
        </p:nvGraphicFramePr>
        <p:xfrm>
          <a:off x="0" y="2647739"/>
          <a:ext cx="9144000" cy="23539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Conclusions</a:t>
                      </a:r>
                      <a:r>
                        <a:rPr lang="en-US" sz="2000" b="0" i="0" dirty="0">
                          <a:solidFill>
                            <a:schemeClr val="tx1"/>
                          </a:solidFill>
                          <a:latin typeface="+mn-lt"/>
                          <a:cs typeface="Arial"/>
                        </a:rPr>
                        <a:t>: “Patients with </a:t>
                      </a:r>
                      <a:r>
                        <a:rPr lang="en-US" sz="2000" b="0" i="0" dirty="0" err="1">
                          <a:solidFill>
                            <a:schemeClr val="tx1"/>
                          </a:solidFill>
                          <a:latin typeface="+mn-lt"/>
                          <a:cs typeface="Arial"/>
                        </a:rPr>
                        <a:t>HBeAg</a:t>
                      </a:r>
                      <a:r>
                        <a:rPr lang="en-US" sz="2000" b="0" i="0" dirty="0">
                          <a:solidFill>
                            <a:schemeClr val="tx1"/>
                          </a:solidFill>
                          <a:latin typeface="+mn-lt"/>
                          <a:cs typeface="Arial"/>
                        </a:rPr>
                        <a:t>-negative chronic hepatitis B had significantly higher rates of response, sustained for 24 weeks after the cessation of therapy, with peginterferon alfa-2a than with lamivudine. The addition of lamivudine to peginterferon alfa-2a did not improve post-therapy response rates</a:t>
                      </a:r>
                      <a:r>
                        <a:rPr lang="en-US" sz="2000" b="0" kern="1200" dirty="0">
                          <a:solidFill>
                            <a:schemeClr val="tx1"/>
                          </a:solidFill>
                          <a:effectLst/>
                          <a:latin typeface="+mn-lt"/>
                          <a:ea typeface="+mn-ea"/>
                          <a:cs typeface="+mn-cs"/>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689375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HBeAg-Positve</a:t>
            </a:r>
            <a:br>
              <a:rPr lang="en-US" sz="2000" dirty="0"/>
            </a:br>
            <a:r>
              <a:rPr lang="en-US" sz="2800" dirty="0" err="1"/>
              <a:t>PegINF</a:t>
            </a:r>
            <a:r>
              <a:rPr lang="en-US" sz="2800" dirty="0"/>
              <a:t> alfa-2a versus Lamivudine versus Both</a:t>
            </a:r>
          </a:p>
        </p:txBody>
      </p:sp>
    </p:spTree>
    <p:extLst>
      <p:ext uri="{BB962C8B-B14F-4D97-AF65-F5344CB8AC3E}">
        <p14:creationId xmlns:p14="http://schemas.microsoft.com/office/powerpoint/2010/main" val="8903656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Entecavir versus Lamivudine in </a:t>
            </a:r>
            <a:r>
              <a:rPr lang="en-US" sz="2800" dirty="0" err="1"/>
              <a:t>HBeAg</a:t>
            </a:r>
            <a:r>
              <a:rPr lang="en-US" sz="2800" dirty="0"/>
              <a:t>-Negative</a:t>
            </a:r>
            <a:br>
              <a:rPr lang="en-US" sz="2800" dirty="0"/>
            </a:br>
            <a:r>
              <a:rPr lang="en-US" dirty="0" err="1"/>
              <a:t>BEHoLD</a:t>
            </a:r>
            <a:r>
              <a:rPr lang="en-US" dirty="0"/>
              <a:t>: </a:t>
            </a:r>
            <a:r>
              <a:rPr lang="en-US" dirty="0" err="1"/>
              <a:t>HBeAg</a:t>
            </a:r>
            <a:r>
              <a:rPr lang="en-US" dirty="0"/>
              <a:t>-Positive, Week 48</a:t>
            </a:r>
            <a:endParaRPr lang="en-US" sz="2800" dirty="0"/>
          </a:p>
        </p:txBody>
      </p:sp>
    </p:spTree>
    <p:extLst>
      <p:ext uri="{BB962C8B-B14F-4D97-AF65-F5344CB8AC3E}">
        <p14:creationId xmlns:p14="http://schemas.microsoft.com/office/powerpoint/2010/main" val="390737787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Lau GK, et al. N </a:t>
            </a:r>
            <a:r>
              <a:rPr lang="en-US" dirty="0" err="1">
                <a:latin typeface="Arial" pitchFamily="-106" charset="0"/>
              </a:rPr>
              <a:t>Engl</a:t>
            </a:r>
            <a:r>
              <a:rPr lang="en-US" dirty="0">
                <a:latin typeface="Arial" pitchFamily="-106" charset="0"/>
              </a:rPr>
              <a:t> J Med. 2005;352:2682-95. </a:t>
            </a:r>
          </a:p>
        </p:txBody>
      </p:sp>
      <p:sp>
        <p:nvSpPr>
          <p:cNvPr id="3" name="Title 2"/>
          <p:cNvSpPr>
            <a:spLocks noGrp="1"/>
          </p:cNvSpPr>
          <p:nvPr>
            <p:ph type="title"/>
          </p:nvPr>
        </p:nvSpPr>
        <p:spPr/>
        <p:txBody>
          <a:bodyPr/>
          <a:lstStyle/>
          <a:p>
            <a:r>
              <a:rPr lang="en-US" sz="2400" dirty="0" err="1">
                <a:solidFill>
                  <a:schemeClr val="accent5">
                    <a:lumMod val="20000"/>
                    <a:lumOff val="80000"/>
                  </a:schemeClr>
                </a:solidFill>
              </a:rPr>
              <a:t>PegINF</a:t>
            </a:r>
            <a:r>
              <a:rPr lang="en-US" sz="2400" dirty="0">
                <a:solidFill>
                  <a:schemeClr val="accent5">
                    <a:lumMod val="20000"/>
                    <a:lumOff val="80000"/>
                  </a:schemeClr>
                </a:solidFill>
              </a:rPr>
              <a:t> alfa-2a versus Lamivudine versus Both</a:t>
            </a:r>
            <a:br>
              <a:rPr lang="en-US" dirty="0">
                <a:latin typeface="Arial" pitchFamily="-106" charset="0"/>
              </a:rPr>
            </a:br>
            <a:r>
              <a:rPr lang="en-US" dirty="0" err="1">
                <a:latin typeface="Arial" pitchFamily="-106" charset="0"/>
              </a:rPr>
              <a:t>HBeAg</a:t>
            </a:r>
            <a:r>
              <a:rPr lang="en-US" dirty="0">
                <a:latin typeface="Arial" pitchFamily="-106" charset="0"/>
              </a:rPr>
              <a:t>-Positive Patients: Study Design</a:t>
            </a:r>
            <a:endParaRPr lang="en-US" dirty="0"/>
          </a:p>
        </p:txBody>
      </p:sp>
      <p:sp>
        <p:nvSpPr>
          <p:cNvPr id="13" name="Line 6"/>
          <p:cNvSpPr>
            <a:spLocks noChangeShapeType="1"/>
          </p:cNvSpPr>
          <p:nvPr/>
        </p:nvSpPr>
        <p:spPr bwMode="auto">
          <a:xfrm>
            <a:off x="2713038" y="4152900"/>
            <a:ext cx="838200" cy="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14" name="Rectangle 2"/>
          <p:cNvSpPr>
            <a:spLocks noChangeArrowheads="1"/>
          </p:cNvSpPr>
          <p:nvPr/>
        </p:nvSpPr>
        <p:spPr bwMode="auto">
          <a:xfrm>
            <a:off x="3560763" y="2491280"/>
            <a:ext cx="4186237" cy="990600"/>
          </a:xfrm>
          <a:prstGeom prst="rect">
            <a:avLst/>
          </a:prstGeom>
          <a:solidFill>
            <a:srgbClr val="93CBD4">
              <a:alpha val="28000"/>
            </a:srgbClr>
          </a:solidFill>
          <a:ln w="19050">
            <a:solidFill>
              <a:schemeClr val="tx1"/>
            </a:solidFill>
            <a:miter lim="800000"/>
            <a:headEnd/>
            <a:tailEnd/>
          </a:ln>
        </p:spPr>
        <p:txBody>
          <a:bodyPr wrap="none" anchor="ctr">
            <a:prstTxWarp prst="textNoShape">
              <a:avLst/>
            </a:prstTxWarp>
          </a:bodyPr>
          <a:lstStyle/>
          <a:p>
            <a:pPr algn="ctr" eaLnBrk="1" hangingPunct="1"/>
            <a:r>
              <a:rPr lang="en-US" sz="1600" b="1" dirty="0">
                <a:solidFill>
                  <a:srgbClr val="000000"/>
                </a:solidFill>
                <a:latin typeface="Arial" pitchFamily="-106" charset="0"/>
                <a:ea typeface="Arial" pitchFamily="-106" charset="0"/>
                <a:cs typeface="Arial" pitchFamily="-106" charset="0"/>
              </a:rPr>
              <a:t>Peginterferon alfa-2a</a:t>
            </a:r>
            <a:r>
              <a:rPr lang="en-US" sz="1600" dirty="0">
                <a:solidFill>
                  <a:srgbClr val="000000"/>
                </a:solidFill>
                <a:latin typeface="Arial" pitchFamily="-106" charset="0"/>
                <a:ea typeface="Arial" pitchFamily="-106" charset="0"/>
                <a:cs typeface="Arial" pitchFamily="-106" charset="0"/>
              </a:rPr>
              <a:t>:180 mcg SC 1x/week</a:t>
            </a:r>
          </a:p>
          <a:p>
            <a:pPr algn="ctr" eaLnBrk="1" hangingPunct="1"/>
            <a:r>
              <a:rPr lang="en-US" sz="1600" dirty="0">
                <a:solidFill>
                  <a:srgbClr val="000000"/>
                </a:solidFill>
                <a:latin typeface="Arial" pitchFamily="-106" charset="0"/>
                <a:ea typeface="Arial" pitchFamily="-106" charset="0"/>
                <a:cs typeface="Arial" pitchFamily="-106" charset="0"/>
              </a:rPr>
              <a:t>+ Oral Placebo</a:t>
            </a:r>
          </a:p>
          <a:p>
            <a:pPr algn="ctr" eaLnBrk="1" hangingPunct="1"/>
            <a:r>
              <a:rPr lang="en-US" sz="1600" dirty="0">
                <a:solidFill>
                  <a:srgbClr val="000000"/>
                </a:solidFill>
                <a:latin typeface="Arial" pitchFamily="-106" charset="0"/>
                <a:ea typeface="Arial" pitchFamily="-106" charset="0"/>
                <a:cs typeface="Arial" pitchFamily="-106" charset="0"/>
              </a:rPr>
              <a:t>(n = 271)</a:t>
            </a:r>
          </a:p>
        </p:txBody>
      </p:sp>
      <p:sp>
        <p:nvSpPr>
          <p:cNvPr id="15" name="Rectangle 3"/>
          <p:cNvSpPr>
            <a:spLocks noChangeArrowheads="1"/>
          </p:cNvSpPr>
          <p:nvPr/>
        </p:nvSpPr>
        <p:spPr bwMode="auto">
          <a:xfrm>
            <a:off x="3576638" y="4873470"/>
            <a:ext cx="4186237" cy="990600"/>
          </a:xfrm>
          <a:prstGeom prst="rect">
            <a:avLst/>
          </a:prstGeom>
          <a:solidFill>
            <a:srgbClr val="887F8F">
              <a:alpha val="23000"/>
            </a:srgbClr>
          </a:solidFill>
          <a:ln w="19050">
            <a:solidFill>
              <a:schemeClr val="tx1"/>
            </a:solidFill>
            <a:miter lim="800000"/>
            <a:headEnd/>
            <a:tailEnd/>
          </a:ln>
        </p:spPr>
        <p:txBody>
          <a:bodyPr wrap="none" anchor="ctr">
            <a:prstTxWarp prst="textNoShape">
              <a:avLst/>
            </a:prstTxWarp>
          </a:bodyPr>
          <a:lstStyle/>
          <a:p>
            <a:pPr algn="ctr" eaLnBrk="1" hangingPunct="1"/>
            <a:r>
              <a:rPr lang="en-US" sz="1600" b="1">
                <a:solidFill>
                  <a:srgbClr val="000000"/>
                </a:solidFill>
                <a:latin typeface="Arial" pitchFamily="-106" charset="0"/>
                <a:ea typeface="Arial" pitchFamily="-106" charset="0"/>
                <a:cs typeface="Arial" pitchFamily="-106" charset="0"/>
              </a:rPr>
              <a:t>Lamivudine:</a:t>
            </a:r>
            <a:r>
              <a:rPr lang="en-US" sz="1600">
                <a:solidFill>
                  <a:srgbClr val="000000"/>
                </a:solidFill>
                <a:latin typeface="Arial" pitchFamily="-106" charset="0"/>
                <a:ea typeface="Arial" pitchFamily="-106" charset="0"/>
                <a:cs typeface="Arial" pitchFamily="-106" charset="0"/>
              </a:rPr>
              <a:t>100 mg/day</a:t>
            </a:r>
          </a:p>
          <a:p>
            <a:pPr algn="ctr" eaLnBrk="1" hangingPunct="1"/>
            <a:r>
              <a:rPr lang="en-US" sz="1600">
                <a:solidFill>
                  <a:srgbClr val="000000"/>
                </a:solidFill>
                <a:latin typeface="Arial" pitchFamily="-106" charset="0"/>
                <a:ea typeface="Arial" pitchFamily="-106" charset="0"/>
                <a:cs typeface="Arial" pitchFamily="-106" charset="0"/>
              </a:rPr>
              <a:t>(n = 272)</a:t>
            </a:r>
          </a:p>
        </p:txBody>
      </p:sp>
      <p:sp>
        <p:nvSpPr>
          <p:cNvPr id="16" name="Line 5"/>
          <p:cNvSpPr>
            <a:spLocks noChangeShapeType="1"/>
          </p:cNvSpPr>
          <p:nvPr/>
        </p:nvSpPr>
        <p:spPr bwMode="auto">
          <a:xfrm flipV="1">
            <a:off x="2641600" y="3276600"/>
            <a:ext cx="914400" cy="838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17" name="Line 6"/>
          <p:cNvSpPr>
            <a:spLocks noChangeShapeType="1"/>
          </p:cNvSpPr>
          <p:nvPr/>
        </p:nvSpPr>
        <p:spPr bwMode="auto">
          <a:xfrm>
            <a:off x="2654300" y="4140200"/>
            <a:ext cx="868363" cy="838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graphicFrame>
        <p:nvGraphicFramePr>
          <p:cNvPr id="18" name="Group 29"/>
          <p:cNvGraphicFramePr>
            <a:graphicFrameLocks noGrp="1"/>
          </p:cNvGraphicFramePr>
          <p:nvPr>
            <p:extLst>
              <p:ext uri="{D42A27DB-BD31-4B8C-83A1-F6EECF244321}">
                <p14:modId xmlns:p14="http://schemas.microsoft.com/office/powerpoint/2010/main" val="2569812309"/>
              </p:ext>
            </p:extLst>
          </p:nvPr>
        </p:nvGraphicFramePr>
        <p:xfrm>
          <a:off x="434716" y="3112290"/>
          <a:ext cx="2623991" cy="2098675"/>
        </p:xfrm>
        <a:graphic>
          <a:graphicData uri="http://schemas.openxmlformats.org/drawingml/2006/table">
            <a:tbl>
              <a:tblPr/>
              <a:tblGrid>
                <a:gridCol w="2623991">
                  <a:extLst>
                    <a:ext uri="{9D8B030D-6E8A-4147-A177-3AD203B41FA5}">
                      <a16:colId xmlns:a16="http://schemas.microsoft.com/office/drawing/2014/main" val="20000"/>
                    </a:ext>
                  </a:extLst>
                </a:gridCol>
              </a:tblGrid>
              <a:tr h="40281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rPr>
                        <a:t>Study Features</a:t>
                      </a:r>
                      <a:endPar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1695864">
                <a:tc>
                  <a:txBody>
                    <a:bodyPr/>
                    <a:lstStyle/>
                    <a:p>
                      <a:pPr marL="0" marR="0" lvl="0" indent="0" algn="l" defTabSz="457200" rtl="0" eaLnBrk="1" fontAlgn="base" latinLnBrk="0" hangingPunct="1">
                        <a:lnSpc>
                          <a:spcPct val="120000"/>
                        </a:lnSpc>
                        <a:spcBef>
                          <a:spcPct val="25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t>Randomized 1:1:1</a:t>
                      </a:r>
                      <a:b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br>
                      <a: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t>HBeAg-positive (N=814)</a:t>
                      </a:r>
                      <a:b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br>
                      <a: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t>HBV DNA &gt;5x 10</a:t>
                      </a:r>
                      <a:r>
                        <a:rPr kumimoji="0" lang="en-US" sz="1600" b="0" i="0" u="none" strike="noStrike" cap="none" normalizeH="0" baseline="30000" dirty="0">
                          <a:ln>
                            <a:noFill/>
                          </a:ln>
                          <a:solidFill>
                            <a:schemeClr val="tx1"/>
                          </a:solidFill>
                          <a:effectLst/>
                          <a:latin typeface="Arial" pitchFamily="-106" charset="0"/>
                          <a:ea typeface="Arial" pitchFamily="-106" charset="0"/>
                          <a:cs typeface="Arial" pitchFamily="-106" charset="0"/>
                        </a:rPr>
                        <a:t>5</a:t>
                      </a:r>
                      <a: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t> copies/mL</a:t>
                      </a:r>
                      <a:b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br>
                      <a:r>
                        <a:rPr kumimoji="0" lang="en-US" sz="1600" b="0" i="0" u="none" strike="noStrike" cap="none" normalizeH="0" baseline="0" dirty="0">
                          <a:ln>
                            <a:noFill/>
                          </a:ln>
                          <a:solidFill>
                            <a:schemeClr val="tx1"/>
                          </a:solidFill>
                          <a:effectLst/>
                          <a:latin typeface="Arial" pitchFamily="-106" charset="0"/>
                          <a:ea typeface="Arial" pitchFamily="-106" charset="0"/>
                          <a:cs typeface="Arial" pitchFamily="-106" charset="0"/>
                        </a:rPr>
                        <a:t>ALT &gt; 1-10 x ULN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9" name="Rectangle 2"/>
          <p:cNvSpPr>
            <a:spLocks noChangeArrowheads="1"/>
          </p:cNvSpPr>
          <p:nvPr/>
        </p:nvSpPr>
        <p:spPr bwMode="auto">
          <a:xfrm>
            <a:off x="3576638" y="3683000"/>
            <a:ext cx="4191000" cy="990600"/>
          </a:xfrm>
          <a:prstGeom prst="rect">
            <a:avLst/>
          </a:prstGeom>
          <a:solidFill>
            <a:srgbClr val="8E8A7D">
              <a:alpha val="26000"/>
            </a:srgbClr>
          </a:solidFill>
          <a:ln w="19050">
            <a:solidFill>
              <a:schemeClr val="tx1"/>
            </a:solidFill>
            <a:miter lim="800000"/>
            <a:headEnd/>
            <a:tailEnd/>
          </a:ln>
        </p:spPr>
        <p:txBody>
          <a:bodyPr wrap="none" anchor="ctr">
            <a:prstTxWarp prst="textNoShape">
              <a:avLst/>
            </a:prstTxWarp>
          </a:bodyPr>
          <a:lstStyle/>
          <a:p>
            <a:pPr algn="ctr" eaLnBrk="1" hangingPunct="1"/>
            <a:r>
              <a:rPr lang="en-US" sz="1600" b="1">
                <a:solidFill>
                  <a:srgbClr val="000000"/>
                </a:solidFill>
                <a:latin typeface="Arial" pitchFamily="-106" charset="0"/>
                <a:ea typeface="Arial" pitchFamily="-106" charset="0"/>
                <a:cs typeface="Arial" pitchFamily="-106" charset="0"/>
              </a:rPr>
              <a:t>Peginterferon alfa-2a</a:t>
            </a:r>
            <a:r>
              <a:rPr lang="en-US" sz="1600">
                <a:solidFill>
                  <a:srgbClr val="000000"/>
                </a:solidFill>
                <a:latin typeface="Arial" pitchFamily="-106" charset="0"/>
                <a:ea typeface="Arial" pitchFamily="-106" charset="0"/>
                <a:cs typeface="Arial" pitchFamily="-106" charset="0"/>
              </a:rPr>
              <a:t>:180 mcg SC 1x/week</a:t>
            </a:r>
          </a:p>
          <a:p>
            <a:pPr algn="ctr" eaLnBrk="1" hangingPunct="1"/>
            <a:r>
              <a:rPr lang="en-US" sz="1600">
                <a:solidFill>
                  <a:srgbClr val="000000"/>
                </a:solidFill>
                <a:latin typeface="Arial" pitchFamily="-106" charset="0"/>
                <a:ea typeface="Arial" pitchFamily="-106" charset="0"/>
                <a:cs typeface="Arial" pitchFamily="-106" charset="0"/>
              </a:rPr>
              <a:t>+ </a:t>
            </a:r>
            <a:r>
              <a:rPr lang="en-US" sz="1600" b="1">
                <a:solidFill>
                  <a:srgbClr val="000000"/>
                </a:solidFill>
                <a:latin typeface="Arial" pitchFamily="-106" charset="0"/>
                <a:ea typeface="Arial" pitchFamily="-106" charset="0"/>
                <a:cs typeface="Arial" pitchFamily="-106" charset="0"/>
              </a:rPr>
              <a:t>Lamivudine</a:t>
            </a:r>
            <a:r>
              <a:rPr lang="en-US" sz="1600">
                <a:solidFill>
                  <a:srgbClr val="000000"/>
                </a:solidFill>
                <a:latin typeface="Arial" pitchFamily="-106" charset="0"/>
                <a:ea typeface="Arial" pitchFamily="-106" charset="0"/>
                <a:cs typeface="Arial" pitchFamily="-106" charset="0"/>
              </a:rPr>
              <a:t>: 100 mg/day</a:t>
            </a:r>
          </a:p>
          <a:p>
            <a:pPr algn="ctr" eaLnBrk="1" hangingPunct="1"/>
            <a:r>
              <a:rPr lang="en-US" sz="1600">
                <a:solidFill>
                  <a:srgbClr val="000000"/>
                </a:solidFill>
                <a:latin typeface="Arial" pitchFamily="-106" charset="0"/>
                <a:ea typeface="Arial" pitchFamily="-106" charset="0"/>
                <a:cs typeface="Arial" pitchFamily="-106" charset="0"/>
              </a:rPr>
              <a:t>(n = 271)</a:t>
            </a:r>
          </a:p>
        </p:txBody>
      </p:sp>
      <p:sp>
        <p:nvSpPr>
          <p:cNvPr id="21" name="Line 13">
            <a:extLst>
              <a:ext uri="{FF2B5EF4-FFF2-40B4-BE49-F238E27FC236}">
                <a16:creationId xmlns:a16="http://schemas.microsoft.com/office/drawing/2014/main" id="{7DDA78B6-5509-AA45-A85F-29D5FF9709AA}"/>
              </a:ext>
            </a:extLst>
          </p:cNvPr>
          <p:cNvSpPr>
            <a:spLocks noChangeShapeType="1"/>
          </p:cNvSpPr>
          <p:nvPr/>
        </p:nvSpPr>
        <p:spPr bwMode="auto">
          <a:xfrm>
            <a:off x="3505200" y="1949250"/>
            <a:ext cx="0" cy="45415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22" name="Line 13">
            <a:extLst>
              <a:ext uri="{FF2B5EF4-FFF2-40B4-BE49-F238E27FC236}">
                <a16:creationId xmlns:a16="http://schemas.microsoft.com/office/drawing/2014/main" id="{C51DABB4-A208-1442-9567-86237649DD8B}"/>
              </a:ext>
            </a:extLst>
          </p:cNvPr>
          <p:cNvSpPr>
            <a:spLocks noChangeShapeType="1"/>
          </p:cNvSpPr>
          <p:nvPr/>
        </p:nvSpPr>
        <p:spPr bwMode="auto">
          <a:xfrm>
            <a:off x="7742238" y="1949250"/>
            <a:ext cx="0" cy="45415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23" name="Line 13">
            <a:extLst>
              <a:ext uri="{FF2B5EF4-FFF2-40B4-BE49-F238E27FC236}">
                <a16:creationId xmlns:a16="http://schemas.microsoft.com/office/drawing/2014/main" id="{6EDE682B-5E73-3E4A-AB5F-FE23E1D2E87F}"/>
              </a:ext>
            </a:extLst>
          </p:cNvPr>
          <p:cNvSpPr>
            <a:spLocks noChangeShapeType="1"/>
          </p:cNvSpPr>
          <p:nvPr/>
        </p:nvSpPr>
        <p:spPr bwMode="auto">
          <a:xfrm>
            <a:off x="8392887" y="1968500"/>
            <a:ext cx="0" cy="45415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24" name="Rectangle 3">
            <a:extLst>
              <a:ext uri="{FF2B5EF4-FFF2-40B4-BE49-F238E27FC236}">
                <a16:creationId xmlns:a16="http://schemas.microsoft.com/office/drawing/2014/main" id="{866F8384-17AE-2848-9E56-2DCBA0691F06}"/>
              </a:ext>
            </a:extLst>
          </p:cNvPr>
          <p:cNvSpPr>
            <a:spLocks noChangeArrowheads="1"/>
          </p:cNvSpPr>
          <p:nvPr/>
        </p:nvSpPr>
        <p:spPr bwMode="auto">
          <a:xfrm>
            <a:off x="-12700" y="1653543"/>
            <a:ext cx="9162288" cy="365757"/>
          </a:xfrm>
          <a:prstGeom prst="rect">
            <a:avLst/>
          </a:prstGeom>
          <a:solidFill>
            <a:srgbClr val="D9D9D9"/>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endParaRPr lang="en-US" sz="1600" dirty="0">
              <a:solidFill>
                <a:srgbClr val="000000"/>
              </a:solidFill>
              <a:latin typeface="Arial" pitchFamily="-107" charset="0"/>
              <a:ea typeface="Arial" pitchFamily="-107" charset="0"/>
              <a:cs typeface="Arial" pitchFamily="-107" charset="0"/>
            </a:endParaRPr>
          </a:p>
        </p:txBody>
      </p:sp>
      <p:sp>
        <p:nvSpPr>
          <p:cNvPr id="25" name="Text Box 20">
            <a:extLst>
              <a:ext uri="{FF2B5EF4-FFF2-40B4-BE49-F238E27FC236}">
                <a16:creationId xmlns:a16="http://schemas.microsoft.com/office/drawing/2014/main" id="{201883F8-F75F-0942-BE94-702469E7EDA2}"/>
              </a:ext>
            </a:extLst>
          </p:cNvPr>
          <p:cNvSpPr txBox="1">
            <a:spLocks noChangeArrowheads="1"/>
          </p:cNvSpPr>
          <p:nvPr/>
        </p:nvSpPr>
        <p:spPr bwMode="auto">
          <a:xfrm>
            <a:off x="7355387" y="1673052"/>
            <a:ext cx="720114"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 48</a:t>
            </a:r>
          </a:p>
        </p:txBody>
      </p:sp>
      <p:sp>
        <p:nvSpPr>
          <p:cNvPr id="26" name="Text Box 20">
            <a:extLst>
              <a:ext uri="{FF2B5EF4-FFF2-40B4-BE49-F238E27FC236}">
                <a16:creationId xmlns:a16="http://schemas.microsoft.com/office/drawing/2014/main" id="{CFF40F41-63DC-FF4B-A60B-D3DB6FC55CEE}"/>
              </a:ext>
            </a:extLst>
          </p:cNvPr>
          <p:cNvSpPr txBox="1">
            <a:spLocks noChangeArrowheads="1"/>
          </p:cNvSpPr>
          <p:nvPr/>
        </p:nvSpPr>
        <p:spPr bwMode="auto">
          <a:xfrm>
            <a:off x="8055428" y="1673052"/>
            <a:ext cx="657338"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72</a:t>
            </a:r>
          </a:p>
        </p:txBody>
      </p:sp>
      <p:sp>
        <p:nvSpPr>
          <p:cNvPr id="27" name="Text Box 20">
            <a:extLst>
              <a:ext uri="{FF2B5EF4-FFF2-40B4-BE49-F238E27FC236}">
                <a16:creationId xmlns:a16="http://schemas.microsoft.com/office/drawing/2014/main" id="{54BFF397-C187-F54F-ABB9-E978B6BCBACE}"/>
              </a:ext>
            </a:extLst>
          </p:cNvPr>
          <p:cNvSpPr txBox="1">
            <a:spLocks noChangeArrowheads="1"/>
          </p:cNvSpPr>
          <p:nvPr/>
        </p:nvSpPr>
        <p:spPr bwMode="auto">
          <a:xfrm>
            <a:off x="1369925" y="1673052"/>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Week</a:t>
            </a:r>
          </a:p>
        </p:txBody>
      </p:sp>
      <p:sp>
        <p:nvSpPr>
          <p:cNvPr id="28" name="Text Box 20">
            <a:extLst>
              <a:ext uri="{FF2B5EF4-FFF2-40B4-BE49-F238E27FC236}">
                <a16:creationId xmlns:a16="http://schemas.microsoft.com/office/drawing/2014/main" id="{0637B524-7B66-A944-B9FC-ADDAD965BFC4}"/>
              </a:ext>
            </a:extLst>
          </p:cNvPr>
          <p:cNvSpPr txBox="1">
            <a:spLocks noChangeArrowheads="1"/>
          </p:cNvSpPr>
          <p:nvPr/>
        </p:nvSpPr>
        <p:spPr bwMode="auto">
          <a:xfrm>
            <a:off x="3178627" y="1673052"/>
            <a:ext cx="672384"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0</a:t>
            </a:r>
          </a:p>
        </p:txBody>
      </p:sp>
    </p:spTree>
    <p:extLst>
      <p:ext uri="{BB962C8B-B14F-4D97-AF65-F5344CB8AC3E}">
        <p14:creationId xmlns:p14="http://schemas.microsoft.com/office/powerpoint/2010/main" val="78355922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solidFill>
                  <a:schemeClr val="accent5">
                    <a:lumMod val="20000"/>
                    <a:lumOff val="80000"/>
                  </a:schemeClr>
                </a:solidFill>
              </a:rPr>
              <a:t>PegINF</a:t>
            </a:r>
            <a:r>
              <a:rPr lang="en-US" sz="2400" dirty="0">
                <a:solidFill>
                  <a:schemeClr val="accent5">
                    <a:lumMod val="20000"/>
                    <a:lumOff val="80000"/>
                  </a:schemeClr>
                </a:solidFill>
              </a:rPr>
              <a:t> alfa-2a versus Lamivudine versus Both</a:t>
            </a:r>
            <a:br>
              <a:rPr lang="en-US" dirty="0">
                <a:latin typeface="Arial" pitchFamily="-106" charset="0"/>
              </a:rPr>
            </a:br>
            <a:r>
              <a:rPr lang="en-US" dirty="0" err="1">
                <a:latin typeface="Arial" pitchFamily="-106" charset="0"/>
              </a:rPr>
              <a:t>HBeAg</a:t>
            </a:r>
            <a:r>
              <a:rPr lang="en-US" dirty="0">
                <a:latin typeface="Arial" pitchFamily="-106" charset="0"/>
              </a:rPr>
              <a:t>-Positive Patients: Results</a:t>
            </a:r>
            <a:endParaRPr lang="en-US" dirty="0"/>
          </a:p>
        </p:txBody>
      </p:sp>
      <p:sp>
        <p:nvSpPr>
          <p:cNvPr id="4" name="Content Placeholder 3"/>
          <p:cNvSpPr>
            <a:spLocks noGrp="1"/>
          </p:cNvSpPr>
          <p:nvPr>
            <p:ph sz="quarter" idx="13"/>
          </p:nvPr>
        </p:nvSpPr>
        <p:spPr>
          <a:xfrm>
            <a:off x="304818" y="6461760"/>
            <a:ext cx="7388319" cy="320040"/>
          </a:xfrm>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Lau GK, et al. N </a:t>
            </a:r>
            <a:r>
              <a:rPr lang="en-US" dirty="0" err="1">
                <a:latin typeface="Arial" pitchFamily="-106" charset="0"/>
              </a:rPr>
              <a:t>Engl</a:t>
            </a:r>
            <a:r>
              <a:rPr lang="en-US" dirty="0">
                <a:latin typeface="Arial" pitchFamily="-106" charset="0"/>
              </a:rPr>
              <a:t> J Med. 2005;352:2682-95. </a:t>
            </a:r>
          </a:p>
        </p:txBody>
      </p:sp>
      <p:sp>
        <p:nvSpPr>
          <p:cNvPr id="3" name="Text Placeholder 2"/>
          <p:cNvSpPr>
            <a:spLocks noGrp="1"/>
          </p:cNvSpPr>
          <p:nvPr>
            <p:ph type="body" idx="10"/>
          </p:nvPr>
        </p:nvSpPr>
        <p:spPr/>
        <p:txBody>
          <a:bodyPr/>
          <a:lstStyle/>
          <a:p>
            <a:r>
              <a:rPr lang="en-US" b="1" dirty="0" err="1">
                <a:solidFill>
                  <a:schemeClr val="bg1"/>
                </a:solidFill>
                <a:latin typeface="Arial" pitchFamily="-106" charset="0"/>
              </a:rPr>
              <a:t>HBeAg</a:t>
            </a:r>
            <a:r>
              <a:rPr lang="en-US" b="1" dirty="0">
                <a:solidFill>
                  <a:schemeClr val="bg1"/>
                </a:solidFill>
                <a:latin typeface="Arial" pitchFamily="-106" charset="0"/>
              </a:rPr>
              <a:t>-</a:t>
            </a:r>
            <a:r>
              <a:rPr lang="en-US" b="1" cap="small" dirty="0">
                <a:solidFill>
                  <a:schemeClr val="bg1"/>
                </a:solidFill>
                <a:latin typeface="Arial" pitchFamily="-106" charset="0"/>
              </a:rPr>
              <a:t>Positive </a:t>
            </a:r>
            <a:r>
              <a:rPr lang="en-US" b="1" dirty="0">
                <a:solidFill>
                  <a:schemeClr val="bg1"/>
                </a:solidFill>
                <a:latin typeface="Arial" pitchFamily="-106" charset="0"/>
              </a:rPr>
              <a:t>Patients: Week 72 Treatment Response</a:t>
            </a:r>
          </a:p>
        </p:txBody>
      </p:sp>
      <p:graphicFrame>
        <p:nvGraphicFramePr>
          <p:cNvPr id="7" name="Chart 6"/>
          <p:cNvGraphicFramePr>
            <a:graphicFrameLocks/>
          </p:cNvGraphicFramePr>
          <p:nvPr>
            <p:extLst>
              <p:ext uri="{D42A27DB-BD31-4B8C-83A1-F6EECF244321}">
                <p14:modId xmlns:p14="http://schemas.microsoft.com/office/powerpoint/2010/main" val="4124198580"/>
              </p:ext>
            </p:extLst>
          </p:nvPr>
        </p:nvGraphicFramePr>
        <p:xfrm>
          <a:off x="577596" y="1905000"/>
          <a:ext cx="7988808"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1"/>
          <p:cNvSpPr>
            <a:spLocks/>
          </p:cNvSpPr>
          <p:nvPr/>
        </p:nvSpPr>
        <p:spPr bwMode="auto">
          <a:xfrm>
            <a:off x="2717295" y="4229014"/>
            <a:ext cx="826005"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 &lt; 0.001</a:t>
            </a:r>
          </a:p>
        </p:txBody>
      </p:sp>
      <p:grpSp>
        <p:nvGrpSpPr>
          <p:cNvPr id="9" name="Group 8"/>
          <p:cNvGrpSpPr/>
          <p:nvPr/>
        </p:nvGrpSpPr>
        <p:grpSpPr>
          <a:xfrm>
            <a:off x="2832100" y="4466082"/>
            <a:ext cx="630936" cy="182118"/>
            <a:chOff x="2895600" y="2971800"/>
            <a:chExt cx="640080" cy="182118"/>
          </a:xfrm>
        </p:grpSpPr>
        <p:sp>
          <p:nvSpPr>
            <p:cNvPr id="10" name="Line 22"/>
            <p:cNvSpPr>
              <a:spLocks noChangeShapeType="1"/>
            </p:cNvSpPr>
            <p:nvPr/>
          </p:nvSpPr>
          <p:spPr bwMode="auto">
            <a:xfrm>
              <a:off x="2895600" y="2971800"/>
              <a:ext cx="64008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1" name="Line 54"/>
            <p:cNvSpPr>
              <a:spLocks noChangeShapeType="1"/>
            </p:cNvSpPr>
            <p:nvPr/>
          </p:nvSpPr>
          <p:spPr bwMode="auto">
            <a:xfrm>
              <a:off x="2899356"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2" name="Line 55"/>
            <p:cNvSpPr>
              <a:spLocks noChangeShapeType="1"/>
            </p:cNvSpPr>
            <p:nvPr/>
          </p:nvSpPr>
          <p:spPr bwMode="auto">
            <a:xfrm>
              <a:off x="3531923"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13" name="Title 11"/>
          <p:cNvSpPr>
            <a:spLocks/>
          </p:cNvSpPr>
          <p:nvPr/>
        </p:nvSpPr>
        <p:spPr bwMode="auto">
          <a:xfrm>
            <a:off x="2438400" y="3773485"/>
            <a:ext cx="826005"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 &lt; 0.001</a:t>
            </a:r>
          </a:p>
        </p:txBody>
      </p:sp>
      <p:grpSp>
        <p:nvGrpSpPr>
          <p:cNvPr id="14" name="Group 13"/>
          <p:cNvGrpSpPr/>
          <p:nvPr/>
        </p:nvGrpSpPr>
        <p:grpSpPr>
          <a:xfrm>
            <a:off x="2209796" y="4008882"/>
            <a:ext cx="1261861" cy="182118"/>
            <a:chOff x="2895600" y="2971800"/>
            <a:chExt cx="640080" cy="182118"/>
          </a:xfrm>
        </p:grpSpPr>
        <p:sp>
          <p:nvSpPr>
            <p:cNvPr id="15" name="Line 22"/>
            <p:cNvSpPr>
              <a:spLocks noChangeShapeType="1"/>
            </p:cNvSpPr>
            <p:nvPr/>
          </p:nvSpPr>
          <p:spPr bwMode="auto">
            <a:xfrm>
              <a:off x="2895600" y="2971800"/>
              <a:ext cx="64008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6" name="Line 54"/>
            <p:cNvSpPr>
              <a:spLocks noChangeShapeType="1"/>
            </p:cNvSpPr>
            <p:nvPr/>
          </p:nvSpPr>
          <p:spPr bwMode="auto">
            <a:xfrm>
              <a:off x="2899356"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17" name="Line 55"/>
            <p:cNvSpPr>
              <a:spLocks noChangeShapeType="1"/>
            </p:cNvSpPr>
            <p:nvPr/>
          </p:nvSpPr>
          <p:spPr bwMode="auto">
            <a:xfrm>
              <a:off x="3531923"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18" name="Title 11"/>
          <p:cNvSpPr>
            <a:spLocks/>
          </p:cNvSpPr>
          <p:nvPr/>
        </p:nvSpPr>
        <p:spPr bwMode="auto">
          <a:xfrm>
            <a:off x="4850899" y="2927793"/>
            <a:ext cx="826005"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 = 0.006</a:t>
            </a:r>
          </a:p>
        </p:txBody>
      </p:sp>
      <p:grpSp>
        <p:nvGrpSpPr>
          <p:cNvPr id="19" name="Group 18"/>
          <p:cNvGrpSpPr/>
          <p:nvPr/>
        </p:nvGrpSpPr>
        <p:grpSpPr>
          <a:xfrm>
            <a:off x="4965704" y="3156395"/>
            <a:ext cx="630936" cy="182118"/>
            <a:chOff x="2895600" y="2971800"/>
            <a:chExt cx="640080" cy="182118"/>
          </a:xfrm>
        </p:grpSpPr>
        <p:sp>
          <p:nvSpPr>
            <p:cNvPr id="20" name="Line 22"/>
            <p:cNvSpPr>
              <a:spLocks noChangeShapeType="1"/>
            </p:cNvSpPr>
            <p:nvPr/>
          </p:nvSpPr>
          <p:spPr bwMode="auto">
            <a:xfrm>
              <a:off x="2895600" y="2971800"/>
              <a:ext cx="64008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1" name="Line 54"/>
            <p:cNvSpPr>
              <a:spLocks noChangeShapeType="1"/>
            </p:cNvSpPr>
            <p:nvPr/>
          </p:nvSpPr>
          <p:spPr bwMode="auto">
            <a:xfrm>
              <a:off x="2899356"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2" name="Line 55"/>
            <p:cNvSpPr>
              <a:spLocks noChangeShapeType="1"/>
            </p:cNvSpPr>
            <p:nvPr/>
          </p:nvSpPr>
          <p:spPr bwMode="auto">
            <a:xfrm>
              <a:off x="3531923"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23" name="Title 11"/>
          <p:cNvSpPr>
            <a:spLocks/>
          </p:cNvSpPr>
          <p:nvPr/>
        </p:nvSpPr>
        <p:spPr bwMode="auto">
          <a:xfrm>
            <a:off x="4572004" y="2552697"/>
            <a:ext cx="826005"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 = 0.002</a:t>
            </a:r>
          </a:p>
        </p:txBody>
      </p:sp>
      <p:grpSp>
        <p:nvGrpSpPr>
          <p:cNvPr id="24" name="Group 23"/>
          <p:cNvGrpSpPr/>
          <p:nvPr/>
        </p:nvGrpSpPr>
        <p:grpSpPr>
          <a:xfrm>
            <a:off x="4343400" y="2789682"/>
            <a:ext cx="1261861" cy="182118"/>
            <a:chOff x="2895600" y="2971800"/>
            <a:chExt cx="640080" cy="182118"/>
          </a:xfrm>
        </p:grpSpPr>
        <p:sp>
          <p:nvSpPr>
            <p:cNvPr id="25" name="Line 22"/>
            <p:cNvSpPr>
              <a:spLocks noChangeShapeType="1"/>
            </p:cNvSpPr>
            <p:nvPr/>
          </p:nvSpPr>
          <p:spPr bwMode="auto">
            <a:xfrm>
              <a:off x="2895600" y="2971800"/>
              <a:ext cx="64008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6" name="Line 54"/>
            <p:cNvSpPr>
              <a:spLocks noChangeShapeType="1"/>
            </p:cNvSpPr>
            <p:nvPr/>
          </p:nvSpPr>
          <p:spPr bwMode="auto">
            <a:xfrm>
              <a:off x="2899356"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27" name="Line 55"/>
            <p:cNvSpPr>
              <a:spLocks noChangeShapeType="1"/>
            </p:cNvSpPr>
            <p:nvPr/>
          </p:nvSpPr>
          <p:spPr bwMode="auto">
            <a:xfrm>
              <a:off x="3531923"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28" name="Title 11"/>
          <p:cNvSpPr>
            <a:spLocks/>
          </p:cNvSpPr>
          <p:nvPr/>
        </p:nvSpPr>
        <p:spPr bwMode="auto">
          <a:xfrm>
            <a:off x="7136899" y="3395047"/>
            <a:ext cx="826005"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 = 0.02</a:t>
            </a:r>
          </a:p>
        </p:txBody>
      </p:sp>
      <p:grpSp>
        <p:nvGrpSpPr>
          <p:cNvPr id="29" name="Group 28"/>
          <p:cNvGrpSpPr/>
          <p:nvPr/>
        </p:nvGrpSpPr>
        <p:grpSpPr>
          <a:xfrm>
            <a:off x="7251704" y="3627882"/>
            <a:ext cx="630936" cy="182118"/>
            <a:chOff x="2895600" y="2971800"/>
            <a:chExt cx="640080" cy="182118"/>
          </a:xfrm>
        </p:grpSpPr>
        <p:sp>
          <p:nvSpPr>
            <p:cNvPr id="30" name="Line 22"/>
            <p:cNvSpPr>
              <a:spLocks noChangeShapeType="1"/>
            </p:cNvSpPr>
            <p:nvPr/>
          </p:nvSpPr>
          <p:spPr bwMode="auto">
            <a:xfrm>
              <a:off x="2895600" y="2971800"/>
              <a:ext cx="64008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1" name="Line 54"/>
            <p:cNvSpPr>
              <a:spLocks noChangeShapeType="1"/>
            </p:cNvSpPr>
            <p:nvPr/>
          </p:nvSpPr>
          <p:spPr bwMode="auto">
            <a:xfrm>
              <a:off x="2899356"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2" name="Line 55"/>
            <p:cNvSpPr>
              <a:spLocks noChangeShapeType="1"/>
            </p:cNvSpPr>
            <p:nvPr/>
          </p:nvSpPr>
          <p:spPr bwMode="auto">
            <a:xfrm>
              <a:off x="3531923"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
        <p:nvSpPr>
          <p:cNvPr id="33" name="Title 11"/>
          <p:cNvSpPr>
            <a:spLocks/>
          </p:cNvSpPr>
          <p:nvPr/>
        </p:nvSpPr>
        <p:spPr bwMode="auto">
          <a:xfrm>
            <a:off x="6858004" y="3015718"/>
            <a:ext cx="826005" cy="265113"/>
          </a:xfrm>
          <a:prstGeom prst="rect">
            <a:avLst/>
          </a:prstGeom>
          <a:noFill/>
          <a:ln w="9525">
            <a:noFill/>
            <a:miter lim="800000"/>
            <a:headEnd/>
            <a:tailEnd/>
          </a:ln>
        </p:spPr>
        <p:txBody>
          <a:bodyPr anchor="b">
            <a:prstTxWarp prst="textNoShape">
              <a:avLst/>
            </a:prstTxWarp>
          </a:bodyPr>
          <a:lstStyle/>
          <a:p>
            <a:pPr algn="ctr" defTabSz="457200"/>
            <a:r>
              <a:rPr lang="en-US" sz="1100" dirty="0">
                <a:solidFill>
                  <a:schemeClr val="tx1">
                    <a:lumMod val="85000"/>
                    <a:lumOff val="15000"/>
                  </a:schemeClr>
                </a:solidFill>
                <a:latin typeface="Arial" pitchFamily="-106" charset="0"/>
              </a:rPr>
              <a:t>P &lt; 0.001</a:t>
            </a:r>
          </a:p>
        </p:txBody>
      </p:sp>
      <p:grpSp>
        <p:nvGrpSpPr>
          <p:cNvPr id="34" name="Group 33"/>
          <p:cNvGrpSpPr/>
          <p:nvPr/>
        </p:nvGrpSpPr>
        <p:grpSpPr>
          <a:xfrm>
            <a:off x="6629400" y="3246882"/>
            <a:ext cx="1261861" cy="182118"/>
            <a:chOff x="2895600" y="2971800"/>
            <a:chExt cx="640080" cy="182118"/>
          </a:xfrm>
        </p:grpSpPr>
        <p:sp>
          <p:nvSpPr>
            <p:cNvPr id="35" name="Line 22"/>
            <p:cNvSpPr>
              <a:spLocks noChangeShapeType="1"/>
            </p:cNvSpPr>
            <p:nvPr/>
          </p:nvSpPr>
          <p:spPr bwMode="auto">
            <a:xfrm>
              <a:off x="2895600" y="2971800"/>
              <a:ext cx="640080" cy="0"/>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6" name="Line 54"/>
            <p:cNvSpPr>
              <a:spLocks noChangeShapeType="1"/>
            </p:cNvSpPr>
            <p:nvPr/>
          </p:nvSpPr>
          <p:spPr bwMode="auto">
            <a:xfrm>
              <a:off x="2899356"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sp>
          <p:nvSpPr>
            <p:cNvPr id="37" name="Line 55"/>
            <p:cNvSpPr>
              <a:spLocks noChangeShapeType="1"/>
            </p:cNvSpPr>
            <p:nvPr/>
          </p:nvSpPr>
          <p:spPr bwMode="auto">
            <a:xfrm>
              <a:off x="3531923" y="2971801"/>
              <a:ext cx="0" cy="182117"/>
            </a:xfrm>
            <a:prstGeom prst="line">
              <a:avLst/>
            </a:prstGeom>
            <a:noFill/>
            <a:ln w="12700">
              <a:solidFill>
                <a:schemeClr val="tx1">
                  <a:lumMod val="75000"/>
                  <a:lumOff val="25000"/>
                </a:schemeClr>
              </a:solidFill>
              <a:round/>
              <a:headEnd/>
              <a:tailEn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82178028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1A9E1-4156-9449-BEC7-238755677C09}"/>
              </a:ext>
            </a:extLst>
          </p:cNvPr>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Lau GK, et al. N </a:t>
            </a:r>
            <a:r>
              <a:rPr lang="en-US" dirty="0" err="1">
                <a:latin typeface="Arial" pitchFamily="-106" charset="0"/>
              </a:rPr>
              <a:t>Engl</a:t>
            </a:r>
            <a:r>
              <a:rPr lang="en-US" dirty="0">
                <a:latin typeface="Arial" pitchFamily="-106" charset="0"/>
              </a:rPr>
              <a:t> J Med. 2005;352:2682-95. </a:t>
            </a:r>
          </a:p>
        </p:txBody>
      </p:sp>
      <p:sp>
        <p:nvSpPr>
          <p:cNvPr id="3" name="Title 2">
            <a:extLst>
              <a:ext uri="{FF2B5EF4-FFF2-40B4-BE49-F238E27FC236}">
                <a16:creationId xmlns:a16="http://schemas.microsoft.com/office/drawing/2014/main" id="{C4D97105-AB53-094C-AA41-672BBBF18FE3}"/>
              </a:ext>
            </a:extLst>
          </p:cNvPr>
          <p:cNvSpPr>
            <a:spLocks noGrp="1"/>
          </p:cNvSpPr>
          <p:nvPr>
            <p:ph type="title"/>
          </p:nvPr>
        </p:nvSpPr>
        <p:spPr/>
        <p:txBody>
          <a:bodyPr/>
          <a:lstStyle/>
          <a:p>
            <a:r>
              <a:rPr lang="en-US" sz="2400" dirty="0" err="1">
                <a:solidFill>
                  <a:schemeClr val="accent5">
                    <a:lumMod val="20000"/>
                    <a:lumOff val="80000"/>
                  </a:schemeClr>
                </a:solidFill>
              </a:rPr>
              <a:t>PegINF</a:t>
            </a:r>
            <a:r>
              <a:rPr lang="en-US" sz="2400" dirty="0">
                <a:solidFill>
                  <a:schemeClr val="accent5">
                    <a:lumMod val="20000"/>
                    <a:lumOff val="80000"/>
                  </a:schemeClr>
                </a:solidFill>
              </a:rPr>
              <a:t> alfa-2a versus Lamivudine versus Both</a:t>
            </a:r>
            <a:br>
              <a:rPr lang="en-US" dirty="0">
                <a:latin typeface="Arial" pitchFamily="-106" charset="0"/>
              </a:rPr>
            </a:br>
            <a:r>
              <a:rPr lang="en-US" dirty="0" err="1">
                <a:latin typeface="Arial" pitchFamily="-106" charset="0"/>
              </a:rPr>
              <a:t>HBeAg</a:t>
            </a:r>
            <a:r>
              <a:rPr lang="en-US" dirty="0">
                <a:latin typeface="Arial" pitchFamily="-106" charset="0"/>
              </a:rPr>
              <a:t>-Positive Patients: Conclusions</a:t>
            </a:r>
            <a:endParaRPr lang="en-US" dirty="0"/>
          </a:p>
        </p:txBody>
      </p:sp>
      <p:graphicFrame>
        <p:nvGraphicFramePr>
          <p:cNvPr id="4" name="Table 3">
            <a:extLst>
              <a:ext uri="{FF2B5EF4-FFF2-40B4-BE49-F238E27FC236}">
                <a16:creationId xmlns:a16="http://schemas.microsoft.com/office/drawing/2014/main" id="{3B7A8618-AF52-9240-9E81-E4EE049834AC}"/>
              </a:ext>
            </a:extLst>
          </p:cNvPr>
          <p:cNvGraphicFramePr>
            <a:graphicFrameLocks noGrp="1"/>
          </p:cNvGraphicFramePr>
          <p:nvPr>
            <p:extLst>
              <p:ext uri="{D42A27DB-BD31-4B8C-83A1-F6EECF244321}">
                <p14:modId xmlns:p14="http://schemas.microsoft.com/office/powerpoint/2010/main" val="4212501660"/>
              </p:ext>
            </p:extLst>
          </p:nvPr>
        </p:nvGraphicFramePr>
        <p:xfrm>
          <a:off x="0" y="2542233"/>
          <a:ext cx="9144000" cy="1963414"/>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1963414">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Conclusions</a:t>
                      </a:r>
                      <a:r>
                        <a:rPr lang="en-US" sz="2000" b="0" i="0" dirty="0">
                          <a:solidFill>
                            <a:schemeClr val="tx1"/>
                          </a:solidFill>
                          <a:latin typeface="+mn-lt"/>
                          <a:cs typeface="Arial"/>
                        </a:rPr>
                        <a:t>: “In patients with </a:t>
                      </a:r>
                      <a:r>
                        <a:rPr lang="en-US" sz="2000" b="0" i="0" dirty="0" err="1">
                          <a:solidFill>
                            <a:schemeClr val="tx1"/>
                          </a:solidFill>
                          <a:latin typeface="+mn-lt"/>
                          <a:cs typeface="Arial"/>
                        </a:rPr>
                        <a:t>HBeAg</a:t>
                      </a:r>
                      <a:r>
                        <a:rPr lang="en-US" sz="2000" b="0" i="0" dirty="0">
                          <a:solidFill>
                            <a:schemeClr val="tx1"/>
                          </a:solidFill>
                          <a:latin typeface="+mn-lt"/>
                          <a:cs typeface="Arial"/>
                        </a:rPr>
                        <a:t>-positive chronic hepatitis B, peginterferon alfa-2a offers superior efficacy over lamivudine, on the basis of </a:t>
                      </a:r>
                      <a:r>
                        <a:rPr lang="en-US" sz="2000" b="0" i="0" dirty="0" err="1">
                          <a:solidFill>
                            <a:schemeClr val="tx1"/>
                          </a:solidFill>
                          <a:latin typeface="+mn-lt"/>
                          <a:cs typeface="Arial"/>
                        </a:rPr>
                        <a:t>HBeAg</a:t>
                      </a:r>
                      <a:r>
                        <a:rPr lang="en-US" sz="2000" b="0" i="0" dirty="0">
                          <a:solidFill>
                            <a:schemeClr val="tx1"/>
                          </a:solidFill>
                          <a:latin typeface="+mn-lt"/>
                          <a:cs typeface="Arial"/>
                        </a:rPr>
                        <a:t> seroconversion, HBV DNA suppression, and HBsAg seroconversion</a:t>
                      </a:r>
                      <a:r>
                        <a:rPr lang="en-US" sz="2000" b="0" kern="1200" dirty="0">
                          <a:solidFill>
                            <a:schemeClr val="tx1"/>
                          </a:solidFill>
                          <a:effectLst/>
                          <a:latin typeface="+mn-lt"/>
                          <a:ea typeface="+mn-ea"/>
                          <a:cs typeface="+mn-cs"/>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7327429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pitchFamily="-110" charset="0"/>
                <a:ea typeface="ＭＳ Ｐゴシック" pitchFamily="-110" charset="-128"/>
                <a:cs typeface="ＭＳ Ｐゴシック" pitchFamily="-110" charset="-128"/>
              </a:rPr>
              <a:t>Lamivudine for Patients with Chronic Hepatitis B and Advanced Liver Disease</a:t>
            </a:r>
            <a:endParaRPr lang="en-US" sz="2800" dirty="0"/>
          </a:p>
        </p:txBody>
      </p:sp>
    </p:spTree>
    <p:extLst>
      <p:ext uri="{BB962C8B-B14F-4D97-AF65-F5344CB8AC3E}">
        <p14:creationId xmlns:p14="http://schemas.microsoft.com/office/powerpoint/2010/main" val="127142039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0EADC"/>
                </a:solidFill>
                <a:latin typeface="Arial" pitchFamily="-106" charset="0"/>
              </a:rPr>
              <a:t>Lamivudine for Chronic HBV &amp; Advanced Fibrosis</a:t>
            </a:r>
            <a:br>
              <a:rPr lang="en-US" dirty="0">
                <a:latin typeface="Arial" pitchFamily="-106" charset="0"/>
              </a:rPr>
            </a:br>
            <a:r>
              <a:rPr lang="en-US" dirty="0">
                <a:latin typeface="Arial" pitchFamily="-106" charset="0"/>
              </a:rPr>
              <a:t>Study Design</a:t>
            </a:r>
            <a:endParaRPr lang="en-US" dirty="0"/>
          </a:p>
        </p:txBody>
      </p:sp>
      <p:sp>
        <p:nvSpPr>
          <p:cNvPr id="4" name="Content Placeholder 3"/>
          <p:cNvSpPr>
            <a:spLocks noGrp="1"/>
          </p:cNvSpPr>
          <p:nvPr>
            <p:ph sz="half" idx="2"/>
          </p:nvPr>
        </p:nvSpPr>
        <p:spPr/>
        <p:txBody>
          <a:bodyPr>
            <a:noAutofit/>
          </a:bodyPr>
          <a:lstStyle/>
          <a:p>
            <a:pPr>
              <a:lnSpc>
                <a:spcPts val="2400"/>
              </a:lnSpc>
              <a:spcBef>
                <a:spcPts val="1400"/>
              </a:spcBef>
              <a:buFont typeface="Arial" pitchFamily="-106" charset="0"/>
              <a:buChar char="•"/>
            </a:pPr>
            <a:r>
              <a:rPr lang="en-US" sz="2000" b="1" dirty="0">
                <a:latin typeface="Arial" pitchFamily="-106" charset="0"/>
              </a:rPr>
              <a:t>Background</a:t>
            </a:r>
            <a:br>
              <a:rPr lang="en-US" sz="2000" dirty="0">
                <a:latin typeface="Arial" pitchFamily="-106" charset="0"/>
              </a:rPr>
            </a:br>
            <a:r>
              <a:rPr lang="en-US" sz="2000" dirty="0">
                <a:solidFill>
                  <a:srgbClr val="7592A4"/>
                </a:solidFill>
                <a:latin typeface="Arial" pitchFamily="-106" charset="0"/>
              </a:rPr>
              <a:t>-</a:t>
            </a:r>
            <a:r>
              <a:rPr lang="en-US" sz="2000" dirty="0">
                <a:latin typeface="Arial" pitchFamily="-106" charset="0"/>
              </a:rPr>
              <a:t> Randomized double-blind placebo-controlled trial of lamivudine in patients with advanced fibrosis to assess efficacy in impacting liver disease progression</a:t>
            </a:r>
          </a:p>
          <a:p>
            <a:pPr>
              <a:lnSpc>
                <a:spcPts val="2400"/>
              </a:lnSpc>
              <a:spcBef>
                <a:spcPts val="1400"/>
              </a:spcBef>
              <a:buFont typeface="Arial" pitchFamily="-106" charset="0"/>
              <a:buChar char="•"/>
            </a:pPr>
            <a:r>
              <a:rPr lang="en-US" sz="2000" b="1" dirty="0">
                <a:latin typeface="Arial" pitchFamily="-106" charset="0"/>
              </a:rPr>
              <a:t>Subjects</a:t>
            </a:r>
            <a:br>
              <a:rPr lang="en-US" sz="2000" dirty="0">
                <a:latin typeface="Arial" pitchFamily="-106" charset="0"/>
              </a:rPr>
            </a:br>
            <a:r>
              <a:rPr lang="en-US" sz="2000" dirty="0">
                <a:solidFill>
                  <a:srgbClr val="7592A4"/>
                </a:solidFill>
                <a:latin typeface="Arial" pitchFamily="-106" charset="0"/>
              </a:rPr>
              <a:t>-</a:t>
            </a:r>
            <a:r>
              <a:rPr lang="en-US" sz="2000" dirty="0">
                <a:latin typeface="Arial" pitchFamily="-106" charset="0"/>
              </a:rPr>
              <a:t> N = 651 with chronic </a:t>
            </a:r>
            <a:r>
              <a:rPr lang="en-US" sz="2000" dirty="0" err="1">
                <a:latin typeface="Arial" pitchFamily="-106" charset="0"/>
              </a:rPr>
              <a:t>HBeAg</a:t>
            </a:r>
            <a:r>
              <a:rPr lang="en-US" sz="2000" dirty="0">
                <a:latin typeface="Arial" pitchFamily="-106" charset="0"/>
              </a:rPr>
              <a:t>-negative or </a:t>
            </a:r>
            <a:r>
              <a:rPr lang="en-US" sz="2000" dirty="0" err="1">
                <a:latin typeface="Arial" pitchFamily="-106" charset="0"/>
              </a:rPr>
              <a:t>HBeAg</a:t>
            </a:r>
            <a:r>
              <a:rPr lang="en-US" sz="2000" dirty="0">
                <a:latin typeface="Arial" pitchFamily="-106" charset="0"/>
              </a:rPr>
              <a:t>-positive</a:t>
            </a:r>
            <a:br>
              <a:rPr lang="en-US" sz="2000" dirty="0">
                <a:latin typeface="Arial" pitchFamily="-106" charset="0"/>
              </a:rPr>
            </a:br>
            <a:r>
              <a:rPr lang="en-US" sz="2000" dirty="0">
                <a:solidFill>
                  <a:srgbClr val="7592A4"/>
                </a:solidFill>
                <a:latin typeface="Arial" pitchFamily="-106" charset="0"/>
              </a:rPr>
              <a:t>- </a:t>
            </a:r>
            <a:r>
              <a:rPr lang="en-US" sz="2000" dirty="0">
                <a:solidFill>
                  <a:schemeClr val="tx1"/>
                </a:solidFill>
                <a:latin typeface="Arial" pitchFamily="-106" charset="0"/>
              </a:rPr>
              <a:t>All had advanced fibrosis = Ishak fibrosis score of 4-6.</a:t>
            </a:r>
            <a:endParaRPr lang="en-US" sz="2000" dirty="0">
              <a:latin typeface="Arial" pitchFamily="-106" charset="0"/>
            </a:endParaRPr>
          </a:p>
          <a:p>
            <a:pPr>
              <a:lnSpc>
                <a:spcPts val="2400"/>
              </a:lnSpc>
              <a:spcBef>
                <a:spcPts val="1400"/>
              </a:spcBef>
              <a:buFont typeface="Arial" pitchFamily="-106" charset="0"/>
              <a:buChar char="•"/>
            </a:pPr>
            <a:r>
              <a:rPr lang="en-US" sz="2000" dirty="0">
                <a:latin typeface="Arial" pitchFamily="-106" charset="0"/>
              </a:rPr>
              <a:t> </a:t>
            </a:r>
            <a:r>
              <a:rPr lang="en-US" sz="2000" b="1" dirty="0">
                <a:latin typeface="Arial" pitchFamily="-106" charset="0"/>
              </a:rPr>
              <a:t>Regimen</a:t>
            </a:r>
            <a:br>
              <a:rPr lang="en-US" sz="2000" dirty="0">
                <a:latin typeface="Arial" pitchFamily="-106" charset="0"/>
              </a:rPr>
            </a:br>
            <a:r>
              <a:rPr lang="en-US" sz="2000" dirty="0">
                <a:solidFill>
                  <a:srgbClr val="7592A4"/>
                </a:solidFill>
                <a:latin typeface="Arial" pitchFamily="-106" charset="0"/>
              </a:rPr>
              <a:t>-</a:t>
            </a:r>
            <a:r>
              <a:rPr lang="en-US" sz="2000" dirty="0">
                <a:latin typeface="Arial" pitchFamily="-106" charset="0"/>
              </a:rPr>
              <a:t> Lamivudine 100 mg once daily versus placebo</a:t>
            </a:r>
          </a:p>
          <a:p>
            <a:pPr>
              <a:lnSpc>
                <a:spcPts val="2400"/>
              </a:lnSpc>
              <a:spcBef>
                <a:spcPts val="1400"/>
              </a:spcBef>
              <a:buFont typeface="Arial" pitchFamily="-106" charset="0"/>
              <a:buChar char="•"/>
            </a:pPr>
            <a:r>
              <a:rPr lang="en-US" sz="2000" b="1" dirty="0">
                <a:latin typeface="Arial" pitchFamily="-106" charset="0"/>
              </a:rPr>
              <a:t>Study End-Point </a:t>
            </a:r>
            <a:br>
              <a:rPr lang="en-US" sz="2000" dirty="0">
                <a:latin typeface="Arial" pitchFamily="-106" charset="0"/>
              </a:rPr>
            </a:br>
            <a:r>
              <a:rPr lang="en-US" sz="2000" dirty="0">
                <a:solidFill>
                  <a:srgbClr val="7592A4"/>
                </a:solidFill>
                <a:latin typeface="Arial" pitchFamily="-106" charset="0"/>
              </a:rPr>
              <a:t>-</a:t>
            </a:r>
            <a:r>
              <a:rPr lang="en-US" sz="2000" dirty="0">
                <a:latin typeface="Arial" pitchFamily="-106" charset="0"/>
              </a:rPr>
              <a:t> Disease progression (any one of following): ≥2-point increase in Child Pugh score; spontaneous bacterial peritonitis; renal insufficiency (decline in </a:t>
            </a:r>
            <a:r>
              <a:rPr lang="en-US" sz="2000" dirty="0" err="1">
                <a:latin typeface="Arial" pitchFamily="-106" charset="0"/>
              </a:rPr>
              <a:t>CrCl</a:t>
            </a:r>
            <a:r>
              <a:rPr lang="en-US" sz="2000" dirty="0">
                <a:latin typeface="Arial" pitchFamily="-106" charset="0"/>
              </a:rPr>
              <a:t> &lt;50); bleeding varices; HCC; death related to liver disease</a:t>
            </a:r>
          </a:p>
          <a:p>
            <a:pPr>
              <a:lnSpc>
                <a:spcPts val="2400"/>
              </a:lnSpc>
              <a:spcBef>
                <a:spcPts val="1400"/>
              </a:spcBef>
            </a:pPr>
            <a:endParaRPr lang="en-US" sz="2000" dirty="0"/>
          </a:p>
        </p:txBody>
      </p:sp>
      <p:sp>
        <p:nvSpPr>
          <p:cNvPr id="5" name="Content Placeholder 4"/>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a:t>
            </a:r>
            <a:r>
              <a:rPr lang="en-US" dirty="0" err="1">
                <a:latin typeface="Arial" pitchFamily="-106" charset="0"/>
              </a:rPr>
              <a:t>Liaw</a:t>
            </a:r>
            <a:r>
              <a:rPr lang="en-US" dirty="0">
                <a:latin typeface="Arial" pitchFamily="-106" charset="0"/>
              </a:rPr>
              <a:t> et. al. N </a:t>
            </a:r>
            <a:r>
              <a:rPr lang="en-US" dirty="0" err="1">
                <a:latin typeface="Arial" pitchFamily="-106" charset="0"/>
              </a:rPr>
              <a:t>Engl</a:t>
            </a:r>
            <a:r>
              <a:rPr lang="en-US" dirty="0">
                <a:latin typeface="Arial" pitchFamily="-106" charset="0"/>
              </a:rPr>
              <a:t> J Med. 2004;351:1521-31. </a:t>
            </a:r>
          </a:p>
        </p:txBody>
      </p:sp>
    </p:spTree>
    <p:extLst>
      <p:ext uri="{BB962C8B-B14F-4D97-AF65-F5344CB8AC3E}">
        <p14:creationId xmlns:p14="http://schemas.microsoft.com/office/powerpoint/2010/main" val="327313838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559860"/>
            <a:ext cx="9144000" cy="3596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a:t>
            </a:r>
            <a:r>
              <a:rPr lang="en-US" dirty="0" err="1">
                <a:latin typeface="Arial" pitchFamily="-106" charset="0"/>
              </a:rPr>
              <a:t>Liaw</a:t>
            </a:r>
            <a:r>
              <a:rPr lang="en-US" dirty="0">
                <a:latin typeface="Arial" pitchFamily="-106" charset="0"/>
              </a:rPr>
              <a:t> et. al. N </a:t>
            </a:r>
            <a:r>
              <a:rPr lang="en-US" dirty="0" err="1">
                <a:latin typeface="Arial" pitchFamily="-106" charset="0"/>
              </a:rPr>
              <a:t>Engl</a:t>
            </a:r>
            <a:r>
              <a:rPr lang="en-US" dirty="0">
                <a:latin typeface="Arial" pitchFamily="-106" charset="0"/>
              </a:rPr>
              <a:t> J Med. 2004;351:1521-31.</a:t>
            </a:r>
          </a:p>
        </p:txBody>
      </p:sp>
      <p:sp>
        <p:nvSpPr>
          <p:cNvPr id="3" name="Title 2"/>
          <p:cNvSpPr>
            <a:spLocks noGrp="1"/>
          </p:cNvSpPr>
          <p:nvPr>
            <p:ph type="title"/>
          </p:nvPr>
        </p:nvSpPr>
        <p:spPr/>
        <p:txBody>
          <a:bodyPr>
            <a:normAutofit/>
          </a:bodyPr>
          <a:lstStyle/>
          <a:p>
            <a:r>
              <a:rPr lang="en-US" dirty="0">
                <a:solidFill>
                  <a:srgbClr val="F0EADC"/>
                </a:solidFill>
                <a:latin typeface="Arial" pitchFamily="-106" charset="0"/>
              </a:rPr>
              <a:t>Lamivudine for Chronic HBV &amp; Advanced Fibrosis</a:t>
            </a:r>
            <a:br>
              <a:rPr lang="en-US" dirty="0">
                <a:latin typeface="Arial" pitchFamily="-106" charset="0"/>
              </a:rPr>
            </a:br>
            <a:r>
              <a:rPr lang="en-US" dirty="0">
                <a:latin typeface="Arial" pitchFamily="-106" charset="0"/>
              </a:rPr>
              <a:t>Study Design</a:t>
            </a:r>
            <a:endParaRPr lang="en-US" dirty="0">
              <a:solidFill>
                <a:srgbClr val="FFFFFF"/>
              </a:solidFill>
            </a:endParaRPr>
          </a:p>
        </p:txBody>
      </p:sp>
      <p:sp>
        <p:nvSpPr>
          <p:cNvPr id="5" name="Rectangle 2"/>
          <p:cNvSpPr>
            <a:spLocks noChangeArrowheads="1"/>
          </p:cNvSpPr>
          <p:nvPr/>
        </p:nvSpPr>
        <p:spPr bwMode="auto">
          <a:xfrm>
            <a:off x="4098925" y="2819400"/>
            <a:ext cx="4302125" cy="990600"/>
          </a:xfrm>
          <a:prstGeom prst="rect">
            <a:avLst/>
          </a:prstGeom>
          <a:solidFill>
            <a:schemeClr val="accent5">
              <a:lumMod val="20000"/>
              <a:lumOff val="8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Lamivudine:</a:t>
            </a:r>
            <a:r>
              <a:rPr lang="en-US" sz="1800" dirty="0">
                <a:solidFill>
                  <a:srgbClr val="000000"/>
                </a:solidFill>
                <a:latin typeface="Arial" pitchFamily="-106" charset="0"/>
                <a:ea typeface="Arial" pitchFamily="-106" charset="0"/>
                <a:cs typeface="Arial" pitchFamily="-106" charset="0"/>
              </a:rPr>
              <a:t>100 mg/day</a:t>
            </a:r>
          </a:p>
          <a:p>
            <a:pPr algn="ctr" eaLnBrk="1" hangingPunct="1"/>
            <a:r>
              <a:rPr lang="en-US" sz="1800" dirty="0">
                <a:solidFill>
                  <a:srgbClr val="000000"/>
                </a:solidFill>
                <a:latin typeface="Arial" pitchFamily="-106" charset="0"/>
                <a:ea typeface="Arial" pitchFamily="-106" charset="0"/>
                <a:cs typeface="Arial" pitchFamily="-106" charset="0"/>
              </a:rPr>
              <a:t>(n = 436)</a:t>
            </a:r>
          </a:p>
        </p:txBody>
      </p:sp>
      <p:sp>
        <p:nvSpPr>
          <p:cNvPr id="6" name="Rectangle 3"/>
          <p:cNvSpPr>
            <a:spLocks noChangeArrowheads="1"/>
          </p:cNvSpPr>
          <p:nvPr/>
        </p:nvSpPr>
        <p:spPr bwMode="auto">
          <a:xfrm>
            <a:off x="4090988" y="4419600"/>
            <a:ext cx="4295775" cy="990600"/>
          </a:xfrm>
          <a:prstGeom prst="rect">
            <a:avLst/>
          </a:prstGeom>
          <a:solidFill>
            <a:srgbClr val="8EC5CC">
              <a:alpha val="27000"/>
            </a:srgb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Placebo</a:t>
            </a:r>
            <a:endParaRPr lang="en-US" sz="1800" dirty="0">
              <a:solidFill>
                <a:srgbClr val="000000"/>
              </a:solidFill>
              <a:latin typeface="Arial" pitchFamily="-106" charset="0"/>
              <a:ea typeface="Arial" pitchFamily="-106" charset="0"/>
              <a:cs typeface="Arial" pitchFamily="-106" charset="0"/>
            </a:endParaRPr>
          </a:p>
          <a:p>
            <a:pPr algn="ctr" eaLnBrk="1" hangingPunct="1"/>
            <a:r>
              <a:rPr lang="en-US" sz="1800" dirty="0">
                <a:solidFill>
                  <a:srgbClr val="000000"/>
                </a:solidFill>
                <a:latin typeface="Arial" pitchFamily="-106" charset="0"/>
                <a:ea typeface="Arial" pitchFamily="-106" charset="0"/>
                <a:cs typeface="Arial" pitchFamily="-106" charset="0"/>
              </a:rPr>
              <a:t>(n = 215)</a:t>
            </a:r>
          </a:p>
        </p:txBody>
      </p:sp>
      <p:sp>
        <p:nvSpPr>
          <p:cNvPr id="7" name="Line 5"/>
          <p:cNvSpPr>
            <a:spLocks noChangeShapeType="1"/>
          </p:cNvSpPr>
          <p:nvPr/>
        </p:nvSpPr>
        <p:spPr bwMode="auto">
          <a:xfrm flipV="1">
            <a:off x="3128963" y="3276600"/>
            <a:ext cx="914400" cy="838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sp>
        <p:nvSpPr>
          <p:cNvPr id="8" name="Line 6"/>
          <p:cNvSpPr>
            <a:spLocks noChangeShapeType="1"/>
          </p:cNvSpPr>
          <p:nvPr/>
        </p:nvSpPr>
        <p:spPr bwMode="auto">
          <a:xfrm>
            <a:off x="3128963" y="4114800"/>
            <a:ext cx="868362" cy="838200"/>
          </a:xfrm>
          <a:prstGeom prst="line">
            <a:avLst/>
          </a:prstGeom>
          <a:noFill/>
          <a:ln w="28575">
            <a:solidFill>
              <a:schemeClr val="tx1"/>
            </a:solidFill>
            <a:round/>
            <a:headEnd/>
            <a:tailEnd type="triangle" w="med" len="med"/>
          </a:ln>
        </p:spPr>
        <p:txBody>
          <a:bodyPr wrap="none" lIns="90000" tIns="46800" rIns="90000" bIns="46800" anchor="ctr">
            <a:prstTxWarp prst="textNoShape">
              <a:avLst/>
            </a:prstTxWarp>
          </a:bodyPr>
          <a:lstStyle/>
          <a:p>
            <a:endParaRPr lang="en-US"/>
          </a:p>
        </p:txBody>
      </p:sp>
      <p:graphicFrame>
        <p:nvGraphicFramePr>
          <p:cNvPr id="9" name="Group 140"/>
          <p:cNvGraphicFramePr>
            <a:graphicFrameLocks noGrp="1"/>
          </p:cNvGraphicFramePr>
          <p:nvPr>
            <p:extLst>
              <p:ext uri="{D42A27DB-BD31-4B8C-83A1-F6EECF244321}">
                <p14:modId xmlns:p14="http://schemas.microsoft.com/office/powerpoint/2010/main" val="331569860"/>
              </p:ext>
            </p:extLst>
          </p:nvPr>
        </p:nvGraphicFramePr>
        <p:xfrm>
          <a:off x="233362" y="3029712"/>
          <a:ext cx="3348037" cy="2072640"/>
        </p:xfrm>
        <a:graphic>
          <a:graphicData uri="http://schemas.openxmlformats.org/drawingml/2006/table">
            <a:tbl>
              <a:tblPr/>
              <a:tblGrid>
                <a:gridCol w="3348037">
                  <a:extLst>
                    <a:ext uri="{9D8B030D-6E8A-4147-A177-3AD203B41FA5}">
                      <a16:colId xmlns:a16="http://schemas.microsoft.com/office/drawing/2014/main" val="20000"/>
                    </a:ext>
                  </a:extLst>
                </a:gridCol>
              </a:tblGrid>
              <a:tr h="39781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rPr>
                        <a:t>Study Participants</a:t>
                      </a:r>
                      <a:endPar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1674826">
                <a:tc>
                  <a:txBody>
                    <a:bodyPr/>
                    <a:lstStyle/>
                    <a:p>
                      <a:pPr marL="182880" marR="0" lvl="0" indent="-182880" algn="l" defTabSz="457200" rtl="0" eaLnBrk="1" fontAlgn="base" latinLnBrk="0" hangingPunct="1">
                        <a:lnSpc>
                          <a:spcPts val="2400"/>
                        </a:lnSpc>
                        <a:spcBef>
                          <a:spcPts val="8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rPr>
                        <a:t>HBsAg-positive (≥6 months)</a:t>
                      </a:r>
                    </a:p>
                    <a:p>
                      <a:pPr marL="182880" marR="0" lvl="0" indent="-182880" algn="l" defTabSz="457200" rtl="0" eaLnBrk="1" fontAlgn="base" latinLnBrk="0" hangingPunct="1">
                        <a:lnSpc>
                          <a:spcPts val="2400"/>
                        </a:lnSpc>
                        <a:spcBef>
                          <a:spcPts val="800"/>
                        </a:spcBef>
                        <a:spcAft>
                          <a:spcPct val="0"/>
                        </a:spcAft>
                        <a:buClrTx/>
                        <a:buSzTx/>
                        <a:buFont typeface="Arial"/>
                        <a:buChar char="•"/>
                        <a:tabLst/>
                      </a:pPr>
                      <a:r>
                        <a:rPr kumimoji="0" lang="en-US" sz="18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HBeAg</a:t>
                      </a:r>
                      <a:r>
                        <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rPr>
                        <a:t>-negative or positive</a:t>
                      </a:r>
                    </a:p>
                    <a:p>
                      <a:pPr marL="182880" marR="0" lvl="0" indent="-182880" algn="l" defTabSz="457200" rtl="0" eaLnBrk="1" fontAlgn="base" latinLnBrk="0" hangingPunct="1">
                        <a:lnSpc>
                          <a:spcPts val="2400"/>
                        </a:lnSpc>
                        <a:spcBef>
                          <a:spcPts val="8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rPr>
                        <a:t>Advanced fibrosis: Ishak score 4-6 on biopsy</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0" name="Line 13"/>
          <p:cNvSpPr>
            <a:spLocks noChangeShapeType="1"/>
          </p:cNvSpPr>
          <p:nvPr/>
        </p:nvSpPr>
        <p:spPr bwMode="auto">
          <a:xfrm>
            <a:off x="4043363" y="1904999"/>
            <a:ext cx="0" cy="819909"/>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 name="Line 13"/>
          <p:cNvSpPr>
            <a:spLocks noChangeShapeType="1"/>
          </p:cNvSpPr>
          <p:nvPr/>
        </p:nvSpPr>
        <p:spPr bwMode="auto">
          <a:xfrm>
            <a:off x="8386763" y="1904999"/>
            <a:ext cx="0" cy="819909"/>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3" name="Text Box 20"/>
          <p:cNvSpPr txBox="1">
            <a:spLocks noChangeArrowheads="1"/>
          </p:cNvSpPr>
          <p:nvPr/>
        </p:nvSpPr>
        <p:spPr bwMode="auto">
          <a:xfrm>
            <a:off x="7810500" y="1558752"/>
            <a:ext cx="1189037" cy="341632"/>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Year 5</a:t>
            </a:r>
          </a:p>
        </p:txBody>
      </p:sp>
      <p:sp>
        <p:nvSpPr>
          <p:cNvPr id="14" name="Text Box 12"/>
          <p:cNvSpPr txBox="1">
            <a:spLocks noChangeArrowheads="1"/>
          </p:cNvSpPr>
          <p:nvPr/>
        </p:nvSpPr>
        <p:spPr bwMode="auto">
          <a:xfrm>
            <a:off x="3561974" y="1558751"/>
            <a:ext cx="881395" cy="341632"/>
          </a:xfrm>
          <a:prstGeom prst="rect">
            <a:avLst/>
          </a:prstGeom>
          <a:noFill/>
          <a:ln w="9525">
            <a:noFill/>
            <a:miter lim="800000"/>
            <a:headEnd/>
            <a:tailEnd/>
          </a:ln>
        </p:spPr>
        <p:txBody>
          <a:bodyPr wrap="none">
            <a:prstTxWarp prst="textNoShape">
              <a:avLst/>
            </a:prstTxWarp>
            <a:spAutoFit/>
          </a:bodyPr>
          <a:lstStyle/>
          <a:p>
            <a:pPr eaLnBrk="1" hangingPunct="1">
              <a:lnSpc>
                <a:spcPct val="90000"/>
              </a:lnSpc>
            </a:pPr>
            <a:r>
              <a:rPr lang="en-US" sz="1800" dirty="0">
                <a:solidFill>
                  <a:schemeClr val="tx1"/>
                </a:solidFill>
                <a:latin typeface="Arial" pitchFamily="-106" charset="0"/>
                <a:ea typeface="Arial" pitchFamily="-106" charset="0"/>
                <a:cs typeface="Arial" pitchFamily="-106" charset="0"/>
              </a:rPr>
              <a:t>Time 0</a:t>
            </a:r>
          </a:p>
        </p:txBody>
      </p:sp>
      <p:sp>
        <p:nvSpPr>
          <p:cNvPr id="15" name="Text Box 12"/>
          <p:cNvSpPr txBox="1">
            <a:spLocks noChangeArrowheads="1"/>
          </p:cNvSpPr>
          <p:nvPr/>
        </p:nvSpPr>
        <p:spPr bwMode="auto">
          <a:xfrm>
            <a:off x="3088387" y="2084005"/>
            <a:ext cx="1864613" cy="341632"/>
          </a:xfrm>
          <a:prstGeom prst="rect">
            <a:avLst/>
          </a:prstGeom>
          <a:solidFill>
            <a:srgbClr val="FFFFFF"/>
          </a:solidFill>
          <a:ln w="9525">
            <a:noFill/>
            <a:miter lim="800000"/>
            <a:headEnd/>
            <a:tailEnd/>
          </a:ln>
        </p:spPr>
        <p:txBody>
          <a:bodyPr wrap="none" anchor="ctr">
            <a:prstTxWarp prst="textNoShape">
              <a:avLst/>
            </a:prstTxWarp>
            <a:spAutoFit/>
          </a:bodyPr>
          <a:lstStyle/>
          <a:p>
            <a:pPr eaLnBrk="1" hangingPunct="1">
              <a:lnSpc>
                <a:spcPct val="90000"/>
              </a:lnSpc>
            </a:pPr>
            <a:r>
              <a:rPr lang="en-US" sz="1800" dirty="0">
                <a:solidFill>
                  <a:schemeClr val="tx1"/>
                </a:solidFill>
                <a:latin typeface="Arial" pitchFamily="-106" charset="0"/>
                <a:ea typeface="Arial" pitchFamily="-106" charset="0"/>
                <a:cs typeface="Arial" pitchFamily="-106" charset="0"/>
              </a:rPr>
              <a:t>Randomized 2:1</a:t>
            </a:r>
          </a:p>
        </p:txBody>
      </p:sp>
      <p:sp>
        <p:nvSpPr>
          <p:cNvPr id="16" name="Text Box 12"/>
          <p:cNvSpPr txBox="1">
            <a:spLocks noChangeArrowheads="1"/>
          </p:cNvSpPr>
          <p:nvPr/>
        </p:nvSpPr>
        <p:spPr bwMode="auto">
          <a:xfrm>
            <a:off x="7791450" y="2084959"/>
            <a:ext cx="1057025" cy="346249"/>
          </a:xfrm>
          <a:prstGeom prst="rect">
            <a:avLst/>
          </a:prstGeom>
          <a:solidFill>
            <a:srgbClr val="FFFFFF"/>
          </a:solidFill>
          <a:ln w="9525">
            <a:noFill/>
            <a:miter lim="800000"/>
            <a:headEnd/>
            <a:tailEnd/>
          </a:ln>
        </p:spPr>
        <p:txBody>
          <a:bodyPr wrap="none" anchor="ctr">
            <a:prstTxWarp prst="textNoShape">
              <a:avLst/>
            </a:prstTxWarp>
            <a:spAutoFit/>
          </a:bodyPr>
          <a:lstStyle/>
          <a:p>
            <a:pPr eaLnBrk="1" hangingPunct="1">
              <a:lnSpc>
                <a:spcPct val="90000"/>
              </a:lnSpc>
            </a:pPr>
            <a:r>
              <a:rPr lang="en-US" sz="1800" dirty="0">
                <a:solidFill>
                  <a:schemeClr val="tx1"/>
                </a:solidFill>
                <a:latin typeface="Arial" pitchFamily="-106" charset="0"/>
                <a:ea typeface="Arial" pitchFamily="-106" charset="0"/>
                <a:cs typeface="Arial" pitchFamily="-106" charset="0"/>
              </a:rPr>
              <a:t>Analysis</a:t>
            </a:r>
          </a:p>
        </p:txBody>
      </p:sp>
    </p:spTree>
    <p:extLst>
      <p:ext uri="{BB962C8B-B14F-4D97-AF65-F5344CB8AC3E}">
        <p14:creationId xmlns:p14="http://schemas.microsoft.com/office/powerpoint/2010/main" val="97178052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a:t>
            </a:r>
            <a:r>
              <a:rPr lang="en-US" dirty="0" err="1">
                <a:latin typeface="Arial" pitchFamily="-106" charset="0"/>
              </a:rPr>
              <a:t>Liaw</a:t>
            </a:r>
            <a:r>
              <a:rPr lang="en-US" dirty="0">
                <a:latin typeface="Arial" pitchFamily="-106" charset="0"/>
              </a:rPr>
              <a:t> et. al. N </a:t>
            </a:r>
            <a:r>
              <a:rPr lang="en-US" dirty="0" err="1">
                <a:latin typeface="Arial" pitchFamily="-106" charset="0"/>
              </a:rPr>
              <a:t>Engl</a:t>
            </a:r>
            <a:r>
              <a:rPr lang="en-US" dirty="0">
                <a:latin typeface="Arial" pitchFamily="-106" charset="0"/>
              </a:rPr>
              <a:t> J Med. 2004;351:1521-31. </a:t>
            </a:r>
          </a:p>
        </p:txBody>
      </p:sp>
      <p:sp>
        <p:nvSpPr>
          <p:cNvPr id="2" name="Title 1"/>
          <p:cNvSpPr>
            <a:spLocks noGrp="1"/>
          </p:cNvSpPr>
          <p:nvPr>
            <p:ph type="title"/>
          </p:nvPr>
        </p:nvSpPr>
        <p:spPr/>
        <p:txBody>
          <a:bodyPr>
            <a:normAutofit/>
          </a:bodyPr>
          <a:lstStyle/>
          <a:p>
            <a:r>
              <a:rPr lang="en-US" dirty="0">
                <a:solidFill>
                  <a:srgbClr val="F0EADC"/>
                </a:solidFill>
                <a:latin typeface="Arial" pitchFamily="-106" charset="0"/>
              </a:rPr>
              <a:t>Lamivudine for Chronic HBV &amp; Advanced Fibrosis</a:t>
            </a:r>
            <a:br>
              <a:rPr lang="en-US" dirty="0">
                <a:latin typeface="Arial" pitchFamily="-106" charset="0"/>
              </a:rPr>
            </a:br>
            <a:r>
              <a:rPr lang="en-US" dirty="0">
                <a:latin typeface="Arial" pitchFamily="-106" charset="0"/>
              </a:rPr>
              <a:t>Baseline Characteristics</a:t>
            </a:r>
            <a:endParaRPr lang="en-US" dirty="0"/>
          </a:p>
        </p:txBody>
      </p:sp>
      <p:graphicFrame>
        <p:nvGraphicFramePr>
          <p:cNvPr id="7" name="Content Placeholder 2">
            <a:extLst>
              <a:ext uri="{FF2B5EF4-FFF2-40B4-BE49-F238E27FC236}">
                <a16:creationId xmlns:a16="http://schemas.microsoft.com/office/drawing/2014/main" id="{7537DDEC-6F86-4A4A-8814-4D57A98C7E1D}"/>
              </a:ext>
            </a:extLst>
          </p:cNvPr>
          <p:cNvGraphicFramePr>
            <a:graphicFrameLocks/>
          </p:cNvGraphicFramePr>
          <p:nvPr>
            <p:extLst>
              <p:ext uri="{D42A27DB-BD31-4B8C-83A1-F6EECF244321}">
                <p14:modId xmlns:p14="http://schemas.microsoft.com/office/powerpoint/2010/main" val="1224743973"/>
              </p:ext>
            </p:extLst>
          </p:nvPr>
        </p:nvGraphicFramePr>
        <p:xfrm>
          <a:off x="331443" y="1398243"/>
          <a:ext cx="8458200" cy="480060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tblGrid>
              <a:tr h="538477">
                <a:tc>
                  <a:txBody>
                    <a:bodyPr/>
                    <a:lstStyle/>
                    <a:p>
                      <a:pPr>
                        <a:lnSpc>
                          <a:spcPts val="1800"/>
                        </a:lnSpc>
                      </a:pPr>
                      <a:r>
                        <a:rPr lang="en-US" sz="1600" dirty="0"/>
                        <a:t>Baseline Characteristic</a:t>
                      </a:r>
                    </a:p>
                  </a:txBody>
                  <a:tcPr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800"/>
                        </a:lnSpc>
                      </a:pPr>
                      <a:r>
                        <a:rPr lang="en-US" sz="1600" b="1" dirty="0">
                          <a:solidFill>
                            <a:srgbClr val="FFFFFF"/>
                          </a:solidFill>
                        </a:rPr>
                        <a:t>Lamivudine</a:t>
                      </a:r>
                      <a:br>
                        <a:rPr lang="en-US" sz="1600" b="0" dirty="0">
                          <a:solidFill>
                            <a:srgbClr val="FFFFFF"/>
                          </a:solidFill>
                        </a:rPr>
                      </a:br>
                      <a:r>
                        <a:rPr lang="en-US" sz="1400" b="0" dirty="0">
                          <a:solidFill>
                            <a:srgbClr val="FFFFFF"/>
                          </a:solidFill>
                        </a:rPr>
                        <a:t>(n = 436)</a:t>
                      </a:r>
                      <a:endParaRPr lang="en-US" sz="1400" b="1" dirty="0">
                        <a:solidFill>
                          <a:srgbClr val="FFFFFF"/>
                        </a:solidFill>
                      </a:endParaRPr>
                    </a:p>
                  </a:txBody>
                  <a:tcPr anchor="ct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a:lnSpc>
                          <a:spcPts val="1800"/>
                        </a:lnSpc>
                      </a:pPr>
                      <a:r>
                        <a:rPr lang="en-US" sz="1600" b="1" dirty="0">
                          <a:solidFill>
                            <a:srgbClr val="FFFFFF"/>
                          </a:solidFill>
                        </a:rPr>
                        <a:t>Placebo</a:t>
                      </a:r>
                    </a:p>
                    <a:p>
                      <a:pPr algn="ctr">
                        <a:lnSpc>
                          <a:spcPts val="1800"/>
                        </a:lnSpc>
                      </a:pPr>
                      <a:r>
                        <a:rPr lang="en-US" sz="1400" b="0" dirty="0">
                          <a:solidFill>
                            <a:srgbClr val="FFFFFF"/>
                          </a:solidFill>
                        </a:rPr>
                        <a:t>(n</a:t>
                      </a:r>
                      <a:r>
                        <a:rPr lang="en-US" sz="1400" b="0" baseline="0" dirty="0">
                          <a:solidFill>
                            <a:srgbClr val="FFFFFF"/>
                          </a:solidFill>
                        </a:rPr>
                        <a:t> </a:t>
                      </a:r>
                      <a:r>
                        <a:rPr lang="en-US" sz="1400" b="0" dirty="0">
                          <a:solidFill>
                            <a:srgbClr val="FFFFFF"/>
                          </a:solidFill>
                        </a:rPr>
                        <a:t>= 215)</a:t>
                      </a:r>
                      <a:endParaRPr lang="en-US" sz="1400" b="1" dirty="0">
                        <a:solidFill>
                          <a:srgbClr val="FFFFFF"/>
                        </a:solidFill>
                      </a:endParaRPr>
                    </a:p>
                  </a:txBody>
                  <a:tcPr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517174"/>
                    </a:solidFill>
                  </a:tcPr>
                </a:tc>
                <a:extLst>
                  <a:ext uri="{0D108BD9-81ED-4DB2-BD59-A6C34878D82A}">
                    <a16:rowId xmlns:a16="http://schemas.microsoft.com/office/drawing/2014/main" val="10000"/>
                  </a:ext>
                </a:extLst>
              </a:tr>
              <a:tr h="363971">
                <a:tc>
                  <a:txBody>
                    <a:bodyPr/>
                    <a:lstStyle/>
                    <a:p>
                      <a:pPr>
                        <a:lnSpc>
                          <a:spcPts val="2200"/>
                        </a:lnSpc>
                      </a:pPr>
                      <a:r>
                        <a:rPr lang="en-US" sz="1600" dirty="0"/>
                        <a:t>Age, median (range), years</a:t>
                      </a:r>
                    </a:p>
                  </a:txBody>
                  <a:tcPr anchor="ctr">
                    <a:lnL w="12700"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200"/>
                        </a:lnSpc>
                      </a:pPr>
                      <a:r>
                        <a:rPr lang="en-US" sz="1600" dirty="0"/>
                        <a:t>43 (17-74)</a:t>
                      </a:r>
                    </a:p>
                  </a:txBody>
                  <a:tcPr anchor="ctr">
                    <a:lnT w="57150" cap="flat" cmpd="sng" algn="ctr">
                      <a:solidFill>
                        <a:srgbClr val="FFFFFF"/>
                      </a:solidFill>
                      <a:prstDash val="solid"/>
                      <a:round/>
                      <a:headEnd type="none" w="med" len="med"/>
                      <a:tailEnd type="none" w="med" len="med"/>
                    </a:lnT>
                  </a:tcPr>
                </a:tc>
                <a:tc>
                  <a:txBody>
                    <a:bodyPr/>
                    <a:lstStyle/>
                    <a:p>
                      <a:pPr algn="ctr">
                        <a:lnSpc>
                          <a:spcPts val="2200"/>
                        </a:lnSpc>
                      </a:pPr>
                      <a:r>
                        <a:rPr lang="en-US" sz="1600" dirty="0"/>
                        <a:t>44 (22-71)</a:t>
                      </a:r>
                    </a:p>
                  </a:txBody>
                  <a:tcPr anchor="ctr">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63971">
                <a:tc>
                  <a:txBody>
                    <a:bodyPr/>
                    <a:lstStyle/>
                    <a:p>
                      <a:pPr>
                        <a:lnSpc>
                          <a:spcPts val="2200"/>
                        </a:lnSpc>
                      </a:pPr>
                      <a:r>
                        <a:rPr lang="en-US" sz="1600" dirty="0"/>
                        <a:t>Male, n (%)</a:t>
                      </a:r>
                    </a:p>
                  </a:txBody>
                  <a:tcPr anchor="ctr">
                    <a:lnL w="12700" cap="flat" cmpd="sng" algn="ctr">
                      <a:solidFill>
                        <a:srgbClr val="BFBFBF"/>
                      </a:solidFill>
                      <a:prstDash val="solid"/>
                      <a:round/>
                      <a:headEnd type="none" w="med" len="med"/>
                      <a:tailEnd type="none" w="med" len="med"/>
                    </a:lnL>
                    <a:solidFill>
                      <a:srgbClr val="E8EAEF"/>
                    </a:solidFill>
                  </a:tcPr>
                </a:tc>
                <a:tc>
                  <a:txBody>
                    <a:bodyPr/>
                    <a:lstStyle/>
                    <a:p>
                      <a:pPr algn="ctr">
                        <a:lnSpc>
                          <a:spcPts val="2200"/>
                        </a:lnSpc>
                      </a:pPr>
                      <a:r>
                        <a:rPr lang="en-US" sz="1600" dirty="0"/>
                        <a:t>370 (85)</a:t>
                      </a:r>
                    </a:p>
                  </a:txBody>
                  <a:tcPr anchor="ctr"/>
                </a:tc>
                <a:tc>
                  <a:txBody>
                    <a:bodyPr/>
                    <a:lstStyle/>
                    <a:p>
                      <a:pPr algn="ctr">
                        <a:lnSpc>
                          <a:spcPts val="2200"/>
                        </a:lnSpc>
                      </a:pPr>
                      <a:r>
                        <a:rPr lang="en-US" sz="1600" dirty="0"/>
                        <a:t>182 (85)</a:t>
                      </a:r>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363971">
                <a:tc>
                  <a:txBody>
                    <a:bodyPr/>
                    <a:lstStyle/>
                    <a:p>
                      <a:pPr>
                        <a:lnSpc>
                          <a:spcPts val="2200"/>
                        </a:lnSpc>
                      </a:pPr>
                      <a:r>
                        <a:rPr lang="en-US" sz="1600" dirty="0"/>
                        <a:t>Asian, n (%)</a:t>
                      </a:r>
                    </a:p>
                  </a:txBody>
                  <a:tcPr anchor="ctr">
                    <a:lnL w="12700" cap="flat" cmpd="sng" algn="ctr">
                      <a:solidFill>
                        <a:srgbClr val="BFBFBF"/>
                      </a:solidFill>
                      <a:prstDash val="solid"/>
                      <a:round/>
                      <a:headEnd type="none" w="med" len="med"/>
                      <a:tailEnd type="none" w="med" len="med"/>
                    </a:lnL>
                  </a:tcPr>
                </a:tc>
                <a:tc>
                  <a:txBody>
                    <a:bodyPr/>
                    <a:lstStyle/>
                    <a:p>
                      <a:pPr algn="ctr">
                        <a:lnSpc>
                          <a:spcPts val="2200"/>
                        </a:lnSpc>
                      </a:pPr>
                      <a:r>
                        <a:rPr lang="en-US" sz="1600" dirty="0"/>
                        <a:t>426 (98)</a:t>
                      </a:r>
                    </a:p>
                  </a:txBody>
                  <a:tcPr anchor="ctr"/>
                </a:tc>
                <a:tc>
                  <a:txBody>
                    <a:bodyPr/>
                    <a:lstStyle/>
                    <a:p>
                      <a:pPr algn="ctr">
                        <a:lnSpc>
                          <a:spcPts val="2200"/>
                        </a:lnSpc>
                      </a:pPr>
                      <a:r>
                        <a:rPr lang="en-US" sz="1600" dirty="0"/>
                        <a:t>210 (98)</a:t>
                      </a:r>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363971">
                <a:tc>
                  <a:txBody>
                    <a:bodyPr/>
                    <a:lstStyle/>
                    <a:p>
                      <a:pPr>
                        <a:lnSpc>
                          <a:spcPts val="2200"/>
                        </a:lnSpc>
                      </a:pPr>
                      <a:r>
                        <a:rPr lang="en-US" sz="1600" dirty="0" err="1"/>
                        <a:t>HBeAg</a:t>
                      </a:r>
                      <a:r>
                        <a:rPr lang="en-US" sz="1600" dirty="0"/>
                        <a:t> positive, n (%)</a:t>
                      </a:r>
                    </a:p>
                  </a:txBody>
                  <a:tcPr anchor="ctr">
                    <a:lnL w="12700" cap="flat" cmpd="sng" algn="ctr">
                      <a:solidFill>
                        <a:srgbClr val="BFBFBF"/>
                      </a:solidFill>
                      <a:prstDash val="solid"/>
                      <a:round/>
                      <a:headEnd type="none" w="med" len="med"/>
                      <a:tailEnd type="none" w="med" len="med"/>
                    </a:lnL>
                  </a:tcPr>
                </a:tc>
                <a:tc>
                  <a:txBody>
                    <a:bodyPr/>
                    <a:lstStyle/>
                    <a:p>
                      <a:pPr algn="ctr">
                        <a:lnSpc>
                          <a:spcPts val="2200"/>
                        </a:lnSpc>
                      </a:pPr>
                      <a:r>
                        <a:rPr lang="en-US" sz="1600" dirty="0"/>
                        <a:t>252 (58)</a:t>
                      </a:r>
                    </a:p>
                  </a:txBody>
                  <a:tcPr anchor="ctr"/>
                </a:tc>
                <a:tc>
                  <a:txBody>
                    <a:bodyPr/>
                    <a:lstStyle/>
                    <a:p>
                      <a:pPr algn="ctr">
                        <a:lnSpc>
                          <a:spcPts val="2200"/>
                        </a:lnSpc>
                      </a:pPr>
                      <a:r>
                        <a:rPr lang="en-US" sz="1600" dirty="0"/>
                        <a:t>124 (58)</a:t>
                      </a:r>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2656422782"/>
                  </a:ext>
                </a:extLst>
              </a:tr>
              <a:tr h="1186645">
                <a:tc>
                  <a:txBody>
                    <a:bodyPr/>
                    <a:lstStyle/>
                    <a:p>
                      <a:pPr>
                        <a:lnSpc>
                          <a:spcPts val="2200"/>
                        </a:lnSpc>
                      </a:pPr>
                      <a:r>
                        <a:rPr lang="en-US" sz="1600" dirty="0"/>
                        <a:t>Child-Pugh score,</a:t>
                      </a:r>
                      <a:r>
                        <a:rPr lang="en-US" sz="1600" baseline="0" dirty="0"/>
                        <a:t> n (%)</a:t>
                      </a:r>
                    </a:p>
                    <a:p>
                      <a:pPr>
                        <a:lnSpc>
                          <a:spcPts val="2200"/>
                        </a:lnSpc>
                      </a:pPr>
                      <a:r>
                        <a:rPr lang="en-US" sz="1600" baseline="0" dirty="0"/>
                        <a:t>  5</a:t>
                      </a:r>
                    </a:p>
                    <a:p>
                      <a:pPr>
                        <a:lnSpc>
                          <a:spcPts val="2200"/>
                        </a:lnSpc>
                      </a:pPr>
                      <a:r>
                        <a:rPr lang="en-US" sz="1600" baseline="0" dirty="0"/>
                        <a:t>  6</a:t>
                      </a:r>
                    </a:p>
                    <a:p>
                      <a:pPr>
                        <a:lnSpc>
                          <a:spcPts val="2200"/>
                        </a:lnSpc>
                      </a:pPr>
                      <a:r>
                        <a:rPr lang="en-US" sz="1600" baseline="0" dirty="0"/>
                        <a:t>  ≥7</a:t>
                      </a:r>
                      <a:endParaRPr lang="en-US" sz="1600" dirty="0"/>
                    </a:p>
                  </a:txBody>
                  <a:tcPr anchor="ctr">
                    <a:lnL w="12700" cap="flat" cmpd="sng" algn="ctr">
                      <a:solidFill>
                        <a:srgbClr val="BFBFBF"/>
                      </a:solidFill>
                      <a:prstDash val="solid"/>
                      <a:round/>
                      <a:headEnd type="none" w="med" len="med"/>
                      <a:tailEnd type="none" w="med" len="med"/>
                    </a:lnL>
                  </a:tcPr>
                </a:tc>
                <a:tc>
                  <a:txBody>
                    <a:bodyPr/>
                    <a:lstStyle/>
                    <a:p>
                      <a:pPr algn="ctr">
                        <a:lnSpc>
                          <a:spcPts val="2200"/>
                        </a:lnSpc>
                      </a:pPr>
                      <a:endParaRPr lang="en-US" sz="1600" dirty="0"/>
                    </a:p>
                    <a:p>
                      <a:pPr algn="ctr">
                        <a:lnSpc>
                          <a:spcPts val="2200"/>
                        </a:lnSpc>
                      </a:pPr>
                      <a:r>
                        <a:rPr lang="en-US" sz="1600" dirty="0"/>
                        <a:t>341 (78)</a:t>
                      </a:r>
                    </a:p>
                    <a:p>
                      <a:pPr algn="ctr">
                        <a:lnSpc>
                          <a:spcPts val="2200"/>
                        </a:lnSpc>
                      </a:pPr>
                      <a:r>
                        <a:rPr lang="en-US" sz="1600" dirty="0"/>
                        <a:t>75 (17)</a:t>
                      </a:r>
                    </a:p>
                    <a:p>
                      <a:pPr algn="ctr">
                        <a:lnSpc>
                          <a:spcPts val="2200"/>
                        </a:lnSpc>
                      </a:pPr>
                      <a:r>
                        <a:rPr lang="en-US" sz="1600" dirty="0"/>
                        <a:t>20 (5)</a:t>
                      </a:r>
                    </a:p>
                  </a:txBody>
                  <a:tcPr anchor="ctr"/>
                </a:tc>
                <a:tc>
                  <a:txBody>
                    <a:bodyPr/>
                    <a:lstStyle/>
                    <a:p>
                      <a:pPr algn="ctr">
                        <a:lnSpc>
                          <a:spcPts val="2200"/>
                        </a:lnSpc>
                      </a:pPr>
                      <a:endParaRPr lang="en-US" sz="1600" dirty="0"/>
                    </a:p>
                    <a:p>
                      <a:pPr algn="ctr">
                        <a:lnSpc>
                          <a:spcPts val="2200"/>
                        </a:lnSpc>
                      </a:pPr>
                      <a:r>
                        <a:rPr lang="en-US" sz="1600" dirty="0"/>
                        <a:t>156 (73)</a:t>
                      </a:r>
                    </a:p>
                    <a:p>
                      <a:pPr algn="ctr">
                        <a:lnSpc>
                          <a:spcPts val="2200"/>
                        </a:lnSpc>
                      </a:pPr>
                      <a:r>
                        <a:rPr lang="en-US" sz="1600" dirty="0"/>
                        <a:t>41 (19)</a:t>
                      </a:r>
                    </a:p>
                    <a:p>
                      <a:pPr algn="ctr">
                        <a:lnSpc>
                          <a:spcPts val="2200"/>
                        </a:lnSpc>
                      </a:pPr>
                      <a:r>
                        <a:rPr lang="en-US" sz="1600" dirty="0"/>
                        <a:t>18 (8)</a:t>
                      </a:r>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4"/>
                  </a:ext>
                </a:extLst>
              </a:tr>
              <a:tr h="1186645">
                <a:tc>
                  <a:txBody>
                    <a:bodyPr/>
                    <a:lstStyle/>
                    <a:p>
                      <a:pPr>
                        <a:lnSpc>
                          <a:spcPts val="2200"/>
                        </a:lnSpc>
                      </a:pPr>
                      <a:r>
                        <a:rPr lang="en-US" sz="1600" dirty="0"/>
                        <a:t>Ishak fibrosis score,</a:t>
                      </a:r>
                      <a:r>
                        <a:rPr lang="en-US" sz="1600" baseline="0" dirty="0"/>
                        <a:t> n (%)</a:t>
                      </a:r>
                    </a:p>
                    <a:p>
                      <a:pPr>
                        <a:lnSpc>
                          <a:spcPts val="2200"/>
                        </a:lnSpc>
                      </a:pPr>
                      <a:r>
                        <a:rPr lang="en-US" sz="1600" baseline="0" dirty="0"/>
                        <a:t>  4</a:t>
                      </a:r>
                    </a:p>
                    <a:p>
                      <a:pPr>
                        <a:lnSpc>
                          <a:spcPts val="2200"/>
                        </a:lnSpc>
                      </a:pPr>
                      <a:r>
                        <a:rPr lang="en-US" sz="1600" baseline="0" dirty="0"/>
                        <a:t>  5</a:t>
                      </a:r>
                    </a:p>
                    <a:p>
                      <a:pPr>
                        <a:lnSpc>
                          <a:spcPts val="2200"/>
                        </a:lnSpc>
                      </a:pPr>
                      <a:r>
                        <a:rPr lang="en-US" sz="1600" baseline="0" dirty="0"/>
                        <a:t>  6</a:t>
                      </a:r>
                      <a:endParaRPr lang="en-US" sz="1600" dirty="0"/>
                    </a:p>
                  </a:txBody>
                  <a:tcPr anchor="ctr">
                    <a:lnL w="12700" cap="flat" cmpd="sng" algn="ctr">
                      <a:solidFill>
                        <a:srgbClr val="BFBFBF"/>
                      </a:solidFill>
                      <a:prstDash val="solid"/>
                      <a:round/>
                      <a:headEnd type="none" w="med" len="med"/>
                      <a:tailEnd type="none" w="med" len="med"/>
                    </a:lnL>
                  </a:tcPr>
                </a:tc>
                <a:tc>
                  <a:txBody>
                    <a:bodyPr/>
                    <a:lstStyle/>
                    <a:p>
                      <a:pPr algn="ctr">
                        <a:lnSpc>
                          <a:spcPts val="2200"/>
                        </a:lnSpc>
                      </a:pPr>
                      <a:endParaRPr lang="en-US" sz="1600" dirty="0"/>
                    </a:p>
                    <a:p>
                      <a:pPr algn="ctr">
                        <a:lnSpc>
                          <a:spcPts val="2200"/>
                        </a:lnSpc>
                      </a:pPr>
                      <a:r>
                        <a:rPr lang="en-US" sz="1600" dirty="0"/>
                        <a:t>176 (40)</a:t>
                      </a:r>
                    </a:p>
                    <a:p>
                      <a:pPr algn="ctr">
                        <a:lnSpc>
                          <a:spcPts val="2200"/>
                        </a:lnSpc>
                      </a:pPr>
                      <a:r>
                        <a:rPr lang="en-US" sz="1600" dirty="0"/>
                        <a:t>127 (29)</a:t>
                      </a:r>
                    </a:p>
                    <a:p>
                      <a:pPr algn="ctr">
                        <a:lnSpc>
                          <a:spcPts val="2200"/>
                        </a:lnSpc>
                      </a:pPr>
                      <a:r>
                        <a:rPr lang="en-US" sz="1600" dirty="0"/>
                        <a:t>133 (31)</a:t>
                      </a:r>
                    </a:p>
                  </a:txBody>
                  <a:tcPr anchor="ctr"/>
                </a:tc>
                <a:tc>
                  <a:txBody>
                    <a:bodyPr/>
                    <a:lstStyle/>
                    <a:p>
                      <a:pPr algn="ctr">
                        <a:lnSpc>
                          <a:spcPts val="2200"/>
                        </a:lnSpc>
                      </a:pPr>
                      <a:endParaRPr lang="en-US" sz="1600" dirty="0"/>
                    </a:p>
                    <a:p>
                      <a:pPr algn="ctr">
                        <a:lnSpc>
                          <a:spcPts val="2200"/>
                        </a:lnSpc>
                      </a:pPr>
                      <a:r>
                        <a:rPr lang="en-US" sz="1600" dirty="0"/>
                        <a:t>76 (35)</a:t>
                      </a:r>
                    </a:p>
                    <a:p>
                      <a:pPr algn="ctr">
                        <a:lnSpc>
                          <a:spcPts val="2200"/>
                        </a:lnSpc>
                      </a:pPr>
                      <a:r>
                        <a:rPr lang="en-US" sz="1600" dirty="0"/>
                        <a:t>55 (26)</a:t>
                      </a:r>
                    </a:p>
                    <a:p>
                      <a:pPr algn="ctr">
                        <a:lnSpc>
                          <a:spcPts val="2200"/>
                        </a:lnSpc>
                      </a:pPr>
                      <a:r>
                        <a:rPr lang="en-US" sz="1600" dirty="0"/>
                        <a:t>84 (39)</a:t>
                      </a:r>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5"/>
                  </a:ext>
                </a:extLst>
              </a:tr>
              <a:tr h="432950">
                <a:tc>
                  <a:txBody>
                    <a:bodyPr/>
                    <a:lstStyle/>
                    <a:p>
                      <a:pPr>
                        <a:lnSpc>
                          <a:spcPts val="2200"/>
                        </a:lnSpc>
                      </a:pPr>
                      <a:r>
                        <a:rPr lang="en-US" sz="1600" dirty="0"/>
                        <a:t>Median HBV DNA, </a:t>
                      </a:r>
                      <a:r>
                        <a:rPr lang="en-US" sz="1600" dirty="0" err="1"/>
                        <a:t>mEq</a:t>
                      </a:r>
                      <a:r>
                        <a:rPr lang="en-US" sz="1600" dirty="0"/>
                        <a:t>/mL (range)</a:t>
                      </a:r>
                    </a:p>
                  </a:txBody>
                  <a:tcPr anchor="ctr">
                    <a:lnL w="12700" cap="flat" cmpd="sng" algn="ctr">
                      <a:solidFill>
                        <a:srgbClr val="BFBFBF"/>
                      </a:solidFill>
                      <a:prstDash val="solid"/>
                      <a:round/>
                      <a:headEnd type="none" w="med" len="med"/>
                      <a:tailEnd type="none" w="med" len="med"/>
                    </a:lnL>
                  </a:tcPr>
                </a:tc>
                <a:tc>
                  <a:txBody>
                    <a:bodyPr/>
                    <a:lstStyle/>
                    <a:p>
                      <a:pPr algn="ctr">
                        <a:lnSpc>
                          <a:spcPts val="2200"/>
                        </a:lnSpc>
                      </a:pPr>
                      <a:r>
                        <a:rPr lang="en-US" sz="1600" dirty="0"/>
                        <a:t>11.7 (&lt;0.7-109,800)</a:t>
                      </a:r>
                    </a:p>
                  </a:txBody>
                  <a:tcPr anchor="ctr"/>
                </a:tc>
                <a:tc>
                  <a:txBody>
                    <a:bodyPr/>
                    <a:lstStyle/>
                    <a:p>
                      <a:pPr algn="ctr">
                        <a:lnSpc>
                          <a:spcPts val="2200"/>
                        </a:lnSpc>
                      </a:pPr>
                      <a:r>
                        <a:rPr lang="en-US" sz="1600" dirty="0"/>
                        <a:t>21.5</a:t>
                      </a:r>
                      <a:r>
                        <a:rPr lang="en-US" sz="1600" baseline="0" dirty="0"/>
                        <a:t> </a:t>
                      </a:r>
                      <a:r>
                        <a:rPr lang="en-US" sz="1600" dirty="0"/>
                        <a:t>(&lt;0.7-4234)</a:t>
                      </a:r>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126665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a:t>
            </a:r>
            <a:r>
              <a:rPr lang="en-US" dirty="0" err="1">
                <a:latin typeface="Arial" pitchFamily="-106" charset="0"/>
              </a:rPr>
              <a:t>Liaw</a:t>
            </a:r>
            <a:r>
              <a:rPr lang="en-US" dirty="0">
                <a:latin typeface="Arial" pitchFamily="-106" charset="0"/>
              </a:rPr>
              <a:t> et. al. N </a:t>
            </a:r>
            <a:r>
              <a:rPr lang="en-US" dirty="0" err="1">
                <a:latin typeface="Arial" pitchFamily="-106" charset="0"/>
              </a:rPr>
              <a:t>Engl</a:t>
            </a:r>
            <a:r>
              <a:rPr lang="en-US" dirty="0">
                <a:latin typeface="Arial" pitchFamily="-106" charset="0"/>
              </a:rPr>
              <a:t> J Med. 2004;351:1521-31. </a:t>
            </a:r>
          </a:p>
        </p:txBody>
      </p:sp>
      <p:sp>
        <p:nvSpPr>
          <p:cNvPr id="2" name="Title 1"/>
          <p:cNvSpPr>
            <a:spLocks noGrp="1"/>
          </p:cNvSpPr>
          <p:nvPr>
            <p:ph type="title"/>
          </p:nvPr>
        </p:nvSpPr>
        <p:spPr/>
        <p:txBody>
          <a:bodyPr>
            <a:normAutofit/>
          </a:bodyPr>
          <a:lstStyle/>
          <a:p>
            <a:r>
              <a:rPr lang="en-US" dirty="0">
                <a:solidFill>
                  <a:srgbClr val="F0EADC"/>
                </a:solidFill>
                <a:latin typeface="Arial" pitchFamily="-106" charset="0"/>
              </a:rPr>
              <a:t>Lamivudine for Chronic HBV &amp; Advanced Fibrosis</a:t>
            </a:r>
            <a:br>
              <a:rPr lang="en-US" dirty="0">
                <a:latin typeface="Arial" pitchFamily="-106" charset="0"/>
              </a:rPr>
            </a:br>
            <a:r>
              <a:rPr lang="en-US" dirty="0">
                <a:latin typeface="Arial" pitchFamily="-106" charset="0"/>
              </a:rPr>
              <a:t>Disease Progression</a:t>
            </a:r>
            <a:endParaRPr lang="en-US" dirty="0"/>
          </a:p>
        </p:txBody>
      </p:sp>
      <p:graphicFrame>
        <p:nvGraphicFramePr>
          <p:cNvPr id="6" name="Chart 5">
            <a:extLst>
              <a:ext uri="{FF2B5EF4-FFF2-40B4-BE49-F238E27FC236}">
                <a16:creationId xmlns:a16="http://schemas.microsoft.com/office/drawing/2014/main" id="{D8DBA552-EB26-0E47-9839-B0D34B6791B6}"/>
              </a:ext>
            </a:extLst>
          </p:cNvPr>
          <p:cNvGraphicFramePr>
            <a:graphicFrameLocks/>
          </p:cNvGraphicFramePr>
          <p:nvPr>
            <p:extLst>
              <p:ext uri="{D42A27DB-BD31-4B8C-83A1-F6EECF244321}">
                <p14:modId xmlns:p14="http://schemas.microsoft.com/office/powerpoint/2010/main" val="2411193109"/>
              </p:ext>
            </p:extLst>
          </p:nvPr>
        </p:nvGraphicFramePr>
        <p:xfrm>
          <a:off x="457964" y="1447800"/>
          <a:ext cx="8228072"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1"/>
          <p:cNvSpPr>
            <a:spLocks/>
          </p:cNvSpPr>
          <p:nvPr/>
        </p:nvSpPr>
        <p:spPr bwMode="auto">
          <a:xfrm>
            <a:off x="2247669" y="5350428"/>
            <a:ext cx="1067592" cy="288372"/>
          </a:xfrm>
          <a:prstGeom prst="rect">
            <a:avLst/>
          </a:prstGeom>
          <a:solidFill>
            <a:sysClr val="windowText" lastClr="000000">
              <a:alpha val="50000"/>
            </a:sysClr>
          </a:solidFill>
          <a:ln w="9525">
            <a:noFill/>
            <a:miter lim="800000"/>
            <a:headEnd/>
            <a:tailEnd/>
          </a:ln>
        </p:spPr>
        <p:txBody>
          <a:bodyPr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a:t>
            </a:r>
            <a:r>
              <a:rPr lang="en-US" sz="1400" b="1" dirty="0">
                <a:solidFill>
                  <a:sysClr val="window" lastClr="FFFFFF"/>
                </a:solidFill>
                <a:latin typeface="Arial" pitchFamily="-106" charset="0"/>
              </a:rPr>
              <a:t>0.001</a:t>
            </a:r>
          </a:p>
        </p:txBody>
      </p:sp>
      <p:sp>
        <p:nvSpPr>
          <p:cNvPr id="8" name="Title 11"/>
          <p:cNvSpPr>
            <a:spLocks/>
          </p:cNvSpPr>
          <p:nvPr/>
        </p:nvSpPr>
        <p:spPr bwMode="auto">
          <a:xfrm>
            <a:off x="6781007" y="5350428"/>
            <a:ext cx="1067593" cy="288372"/>
          </a:xfrm>
          <a:prstGeom prst="rect">
            <a:avLst/>
          </a:prstGeom>
          <a:solidFill>
            <a:sysClr val="windowText" lastClr="000000">
              <a:alpha val="50000"/>
            </a:sysClr>
          </a:solidFill>
          <a:ln w="9525">
            <a:noFill/>
            <a:miter lim="800000"/>
            <a:headEnd/>
            <a:tailEnd/>
          </a:ln>
        </p:spPr>
        <p:txBody>
          <a:bodyPr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a:t>
            </a:r>
            <a:r>
              <a:rPr lang="en-US" sz="1400" b="1" dirty="0">
                <a:solidFill>
                  <a:sysClr val="window" lastClr="FFFFFF"/>
                </a:solidFill>
                <a:latin typeface="Arial" pitchFamily="-106" charset="0"/>
              </a:rPr>
              <a:t>0.047</a:t>
            </a:r>
          </a:p>
        </p:txBody>
      </p:sp>
      <p:sp>
        <p:nvSpPr>
          <p:cNvPr id="9" name="Title 11"/>
          <p:cNvSpPr>
            <a:spLocks/>
          </p:cNvSpPr>
          <p:nvPr/>
        </p:nvSpPr>
        <p:spPr bwMode="auto">
          <a:xfrm>
            <a:off x="4514338" y="5350428"/>
            <a:ext cx="1067592" cy="288372"/>
          </a:xfrm>
          <a:prstGeom prst="rect">
            <a:avLst/>
          </a:prstGeom>
          <a:solidFill>
            <a:sysClr val="windowText" lastClr="000000">
              <a:alpha val="50000"/>
            </a:sysClr>
          </a:solidFill>
          <a:ln w="9525">
            <a:noFill/>
            <a:miter lim="800000"/>
            <a:headEnd/>
            <a:tailEnd/>
          </a:ln>
        </p:spPr>
        <p:txBody>
          <a:bodyPr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400" b="1" dirty="0">
                <a:solidFill>
                  <a:sysClr val="window" lastClr="FFFFFF"/>
                </a:solidFill>
                <a:latin typeface="Arial" pitchFamily="-106" charset="0"/>
              </a:rPr>
              <a:t>P</a:t>
            </a:r>
            <a:r>
              <a:rPr lang="en-US" sz="1400" dirty="0">
                <a:solidFill>
                  <a:sysClr val="window" lastClr="FFFFFF"/>
                </a:solidFill>
                <a:latin typeface="Arial" pitchFamily="-106" charset="0"/>
              </a:rPr>
              <a:t>=</a:t>
            </a:r>
            <a:r>
              <a:rPr lang="en-US" sz="1400" b="1" dirty="0">
                <a:solidFill>
                  <a:sysClr val="window" lastClr="FFFFFF"/>
                </a:solidFill>
                <a:latin typeface="Arial" pitchFamily="-106" charset="0"/>
              </a:rPr>
              <a:t>0.02</a:t>
            </a:r>
          </a:p>
        </p:txBody>
      </p:sp>
    </p:spTree>
    <p:extLst>
      <p:ext uri="{BB962C8B-B14F-4D97-AF65-F5344CB8AC3E}">
        <p14:creationId xmlns:p14="http://schemas.microsoft.com/office/powerpoint/2010/main" val="222316570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1A9E1-4156-9449-BEC7-238755677C09}"/>
              </a:ext>
            </a:extLst>
          </p:cNvPr>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a:t>
            </a:r>
            <a:r>
              <a:rPr lang="en-US" dirty="0" err="1">
                <a:latin typeface="Arial" pitchFamily="-106" charset="0"/>
              </a:rPr>
              <a:t>Liaw</a:t>
            </a:r>
            <a:r>
              <a:rPr lang="en-US" dirty="0">
                <a:latin typeface="Arial" pitchFamily="-106" charset="0"/>
              </a:rPr>
              <a:t> et. al. N </a:t>
            </a:r>
            <a:r>
              <a:rPr lang="en-US" dirty="0" err="1">
                <a:latin typeface="Arial" pitchFamily="-106" charset="0"/>
              </a:rPr>
              <a:t>Engl</a:t>
            </a:r>
            <a:r>
              <a:rPr lang="en-US" dirty="0">
                <a:latin typeface="Arial" pitchFamily="-106" charset="0"/>
              </a:rPr>
              <a:t> J Med. 2004;351:1521-31. </a:t>
            </a:r>
          </a:p>
        </p:txBody>
      </p:sp>
      <p:sp>
        <p:nvSpPr>
          <p:cNvPr id="3" name="Title 2">
            <a:extLst>
              <a:ext uri="{FF2B5EF4-FFF2-40B4-BE49-F238E27FC236}">
                <a16:creationId xmlns:a16="http://schemas.microsoft.com/office/drawing/2014/main" id="{C4D97105-AB53-094C-AA41-672BBBF18FE3}"/>
              </a:ext>
            </a:extLst>
          </p:cNvPr>
          <p:cNvSpPr>
            <a:spLocks noGrp="1"/>
          </p:cNvSpPr>
          <p:nvPr>
            <p:ph type="title"/>
          </p:nvPr>
        </p:nvSpPr>
        <p:spPr/>
        <p:txBody>
          <a:bodyPr/>
          <a:lstStyle/>
          <a:p>
            <a:r>
              <a:rPr lang="en-US" dirty="0">
                <a:solidFill>
                  <a:srgbClr val="F0EADC"/>
                </a:solidFill>
                <a:latin typeface="Arial" pitchFamily="-106" charset="0"/>
              </a:rPr>
              <a:t>Lamivudine for Chronic HBV &amp; Advanced Fibrosis</a:t>
            </a:r>
            <a:br>
              <a:rPr lang="en-US" dirty="0">
                <a:latin typeface="Arial" pitchFamily="-106" charset="0"/>
              </a:rPr>
            </a:br>
            <a:r>
              <a:rPr lang="en-US" dirty="0">
                <a:latin typeface="Arial" pitchFamily="-106" charset="0"/>
              </a:rPr>
              <a:t>Conclusions</a:t>
            </a:r>
            <a:endParaRPr lang="en-US" dirty="0"/>
          </a:p>
        </p:txBody>
      </p:sp>
      <p:graphicFrame>
        <p:nvGraphicFramePr>
          <p:cNvPr id="4" name="Table 3">
            <a:extLst>
              <a:ext uri="{FF2B5EF4-FFF2-40B4-BE49-F238E27FC236}">
                <a16:creationId xmlns:a16="http://schemas.microsoft.com/office/drawing/2014/main" id="{3B7A8618-AF52-9240-9E81-E4EE049834AC}"/>
              </a:ext>
            </a:extLst>
          </p:cNvPr>
          <p:cNvGraphicFramePr>
            <a:graphicFrameLocks noGrp="1"/>
          </p:cNvGraphicFramePr>
          <p:nvPr>
            <p:extLst>
              <p:ext uri="{D42A27DB-BD31-4B8C-83A1-F6EECF244321}">
                <p14:modId xmlns:p14="http://schemas.microsoft.com/office/powerpoint/2010/main" val="4149972797"/>
              </p:ext>
            </p:extLst>
          </p:nvPr>
        </p:nvGraphicFramePr>
        <p:xfrm>
          <a:off x="0" y="2779776"/>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Conclusions</a:t>
                      </a:r>
                      <a:r>
                        <a:rPr lang="en-US" sz="2000" b="0" i="0" dirty="0">
                          <a:solidFill>
                            <a:schemeClr val="tx1"/>
                          </a:solidFill>
                          <a:latin typeface="+mn-lt"/>
                          <a:cs typeface="Arial"/>
                        </a:rPr>
                        <a:t>: “Continuous treatment with lamivudine delays clinical progression in patients with chronic hepatitis B and advanced fibrosis or cirrhosis by significantly reducing the incidence of hepatic decompensation and the risk of hepatocellular carcinoma</a:t>
                      </a:r>
                      <a:r>
                        <a:rPr lang="en-US" sz="2000" b="0" kern="1200" dirty="0">
                          <a:solidFill>
                            <a:schemeClr val="tx1"/>
                          </a:solidFill>
                          <a:effectLst/>
                          <a:latin typeface="+mn-lt"/>
                          <a:ea typeface="+mn-ea"/>
                          <a:cs typeface="+mn-cs"/>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1452328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699516" y="1524000"/>
          <a:ext cx="774496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3"/>
          </p:nvPr>
        </p:nvSpPr>
        <p:spPr/>
        <p:txBody>
          <a:bodyPr/>
          <a:lstStyle/>
          <a:p>
            <a:r>
              <a:rPr lang="en-US" dirty="0">
                <a:solidFill>
                  <a:srgbClr val="1F497D"/>
                </a:solidFill>
                <a:latin typeface="Arial" pitchFamily="-108" charset="0"/>
                <a:ea typeface="ＭＳ Ｐゴシック" pitchFamily="-108" charset="-128"/>
                <a:cs typeface="ＭＳ Ｐゴシック" pitchFamily="-108" charset="-128"/>
              </a:rPr>
              <a:t>Source: </a:t>
            </a:r>
            <a:r>
              <a:rPr lang="en-US" dirty="0" err="1">
                <a:solidFill>
                  <a:srgbClr val="1F497D"/>
                </a:solidFill>
                <a:latin typeface="Arial" pitchFamily="-108" charset="0"/>
                <a:ea typeface="ＭＳ Ｐゴシック" pitchFamily="-108" charset="-128"/>
                <a:cs typeface="ＭＳ Ｐゴシック" pitchFamily="-108" charset="-128"/>
              </a:rPr>
              <a:t>Marcellin</a:t>
            </a:r>
            <a:r>
              <a:rPr lang="en-US" dirty="0">
                <a:solidFill>
                  <a:srgbClr val="1F497D"/>
                </a:solidFill>
                <a:latin typeface="Arial" pitchFamily="-108" charset="0"/>
                <a:ea typeface="ＭＳ Ｐゴシック" pitchFamily="-108" charset="-128"/>
                <a:cs typeface="ＭＳ Ｐゴシック" pitchFamily="-108" charset="-128"/>
              </a:rPr>
              <a:t> P, et al.  Gastroenterology. 2009;136:2169-79.</a:t>
            </a:r>
          </a:p>
        </p:txBody>
      </p:sp>
      <p:sp>
        <p:nvSpPr>
          <p:cNvPr id="2" name="Title 1"/>
          <p:cNvSpPr>
            <a:spLocks noGrp="1"/>
          </p:cNvSpPr>
          <p:nvPr>
            <p:ph type="title"/>
          </p:nvPr>
        </p:nvSpPr>
        <p:spPr/>
        <p:txBody>
          <a:bodyPr/>
          <a:lstStyle/>
          <a:p>
            <a:r>
              <a:rPr lang="en-US" dirty="0"/>
              <a:t>Data 3 Years After Completing 48 Weeks of Therapy</a:t>
            </a:r>
          </a:p>
        </p:txBody>
      </p:sp>
    </p:spTree>
    <p:extLst>
      <p:ext uri="{BB962C8B-B14F-4D97-AF65-F5344CB8AC3E}">
        <p14:creationId xmlns:p14="http://schemas.microsoft.com/office/powerpoint/2010/main" val="272489179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48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a:t>
            </a:r>
            <a:r>
              <a:rPr lang="en-US" dirty="0">
                <a:solidFill>
                  <a:srgbClr val="FFFFFF"/>
                </a:solidFill>
                <a:latin typeface="Arial" pitchFamily="-106" charset="0"/>
              </a:rPr>
              <a:t>: Study Design</a:t>
            </a:r>
            <a:endParaRPr lang="en-US" dirty="0"/>
          </a:p>
        </p:txBody>
      </p:sp>
      <p:sp>
        <p:nvSpPr>
          <p:cNvPr id="4" name="Content Placeholder 3"/>
          <p:cNvSpPr>
            <a:spLocks noGrp="1"/>
          </p:cNvSpPr>
          <p:nvPr>
            <p:ph sz="half" idx="2"/>
          </p:nvPr>
        </p:nvSpPr>
        <p:spPr>
          <a:xfrm>
            <a:off x="323850" y="1491701"/>
            <a:ext cx="8515350" cy="4800600"/>
          </a:xfrm>
        </p:spPr>
        <p:txBody>
          <a:bodyPr>
            <a:noAutofit/>
          </a:bodyPr>
          <a:lstStyle/>
          <a:p>
            <a:pPr>
              <a:lnSpc>
                <a:spcPts val="2400"/>
              </a:lnSpc>
              <a:spcBef>
                <a:spcPts val="1400"/>
              </a:spcBef>
              <a:buFont typeface="Arial" pitchFamily="-106" charset="0"/>
              <a:buChar char="•"/>
            </a:pPr>
            <a:r>
              <a:rPr lang="en-US" sz="2000" b="1" dirty="0">
                <a:latin typeface="Arial" pitchFamily="-106" charset="0"/>
              </a:rPr>
              <a:t>Background</a:t>
            </a:r>
            <a:br>
              <a:rPr lang="en-US" sz="2000" dirty="0">
                <a:latin typeface="Arial" pitchFamily="-106" charset="0"/>
              </a:rPr>
            </a:br>
            <a:r>
              <a:rPr lang="en-US" sz="2000" dirty="0">
                <a:solidFill>
                  <a:schemeClr val="tx1"/>
                </a:solidFill>
                <a:latin typeface="Arial" pitchFamily="-106" charset="0"/>
              </a:rPr>
              <a:t>- Phase 3, randomized, double-blind controlled trial </a:t>
            </a:r>
            <a:br>
              <a:rPr lang="en-US" sz="2000" dirty="0">
                <a:solidFill>
                  <a:schemeClr val="tx1"/>
                </a:solidFill>
                <a:latin typeface="Arial" pitchFamily="-106" charset="0"/>
              </a:rPr>
            </a:br>
            <a:r>
              <a:rPr lang="en-US" sz="2000" dirty="0">
                <a:solidFill>
                  <a:schemeClr val="tx1"/>
                </a:solidFill>
                <a:latin typeface="Arial" pitchFamily="-106" charset="0"/>
              </a:rPr>
              <a:t>- </a:t>
            </a:r>
            <a:r>
              <a:rPr lang="en-US" sz="2000" dirty="0">
                <a:latin typeface="Arial" pitchFamily="-106" charset="0"/>
              </a:rPr>
              <a:t>137 centers in Americas, Asia, Australia, Europe, &amp; Middle East</a:t>
            </a:r>
          </a:p>
          <a:p>
            <a:pPr>
              <a:lnSpc>
                <a:spcPts val="2400"/>
              </a:lnSpc>
              <a:spcBef>
                <a:spcPts val="1400"/>
              </a:spcBef>
              <a:buFont typeface="Arial" pitchFamily="-106" charset="0"/>
              <a:buChar char="•"/>
            </a:pPr>
            <a:r>
              <a:rPr lang="en-US" sz="2000" b="1" dirty="0">
                <a:solidFill>
                  <a:schemeClr val="tx1"/>
                </a:solidFill>
                <a:latin typeface="Arial" pitchFamily="-106" charset="0"/>
              </a:rPr>
              <a:t>Subjects (n = 709)</a:t>
            </a:r>
            <a:br>
              <a:rPr lang="en-US" sz="2000" dirty="0">
                <a:solidFill>
                  <a:schemeClr val="tx1"/>
                </a:solidFill>
                <a:latin typeface="Arial" pitchFamily="-106" charset="0"/>
              </a:rPr>
            </a:br>
            <a:r>
              <a:rPr lang="en-US" sz="2000" dirty="0">
                <a:solidFill>
                  <a:schemeClr val="tx1"/>
                </a:solidFill>
                <a:latin typeface="Arial" pitchFamily="-106" charset="0"/>
              </a:rPr>
              <a:t>- Age ≥16 years with documented </a:t>
            </a:r>
            <a:r>
              <a:rPr lang="en-US" sz="2000" dirty="0" err="1">
                <a:solidFill>
                  <a:schemeClr val="tx1"/>
                </a:solidFill>
                <a:latin typeface="Arial" pitchFamily="-106" charset="0"/>
              </a:rPr>
              <a:t>HBeAg</a:t>
            </a:r>
            <a:r>
              <a:rPr lang="en-US" sz="2000" dirty="0">
                <a:solidFill>
                  <a:schemeClr val="tx1"/>
                </a:solidFill>
                <a:latin typeface="Arial" pitchFamily="-106" charset="0"/>
              </a:rPr>
              <a:t>-positive</a:t>
            </a:r>
            <a:br>
              <a:rPr lang="en-US" sz="2000" dirty="0">
                <a:solidFill>
                  <a:schemeClr val="tx1"/>
                </a:solidFill>
                <a:latin typeface="Arial" pitchFamily="-106" charset="0"/>
              </a:rPr>
            </a:br>
            <a:r>
              <a:rPr lang="en-US" sz="2000" dirty="0">
                <a:solidFill>
                  <a:schemeClr val="tx1"/>
                </a:solidFill>
                <a:latin typeface="Arial" pitchFamily="-106" charset="0"/>
              </a:rPr>
              <a:t>- Excluded: prior nucleoside/nucleotide active against HBV &gt;12 weeks</a:t>
            </a:r>
            <a:br>
              <a:rPr lang="en-US" sz="2000" dirty="0">
                <a:solidFill>
                  <a:schemeClr val="tx1"/>
                </a:solidFill>
                <a:latin typeface="Arial" pitchFamily="-106" charset="0"/>
              </a:rPr>
            </a:br>
            <a:r>
              <a:rPr lang="en-US" sz="2000" dirty="0">
                <a:solidFill>
                  <a:schemeClr val="tx1"/>
                </a:solidFill>
                <a:latin typeface="Arial" pitchFamily="-106" charset="0"/>
              </a:rPr>
              <a:t>- Excluded: coinfection with HIV, HCV, or HDV</a:t>
            </a:r>
          </a:p>
          <a:p>
            <a:pPr>
              <a:lnSpc>
                <a:spcPts val="2400"/>
              </a:lnSpc>
              <a:spcBef>
                <a:spcPts val="1400"/>
              </a:spcBef>
              <a:buFont typeface="Arial" pitchFamily="-106" charset="0"/>
              <a:buChar char="•"/>
            </a:pPr>
            <a:r>
              <a:rPr lang="en-US" sz="2000" dirty="0">
                <a:solidFill>
                  <a:schemeClr val="tx1"/>
                </a:solidFill>
                <a:latin typeface="Arial" pitchFamily="-106" charset="0"/>
              </a:rPr>
              <a:t> </a:t>
            </a:r>
            <a:r>
              <a:rPr lang="en-US" sz="2000" b="1" dirty="0">
                <a:solidFill>
                  <a:schemeClr val="tx1"/>
                </a:solidFill>
                <a:latin typeface="Arial" pitchFamily="-106" charset="0"/>
              </a:rPr>
              <a:t>Regimens</a:t>
            </a:r>
            <a:br>
              <a:rPr lang="en-US" sz="2000" dirty="0">
                <a:solidFill>
                  <a:schemeClr val="tx1"/>
                </a:solidFill>
                <a:latin typeface="Arial" pitchFamily="-106" charset="0"/>
              </a:rPr>
            </a:br>
            <a:r>
              <a:rPr lang="en-US" sz="2000" dirty="0">
                <a:solidFill>
                  <a:schemeClr val="tx1"/>
                </a:solidFill>
                <a:latin typeface="Arial" pitchFamily="-106" charset="0"/>
              </a:rPr>
              <a:t>- Entecavir: 0.5 mg once daily (n = 354)</a:t>
            </a:r>
            <a:br>
              <a:rPr lang="en-US" sz="2000" dirty="0">
                <a:solidFill>
                  <a:schemeClr val="tx1"/>
                </a:solidFill>
                <a:latin typeface="Arial" pitchFamily="-106" charset="0"/>
              </a:rPr>
            </a:br>
            <a:r>
              <a:rPr lang="en-US" sz="2000" dirty="0">
                <a:solidFill>
                  <a:schemeClr val="tx1"/>
                </a:solidFill>
                <a:latin typeface="Arial" pitchFamily="-106" charset="0"/>
              </a:rPr>
              <a:t>- Lamivudine: 100 mg once daily (n = 355)</a:t>
            </a:r>
          </a:p>
          <a:p>
            <a:pPr>
              <a:lnSpc>
                <a:spcPts val="2400"/>
              </a:lnSpc>
              <a:spcBef>
                <a:spcPts val="1400"/>
              </a:spcBef>
              <a:buFont typeface="Arial" pitchFamily="-106" charset="0"/>
              <a:buChar char="•"/>
            </a:pPr>
            <a:r>
              <a:rPr lang="en-US" sz="2000" b="1" dirty="0">
                <a:solidFill>
                  <a:schemeClr val="tx1"/>
                </a:solidFill>
                <a:latin typeface="Arial" pitchFamily="-106" charset="0"/>
              </a:rPr>
              <a:t>Study End-Points </a:t>
            </a:r>
            <a:br>
              <a:rPr lang="en-US" sz="2000" dirty="0">
                <a:solidFill>
                  <a:schemeClr val="tx1"/>
                </a:solidFill>
                <a:latin typeface="Arial" pitchFamily="-106" charset="0"/>
              </a:rPr>
            </a:br>
            <a:r>
              <a:rPr lang="en-US" sz="2000" dirty="0">
                <a:solidFill>
                  <a:schemeClr val="tx1"/>
                </a:solidFill>
                <a:latin typeface="Arial" pitchFamily="-106" charset="0"/>
              </a:rPr>
              <a:t> - Primary: hepatic histologic improvement</a:t>
            </a:r>
            <a:br>
              <a:rPr lang="en-US" sz="2000" dirty="0">
                <a:solidFill>
                  <a:schemeClr val="tx1"/>
                </a:solidFill>
                <a:latin typeface="Arial" pitchFamily="-106" charset="0"/>
              </a:rPr>
            </a:br>
            <a:r>
              <a:rPr lang="en-US" sz="2000" dirty="0">
                <a:solidFill>
                  <a:schemeClr val="tx1"/>
                </a:solidFill>
                <a:latin typeface="Arial" pitchFamily="-106" charset="0"/>
              </a:rPr>
              <a:t> - Secondary: changes in HBV DNA, </a:t>
            </a:r>
            <a:r>
              <a:rPr lang="en-US" sz="2000" dirty="0" err="1">
                <a:solidFill>
                  <a:schemeClr val="tx1"/>
                </a:solidFill>
                <a:latin typeface="Arial" pitchFamily="-106" charset="0"/>
              </a:rPr>
              <a:t>HBeAg</a:t>
            </a:r>
            <a:r>
              <a:rPr lang="en-US" sz="2000" dirty="0">
                <a:solidFill>
                  <a:schemeClr val="tx1"/>
                </a:solidFill>
                <a:latin typeface="Arial" pitchFamily="-106" charset="0"/>
              </a:rPr>
              <a:t> seroconversion,</a:t>
            </a:r>
            <a:br>
              <a:rPr lang="en-US" sz="2000" dirty="0">
                <a:solidFill>
                  <a:schemeClr val="tx1"/>
                </a:solidFill>
                <a:latin typeface="Arial" pitchFamily="-106" charset="0"/>
              </a:rPr>
            </a:br>
            <a:r>
              <a:rPr lang="en-US" sz="2000" dirty="0">
                <a:solidFill>
                  <a:schemeClr val="tx1"/>
                </a:solidFill>
                <a:latin typeface="Arial" pitchFamily="-106" charset="0"/>
              </a:rPr>
              <a:t>   normalization of ALT </a:t>
            </a:r>
          </a:p>
          <a:p>
            <a:pPr>
              <a:lnSpc>
                <a:spcPts val="2400"/>
              </a:lnSpc>
              <a:spcBef>
                <a:spcPts val="1400"/>
              </a:spcBef>
            </a:pPr>
            <a:endParaRPr lang="en-US" sz="2000" dirty="0"/>
          </a:p>
        </p:txBody>
      </p:sp>
      <p:sp>
        <p:nvSpPr>
          <p:cNvPr id="5" name="Content Placeholder 4"/>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Chang TT, et. al. N </a:t>
            </a:r>
            <a:r>
              <a:rPr lang="en-US" dirty="0" err="1">
                <a:latin typeface="Arial" pitchFamily="-106" charset="0"/>
              </a:rPr>
              <a:t>Engl</a:t>
            </a:r>
            <a:r>
              <a:rPr lang="en-US" dirty="0">
                <a:latin typeface="Arial" pitchFamily="-106" charset="0"/>
              </a:rPr>
              <a:t> J Med. 2006;354:1001-10. </a:t>
            </a:r>
          </a:p>
        </p:txBody>
      </p:sp>
    </p:spTree>
    <p:extLst>
      <p:ext uri="{BB962C8B-B14F-4D97-AF65-F5344CB8AC3E}">
        <p14:creationId xmlns:p14="http://schemas.microsoft.com/office/powerpoint/2010/main" val="16372610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989263"/>
            <a:ext cx="8534400" cy="896937"/>
          </a:xfrm>
          <a:prstGeom prst="rect">
            <a:avLst/>
          </a:prstGeom>
          <a:noFill/>
        </p:spPr>
        <p:txBody>
          <a:bodyPr lIns="92539" tIns="45458" rIns="92539" bIns="4545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640080" algn="l">
              <a:lnSpc>
                <a:spcPct val="80000"/>
              </a:lnSpc>
            </a:pPr>
            <a:r>
              <a:rPr lang="en-US" sz="4000" dirty="0">
                <a:solidFill>
                  <a:schemeClr val="accent2">
                    <a:lumMod val="20000"/>
                    <a:lumOff val="80000"/>
                  </a:schemeClr>
                </a:solidFill>
              </a:rPr>
              <a:t>Questions?</a:t>
            </a:r>
          </a:p>
        </p:txBody>
      </p:sp>
      <p:cxnSp>
        <p:nvCxnSpPr>
          <p:cNvPr id="5" name="Straight Connector 4"/>
          <p:cNvCxnSpPr/>
          <p:nvPr/>
        </p:nvCxnSpPr>
        <p:spPr>
          <a:xfrm>
            <a:off x="1" y="1295400"/>
            <a:ext cx="9158733" cy="1588"/>
          </a:xfrm>
          <a:prstGeom prst="line">
            <a:avLst/>
          </a:prstGeom>
          <a:ln w="508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 y="5332412"/>
            <a:ext cx="9158733" cy="1588"/>
          </a:xfrm>
          <a:prstGeom prst="line">
            <a:avLst/>
          </a:prstGeom>
          <a:ln w="508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7"/>
          <p:cNvSpPr>
            <a:spLocks noGrp="1"/>
          </p:cNvSpPr>
          <p:nvPr>
            <p:ph sz="quarter" idx="13"/>
          </p:nvPr>
        </p:nvSpPr>
        <p:spPr/>
        <p:txBody>
          <a:bodyPr/>
          <a:lstStyle/>
          <a:p>
            <a:endParaRPr lang="en-US"/>
          </a:p>
        </p:txBody>
      </p:sp>
    </p:spTree>
    <p:extLst>
      <p:ext uri="{BB962C8B-B14F-4D97-AF65-F5344CB8AC3E}">
        <p14:creationId xmlns:p14="http://schemas.microsoft.com/office/powerpoint/2010/main" val="225016922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479845" y="3843405"/>
            <a:ext cx="4043411" cy="990600"/>
          </a:xfrm>
          <a:prstGeom prst="rect">
            <a:avLst/>
          </a:prstGeom>
          <a:solidFill>
            <a:schemeClr val="accent1">
              <a:lumMod val="40000"/>
              <a:lumOff val="60000"/>
              <a:alpha val="7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Entecavir:</a:t>
            </a:r>
            <a:r>
              <a:rPr lang="en-US" sz="1800" dirty="0">
                <a:solidFill>
                  <a:srgbClr val="000000"/>
                </a:solidFill>
                <a:latin typeface="Arial" pitchFamily="-106" charset="0"/>
                <a:ea typeface="Arial" pitchFamily="-106" charset="0"/>
                <a:cs typeface="Arial" pitchFamily="-106" charset="0"/>
              </a:rPr>
              <a:t> 0.5 mg/day</a:t>
            </a:r>
          </a:p>
          <a:p>
            <a:pPr algn="ctr" eaLnBrk="1" hangingPunct="1"/>
            <a:r>
              <a:rPr lang="en-US" sz="1800" dirty="0">
                <a:solidFill>
                  <a:srgbClr val="000000"/>
                </a:solidFill>
                <a:latin typeface="Arial" pitchFamily="-106" charset="0"/>
                <a:ea typeface="Arial" pitchFamily="-106" charset="0"/>
                <a:cs typeface="Arial" pitchFamily="-106" charset="0"/>
              </a:rPr>
              <a:t>(n = 354)</a:t>
            </a:r>
          </a:p>
        </p:txBody>
      </p:sp>
      <p:sp>
        <p:nvSpPr>
          <p:cNvPr id="9" name="Rectangle 3"/>
          <p:cNvSpPr>
            <a:spLocks noChangeArrowheads="1"/>
          </p:cNvSpPr>
          <p:nvPr/>
        </p:nvSpPr>
        <p:spPr bwMode="auto">
          <a:xfrm>
            <a:off x="1479845" y="5026457"/>
            <a:ext cx="4043411" cy="990600"/>
          </a:xfrm>
          <a:prstGeom prst="rect">
            <a:avLst/>
          </a:prstGeom>
          <a:solidFill>
            <a:schemeClr val="accent5">
              <a:lumMod val="60000"/>
              <a:lumOff val="40000"/>
              <a:alpha val="70000"/>
            </a:schemeClr>
          </a:solidFill>
          <a:ln w="19050">
            <a:solidFill>
              <a:schemeClr val="tx1"/>
            </a:solidFill>
            <a:miter lim="800000"/>
            <a:headEnd/>
            <a:tailEnd/>
          </a:ln>
        </p:spPr>
        <p:txBody>
          <a:bodyPr wrap="none" anchor="ctr">
            <a:prstTxWarp prst="textNoShape">
              <a:avLst/>
            </a:prstTxWarp>
          </a:bodyPr>
          <a:lstStyle/>
          <a:p>
            <a:pPr algn="ctr" eaLnBrk="1" hangingPunct="1"/>
            <a:r>
              <a:rPr lang="en-US" sz="1800" b="1" dirty="0">
                <a:solidFill>
                  <a:srgbClr val="000000"/>
                </a:solidFill>
                <a:latin typeface="Arial" pitchFamily="-106" charset="0"/>
                <a:ea typeface="Arial" pitchFamily="-106" charset="0"/>
                <a:cs typeface="Arial" pitchFamily="-106" charset="0"/>
              </a:rPr>
              <a:t>Lamivudine:</a:t>
            </a:r>
            <a:r>
              <a:rPr lang="en-US" sz="1800" dirty="0">
                <a:solidFill>
                  <a:srgbClr val="000000"/>
                </a:solidFill>
                <a:latin typeface="Arial" pitchFamily="-106" charset="0"/>
                <a:ea typeface="Arial" pitchFamily="-106" charset="0"/>
                <a:cs typeface="Arial" pitchFamily="-106" charset="0"/>
              </a:rPr>
              <a:t>100 mg/day</a:t>
            </a:r>
          </a:p>
          <a:p>
            <a:pPr algn="ctr" eaLnBrk="1" hangingPunct="1"/>
            <a:r>
              <a:rPr lang="en-US" sz="1800" dirty="0">
                <a:solidFill>
                  <a:srgbClr val="000000"/>
                </a:solidFill>
                <a:latin typeface="Arial" pitchFamily="-106" charset="0"/>
                <a:ea typeface="Arial" pitchFamily="-106" charset="0"/>
                <a:cs typeface="Arial" pitchFamily="-106" charset="0"/>
              </a:rPr>
              <a:t>(n = 355)</a:t>
            </a:r>
          </a:p>
        </p:txBody>
      </p:sp>
      <p:sp>
        <p:nvSpPr>
          <p:cNvPr id="14" name="Content Placeholder 13"/>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Chang TT, et. al. N </a:t>
            </a:r>
            <a:r>
              <a:rPr lang="en-US" dirty="0" err="1">
                <a:latin typeface="Arial" pitchFamily="-106" charset="0"/>
              </a:rPr>
              <a:t>Engl</a:t>
            </a:r>
            <a:r>
              <a:rPr lang="en-US" dirty="0">
                <a:latin typeface="Arial" pitchFamily="-106" charset="0"/>
              </a:rPr>
              <a:t> J Med. 2006;354:1001-10. </a:t>
            </a:r>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Entecavir versus Lamivudine in </a:t>
            </a:r>
            <a:r>
              <a:rPr lang="en-US" sz="2400" dirty="0" err="1">
                <a:solidFill>
                  <a:schemeClr val="accent5">
                    <a:lumMod val="20000"/>
                    <a:lumOff val="80000"/>
                  </a:schemeClr>
                </a:solidFill>
                <a:latin typeface="Arial" pitchFamily="-106" charset="0"/>
              </a:rPr>
              <a:t>HBeAg</a:t>
            </a:r>
            <a:r>
              <a:rPr lang="en-US" sz="2400" dirty="0">
                <a:solidFill>
                  <a:schemeClr val="accent5">
                    <a:lumMod val="20000"/>
                    <a:lumOff val="80000"/>
                  </a:schemeClr>
                </a:solidFill>
                <a:latin typeface="Arial" pitchFamily="-106" charset="0"/>
              </a:rPr>
              <a:t>-Negative</a:t>
            </a:r>
            <a:br>
              <a:rPr lang="en-US" dirty="0">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 Study Design</a:t>
            </a:r>
            <a:endParaRPr lang="en-US" dirty="0">
              <a:solidFill>
                <a:srgbClr val="FFFFFF"/>
              </a:solidFill>
            </a:endParaRPr>
          </a:p>
        </p:txBody>
      </p:sp>
      <p:sp>
        <p:nvSpPr>
          <p:cNvPr id="35" name="Rectangle 2">
            <a:extLst>
              <a:ext uri="{FF2B5EF4-FFF2-40B4-BE49-F238E27FC236}">
                <a16:creationId xmlns:a16="http://schemas.microsoft.com/office/drawing/2014/main" id="{51EB0101-DEFA-F248-B317-3FF27AC3F857}"/>
              </a:ext>
            </a:extLst>
          </p:cNvPr>
          <p:cNvSpPr>
            <a:spLocks noChangeArrowheads="1"/>
          </p:cNvSpPr>
          <p:nvPr/>
        </p:nvSpPr>
        <p:spPr bwMode="auto">
          <a:xfrm>
            <a:off x="5523256" y="3843405"/>
            <a:ext cx="2399210" cy="990600"/>
          </a:xfrm>
          <a:prstGeom prst="rect">
            <a:avLst/>
          </a:prstGeom>
          <a:solidFill>
            <a:schemeClr val="accent1">
              <a:lumMod val="40000"/>
              <a:lumOff val="60000"/>
              <a:alpha val="25000"/>
            </a:schemeClr>
          </a:solidFill>
          <a:ln w="19050">
            <a:solidFill>
              <a:schemeClr val="tx1"/>
            </a:solidFill>
            <a:miter lim="800000"/>
            <a:headEnd/>
            <a:tailEnd/>
          </a:ln>
        </p:spPr>
        <p:txBody>
          <a:bodyPr wrap="none" anchor="ctr">
            <a:prstTxWarp prst="textNoShape">
              <a:avLst/>
            </a:prstTxWarp>
          </a:bodyPr>
          <a:lstStyle/>
          <a:p>
            <a:pPr algn="ctr" eaLnBrk="1" hangingPunct="1"/>
            <a:endParaRPr lang="en-US" sz="1800" dirty="0">
              <a:solidFill>
                <a:srgbClr val="000000"/>
              </a:solidFill>
              <a:latin typeface="Arial" pitchFamily="-106" charset="0"/>
              <a:ea typeface="Arial" pitchFamily="-106" charset="0"/>
              <a:cs typeface="Arial" pitchFamily="-106" charset="0"/>
            </a:endParaRPr>
          </a:p>
        </p:txBody>
      </p:sp>
      <p:sp>
        <p:nvSpPr>
          <p:cNvPr id="38" name="Rectangle 3">
            <a:extLst>
              <a:ext uri="{FF2B5EF4-FFF2-40B4-BE49-F238E27FC236}">
                <a16:creationId xmlns:a16="http://schemas.microsoft.com/office/drawing/2014/main" id="{7A13C91B-5D00-204F-A68A-101D67B800B7}"/>
              </a:ext>
            </a:extLst>
          </p:cNvPr>
          <p:cNvSpPr>
            <a:spLocks noChangeArrowheads="1"/>
          </p:cNvSpPr>
          <p:nvPr/>
        </p:nvSpPr>
        <p:spPr bwMode="auto">
          <a:xfrm>
            <a:off x="5523256" y="5026457"/>
            <a:ext cx="2399210" cy="990600"/>
          </a:xfrm>
          <a:prstGeom prst="rect">
            <a:avLst/>
          </a:prstGeom>
          <a:solidFill>
            <a:schemeClr val="accent5">
              <a:lumMod val="60000"/>
              <a:lumOff val="40000"/>
              <a:alpha val="25000"/>
            </a:schemeClr>
          </a:solidFill>
          <a:ln w="19050">
            <a:solidFill>
              <a:schemeClr val="tx1"/>
            </a:solidFill>
            <a:miter lim="800000"/>
            <a:headEnd/>
            <a:tailEnd/>
          </a:ln>
        </p:spPr>
        <p:txBody>
          <a:bodyPr wrap="none" anchor="ctr">
            <a:prstTxWarp prst="textNoShape">
              <a:avLst/>
            </a:prstTxWarp>
          </a:bodyPr>
          <a:lstStyle/>
          <a:p>
            <a:pPr algn="ctr" eaLnBrk="1" hangingPunct="1"/>
            <a:endParaRPr lang="en-US" sz="1800" dirty="0">
              <a:solidFill>
                <a:srgbClr val="000000"/>
              </a:solidFill>
              <a:latin typeface="Arial" pitchFamily="-106" charset="0"/>
              <a:ea typeface="Arial" pitchFamily="-106" charset="0"/>
              <a:cs typeface="Arial" pitchFamily="-106" charset="0"/>
            </a:endParaRPr>
          </a:p>
        </p:txBody>
      </p:sp>
      <p:sp>
        <p:nvSpPr>
          <p:cNvPr id="2" name="Right Arrow 1">
            <a:extLst>
              <a:ext uri="{FF2B5EF4-FFF2-40B4-BE49-F238E27FC236}">
                <a16:creationId xmlns:a16="http://schemas.microsoft.com/office/drawing/2014/main" id="{3D7B49FF-7C11-5B44-A687-548F9AA8B9DD}"/>
              </a:ext>
            </a:extLst>
          </p:cNvPr>
          <p:cNvSpPr/>
          <p:nvPr/>
        </p:nvSpPr>
        <p:spPr>
          <a:xfrm>
            <a:off x="5174920" y="4211329"/>
            <a:ext cx="635730" cy="329753"/>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092526B7-3E57-CB42-870A-E39CCB226591}"/>
              </a:ext>
            </a:extLst>
          </p:cNvPr>
          <p:cNvSpPr/>
          <p:nvPr/>
        </p:nvSpPr>
        <p:spPr>
          <a:xfrm>
            <a:off x="5218464" y="5360437"/>
            <a:ext cx="635730" cy="329753"/>
          </a:xfrm>
          <a:prstGeom prst="rightArrow">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0F876FD7-AFC0-EF4A-B574-1D79C68AA0CE}"/>
              </a:ext>
            </a:extLst>
          </p:cNvPr>
          <p:cNvSpPr>
            <a:spLocks noChangeArrowheads="1"/>
          </p:cNvSpPr>
          <p:nvPr/>
        </p:nvSpPr>
        <p:spPr bwMode="auto">
          <a:xfrm>
            <a:off x="-12700" y="1435099"/>
            <a:ext cx="9162288" cy="365757"/>
          </a:xfrm>
          <a:prstGeom prst="rect">
            <a:avLst/>
          </a:prstGeom>
          <a:solidFill>
            <a:srgbClr val="D9D9D9"/>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endParaRPr lang="en-US" sz="1600" dirty="0">
              <a:solidFill>
                <a:srgbClr val="000000"/>
              </a:solidFill>
              <a:latin typeface="Arial" pitchFamily="-107" charset="0"/>
              <a:ea typeface="Arial" pitchFamily="-107" charset="0"/>
              <a:cs typeface="Arial" pitchFamily="-107" charset="0"/>
            </a:endParaRPr>
          </a:p>
        </p:txBody>
      </p:sp>
      <p:sp>
        <p:nvSpPr>
          <p:cNvPr id="21" name="Line 13">
            <a:extLst>
              <a:ext uri="{FF2B5EF4-FFF2-40B4-BE49-F238E27FC236}">
                <a16:creationId xmlns:a16="http://schemas.microsoft.com/office/drawing/2014/main" id="{20CF4192-1813-A747-972D-2311D93F3316}"/>
              </a:ext>
            </a:extLst>
          </p:cNvPr>
          <p:cNvSpPr>
            <a:spLocks noChangeShapeType="1"/>
          </p:cNvSpPr>
          <p:nvPr/>
        </p:nvSpPr>
        <p:spPr bwMode="auto">
          <a:xfrm>
            <a:off x="7868418" y="1798304"/>
            <a:ext cx="0" cy="914400"/>
          </a:xfrm>
          <a:prstGeom prst="line">
            <a:avLst/>
          </a:prstGeom>
          <a:noFill/>
          <a:ln w="28575">
            <a:solidFill>
              <a:schemeClr val="accent6"/>
            </a:solidFill>
            <a:round/>
            <a:headEnd/>
            <a:tailEnd type="oval" w="med" len="med"/>
          </a:ln>
        </p:spPr>
        <p:txBody>
          <a:bodyPr>
            <a:prstTxWarp prst="textNoShape">
              <a:avLst/>
            </a:prstTxWarp>
          </a:bodyPr>
          <a:lstStyle/>
          <a:p>
            <a:endParaRPr lang="en-US"/>
          </a:p>
        </p:txBody>
      </p:sp>
      <p:sp>
        <p:nvSpPr>
          <p:cNvPr id="22" name="Line 13">
            <a:extLst>
              <a:ext uri="{FF2B5EF4-FFF2-40B4-BE49-F238E27FC236}">
                <a16:creationId xmlns:a16="http://schemas.microsoft.com/office/drawing/2014/main" id="{0CED0B26-B94D-0946-91C7-BD43177D6FD1}"/>
              </a:ext>
            </a:extLst>
          </p:cNvPr>
          <p:cNvSpPr>
            <a:spLocks noChangeShapeType="1"/>
          </p:cNvSpPr>
          <p:nvPr/>
        </p:nvSpPr>
        <p:spPr bwMode="auto">
          <a:xfrm>
            <a:off x="5008511" y="1796274"/>
            <a:ext cx="0" cy="914400"/>
          </a:xfrm>
          <a:prstGeom prst="line">
            <a:avLst/>
          </a:prstGeom>
          <a:noFill/>
          <a:ln w="28575" cap="rnd">
            <a:solidFill>
              <a:schemeClr val="accent6"/>
            </a:solidFill>
            <a:round/>
            <a:headEnd/>
            <a:tailEnd type="oval" w="med" len="med"/>
          </a:ln>
        </p:spPr>
        <p:txBody>
          <a:bodyPr>
            <a:prstTxWarp prst="textNoShape">
              <a:avLst/>
            </a:prstTxWarp>
          </a:bodyPr>
          <a:lstStyle/>
          <a:p>
            <a:endParaRPr lang="en-US"/>
          </a:p>
        </p:txBody>
      </p:sp>
      <p:sp>
        <p:nvSpPr>
          <p:cNvPr id="24" name="Line 13">
            <a:extLst>
              <a:ext uri="{FF2B5EF4-FFF2-40B4-BE49-F238E27FC236}">
                <a16:creationId xmlns:a16="http://schemas.microsoft.com/office/drawing/2014/main" id="{FEFE81FA-B9DF-2D4E-87D6-6B70DFD188A3}"/>
              </a:ext>
            </a:extLst>
          </p:cNvPr>
          <p:cNvSpPr>
            <a:spLocks noChangeShapeType="1"/>
          </p:cNvSpPr>
          <p:nvPr/>
        </p:nvSpPr>
        <p:spPr bwMode="auto">
          <a:xfrm>
            <a:off x="1479845" y="1798303"/>
            <a:ext cx="0" cy="2011680"/>
          </a:xfrm>
          <a:prstGeom prst="line">
            <a:avLst/>
          </a:prstGeom>
          <a:noFill/>
          <a:ln w="28575">
            <a:solidFill>
              <a:schemeClr val="tx1"/>
            </a:solidFill>
            <a:round/>
            <a:headEnd/>
            <a:tailEnd type="triangle" w="med" len="med"/>
          </a:ln>
        </p:spPr>
        <p:txBody>
          <a:bodyPr>
            <a:prstTxWarp prst="textNoShape">
              <a:avLst/>
            </a:prstTxWarp>
          </a:bodyPr>
          <a:lstStyle/>
          <a:p>
            <a:endParaRPr lang="en-US" dirty="0"/>
          </a:p>
        </p:txBody>
      </p:sp>
      <p:sp>
        <p:nvSpPr>
          <p:cNvPr id="25" name="Text Box 20">
            <a:extLst>
              <a:ext uri="{FF2B5EF4-FFF2-40B4-BE49-F238E27FC236}">
                <a16:creationId xmlns:a16="http://schemas.microsoft.com/office/drawing/2014/main" id="{54B724BA-5BC3-904F-9D57-37A78A4BE4B7}"/>
              </a:ext>
            </a:extLst>
          </p:cNvPr>
          <p:cNvSpPr txBox="1">
            <a:spLocks noChangeArrowheads="1"/>
          </p:cNvSpPr>
          <p:nvPr/>
        </p:nvSpPr>
        <p:spPr bwMode="auto">
          <a:xfrm>
            <a:off x="4437011" y="1452065"/>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48</a:t>
            </a:r>
          </a:p>
        </p:txBody>
      </p:sp>
      <p:sp>
        <p:nvSpPr>
          <p:cNvPr id="27" name="Text Box 20">
            <a:extLst>
              <a:ext uri="{FF2B5EF4-FFF2-40B4-BE49-F238E27FC236}">
                <a16:creationId xmlns:a16="http://schemas.microsoft.com/office/drawing/2014/main" id="{CABAF59B-BD21-844A-B75F-DCBB2E2E198B}"/>
              </a:ext>
            </a:extLst>
          </p:cNvPr>
          <p:cNvSpPr txBox="1">
            <a:spLocks noChangeArrowheads="1"/>
          </p:cNvSpPr>
          <p:nvPr/>
        </p:nvSpPr>
        <p:spPr bwMode="auto">
          <a:xfrm>
            <a:off x="7288981" y="1452065"/>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96</a:t>
            </a:r>
          </a:p>
        </p:txBody>
      </p:sp>
      <p:sp>
        <p:nvSpPr>
          <p:cNvPr id="28" name="Text Box 20">
            <a:extLst>
              <a:ext uri="{FF2B5EF4-FFF2-40B4-BE49-F238E27FC236}">
                <a16:creationId xmlns:a16="http://schemas.microsoft.com/office/drawing/2014/main" id="{3C1F3AF4-8F01-7047-A61E-A7A184840953}"/>
              </a:ext>
            </a:extLst>
          </p:cNvPr>
          <p:cNvSpPr txBox="1">
            <a:spLocks noChangeArrowheads="1"/>
          </p:cNvSpPr>
          <p:nvPr/>
        </p:nvSpPr>
        <p:spPr bwMode="auto">
          <a:xfrm>
            <a:off x="307505" y="1460774"/>
            <a:ext cx="1189037"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Week </a:t>
            </a:r>
          </a:p>
        </p:txBody>
      </p:sp>
      <p:sp>
        <p:nvSpPr>
          <p:cNvPr id="36" name="Text Box 12">
            <a:extLst>
              <a:ext uri="{FF2B5EF4-FFF2-40B4-BE49-F238E27FC236}">
                <a16:creationId xmlns:a16="http://schemas.microsoft.com/office/drawing/2014/main" id="{FC2E13FC-6416-1842-B5F0-D57B6ACA563B}"/>
              </a:ext>
            </a:extLst>
          </p:cNvPr>
          <p:cNvSpPr txBox="1">
            <a:spLocks noChangeArrowheads="1"/>
          </p:cNvSpPr>
          <p:nvPr/>
        </p:nvSpPr>
        <p:spPr bwMode="auto">
          <a:xfrm>
            <a:off x="7367668" y="1982162"/>
            <a:ext cx="1015336" cy="535531"/>
          </a:xfrm>
          <a:prstGeom prst="rect">
            <a:avLst/>
          </a:prstGeom>
          <a:solidFill>
            <a:srgbClr val="FFFFFF"/>
          </a:solidFill>
          <a:ln w="9525">
            <a:noFill/>
            <a:miter lim="800000"/>
            <a:headEnd/>
            <a:tailEnd/>
          </a:ln>
        </p:spPr>
        <p:txBody>
          <a:bodyPr wrap="square" anchor="ctr">
            <a:prstTxWarp prst="textNoShape">
              <a:avLst/>
            </a:prstTxWarp>
            <a:spAutoFit/>
          </a:bodyPr>
          <a:lstStyle/>
          <a:p>
            <a:pPr algn="ctr" eaLnBrk="1" hangingPunct="1">
              <a:lnSpc>
                <a:spcPct val="90000"/>
              </a:lnSpc>
            </a:pPr>
            <a:r>
              <a:rPr lang="en-US" sz="1600" dirty="0">
                <a:solidFill>
                  <a:schemeClr val="accent6"/>
                </a:solidFill>
                <a:latin typeface="Arial" pitchFamily="-106" charset="0"/>
                <a:ea typeface="Arial" pitchFamily="-106" charset="0"/>
                <a:cs typeface="Arial" pitchFamily="-106" charset="0"/>
              </a:rPr>
              <a:t>Final Analysis</a:t>
            </a:r>
          </a:p>
        </p:txBody>
      </p:sp>
      <p:sp>
        <p:nvSpPr>
          <p:cNvPr id="37" name="Text Box 12">
            <a:extLst>
              <a:ext uri="{FF2B5EF4-FFF2-40B4-BE49-F238E27FC236}">
                <a16:creationId xmlns:a16="http://schemas.microsoft.com/office/drawing/2014/main" id="{07CEF676-50D3-8049-BDD7-69F193E9BDCB}"/>
              </a:ext>
            </a:extLst>
          </p:cNvPr>
          <p:cNvSpPr txBox="1">
            <a:spLocks noChangeArrowheads="1"/>
          </p:cNvSpPr>
          <p:nvPr/>
        </p:nvSpPr>
        <p:spPr bwMode="auto">
          <a:xfrm>
            <a:off x="787517" y="2059485"/>
            <a:ext cx="1385588" cy="318036"/>
          </a:xfrm>
          <a:prstGeom prst="rect">
            <a:avLst/>
          </a:prstGeom>
          <a:solidFill>
            <a:schemeClr val="bg1"/>
          </a:solidFill>
          <a:ln w="9525">
            <a:noFill/>
            <a:miter lim="800000"/>
            <a:headEnd/>
            <a:tailEnd/>
          </a:ln>
        </p:spPr>
        <p:txBody>
          <a:bodyPr wrap="none" anchor="ctr">
            <a:prstTxWarp prst="textNoShape">
              <a:avLst/>
            </a:prstTxWarp>
            <a:spAutoFit/>
          </a:bodyPr>
          <a:lstStyle/>
          <a:p>
            <a:pPr eaLnBrk="1" hangingPunct="1">
              <a:lnSpc>
                <a:spcPct val="90000"/>
              </a:lnSpc>
            </a:pPr>
            <a:r>
              <a:rPr lang="en-US" sz="1600" dirty="0">
                <a:latin typeface="Arial" pitchFamily="-106" charset="0"/>
                <a:ea typeface="Arial" pitchFamily="-106" charset="0"/>
                <a:cs typeface="Arial" pitchFamily="-106" charset="0"/>
              </a:rPr>
              <a:t>Randomized</a:t>
            </a:r>
          </a:p>
        </p:txBody>
      </p:sp>
      <p:sp>
        <p:nvSpPr>
          <p:cNvPr id="40" name="Text Box 20">
            <a:extLst>
              <a:ext uri="{FF2B5EF4-FFF2-40B4-BE49-F238E27FC236}">
                <a16:creationId xmlns:a16="http://schemas.microsoft.com/office/drawing/2014/main" id="{4FA1694C-C14C-D14D-84BD-DB9F98907AFC}"/>
              </a:ext>
            </a:extLst>
          </p:cNvPr>
          <p:cNvSpPr txBox="1">
            <a:spLocks noChangeArrowheads="1"/>
          </p:cNvSpPr>
          <p:nvPr/>
        </p:nvSpPr>
        <p:spPr bwMode="auto">
          <a:xfrm>
            <a:off x="1210438" y="1452065"/>
            <a:ext cx="571500"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latin typeface="Arial" pitchFamily="-107" charset="0"/>
                <a:ea typeface="Arial" pitchFamily="-107" charset="0"/>
                <a:cs typeface="Arial" pitchFamily="-107" charset="0"/>
              </a:rPr>
              <a:t>0</a:t>
            </a:r>
            <a:endParaRPr lang="en-US" sz="1800" dirty="0">
              <a:solidFill>
                <a:schemeClr val="tx1"/>
              </a:solidFill>
              <a:latin typeface="Arial" pitchFamily="-107" charset="0"/>
              <a:ea typeface="Arial" pitchFamily="-107" charset="0"/>
              <a:cs typeface="Arial" pitchFamily="-107" charset="0"/>
            </a:endParaRPr>
          </a:p>
        </p:txBody>
      </p:sp>
      <p:sp>
        <p:nvSpPr>
          <p:cNvPr id="43" name="Line 13">
            <a:extLst>
              <a:ext uri="{FF2B5EF4-FFF2-40B4-BE49-F238E27FC236}">
                <a16:creationId xmlns:a16="http://schemas.microsoft.com/office/drawing/2014/main" id="{44761C30-E230-5A42-BE6E-8961AB15474B}"/>
              </a:ext>
            </a:extLst>
          </p:cNvPr>
          <p:cNvSpPr>
            <a:spLocks noChangeShapeType="1"/>
          </p:cNvSpPr>
          <p:nvPr/>
        </p:nvSpPr>
        <p:spPr bwMode="auto">
          <a:xfrm>
            <a:off x="5513610" y="1796274"/>
            <a:ext cx="0" cy="2011680"/>
          </a:xfrm>
          <a:prstGeom prst="line">
            <a:avLst/>
          </a:prstGeom>
          <a:noFill/>
          <a:ln w="28575">
            <a:solidFill>
              <a:schemeClr val="tx1"/>
            </a:solidFill>
            <a:round/>
            <a:headEnd/>
            <a:tailEnd type="triangle" w="med" len="med"/>
          </a:ln>
        </p:spPr>
        <p:txBody>
          <a:bodyPr>
            <a:prstTxWarp prst="textNoShape">
              <a:avLst/>
            </a:prstTxWarp>
          </a:bodyPr>
          <a:lstStyle/>
          <a:p>
            <a:endParaRPr lang="en-US" dirty="0"/>
          </a:p>
        </p:txBody>
      </p:sp>
      <p:sp>
        <p:nvSpPr>
          <p:cNvPr id="44" name="Text Box 20">
            <a:extLst>
              <a:ext uri="{FF2B5EF4-FFF2-40B4-BE49-F238E27FC236}">
                <a16:creationId xmlns:a16="http://schemas.microsoft.com/office/drawing/2014/main" id="{FFBC2D53-258F-D342-A69F-E68E3EC62959}"/>
              </a:ext>
            </a:extLst>
          </p:cNvPr>
          <p:cNvSpPr txBox="1">
            <a:spLocks noChangeArrowheads="1"/>
          </p:cNvSpPr>
          <p:nvPr/>
        </p:nvSpPr>
        <p:spPr bwMode="auto">
          <a:xfrm>
            <a:off x="5286094" y="1452065"/>
            <a:ext cx="478973" cy="346248"/>
          </a:xfrm>
          <a:prstGeom prst="rect">
            <a:avLst/>
          </a:prstGeom>
          <a:noFill/>
          <a:ln w="9525">
            <a:noFill/>
            <a:miter lim="800000"/>
            <a:headEnd/>
            <a:tailEnd/>
          </a:ln>
        </p:spPr>
        <p:txBody>
          <a:bodyPr wrap="square">
            <a:prstTxWarp prst="textNoShape">
              <a:avLst/>
            </a:prstTxWarp>
            <a:spAutoFit/>
          </a:bodyPr>
          <a:lstStyle/>
          <a:p>
            <a:pPr algn="ctr" eaLnBrk="1" hangingPunct="1">
              <a:lnSpc>
                <a:spcPct val="90000"/>
              </a:lnSpc>
            </a:pPr>
            <a:r>
              <a:rPr lang="en-US" sz="1800" dirty="0">
                <a:solidFill>
                  <a:schemeClr val="tx1"/>
                </a:solidFill>
                <a:latin typeface="Arial" pitchFamily="-107" charset="0"/>
                <a:ea typeface="Arial" pitchFamily="-107" charset="0"/>
                <a:cs typeface="Arial" pitchFamily="-107" charset="0"/>
              </a:rPr>
              <a:t>52</a:t>
            </a:r>
          </a:p>
        </p:txBody>
      </p:sp>
      <p:sp>
        <p:nvSpPr>
          <p:cNvPr id="45" name="Text Box 12">
            <a:extLst>
              <a:ext uri="{FF2B5EF4-FFF2-40B4-BE49-F238E27FC236}">
                <a16:creationId xmlns:a16="http://schemas.microsoft.com/office/drawing/2014/main" id="{9314BF74-91DD-024A-8F4A-72B51C0FF3BE}"/>
              </a:ext>
            </a:extLst>
          </p:cNvPr>
          <p:cNvSpPr txBox="1">
            <a:spLocks noChangeArrowheads="1"/>
          </p:cNvSpPr>
          <p:nvPr/>
        </p:nvSpPr>
        <p:spPr bwMode="auto">
          <a:xfrm>
            <a:off x="4014655" y="1956387"/>
            <a:ext cx="1994257" cy="535531"/>
          </a:xfrm>
          <a:prstGeom prst="rect">
            <a:avLst/>
          </a:prstGeom>
          <a:solidFill>
            <a:schemeClr val="bg1"/>
          </a:solidFill>
          <a:ln w="9525">
            <a:noFill/>
            <a:miter lim="800000"/>
            <a:headEnd/>
            <a:tailEnd/>
          </a:ln>
        </p:spPr>
        <p:txBody>
          <a:bodyPr wrap="square" anchor="ctr">
            <a:prstTxWarp prst="textNoShape">
              <a:avLst/>
            </a:prstTxWarp>
            <a:spAutoFit/>
          </a:bodyPr>
          <a:lstStyle/>
          <a:p>
            <a:pPr algn="ctr" eaLnBrk="1" hangingPunct="1">
              <a:lnSpc>
                <a:spcPct val="90000"/>
              </a:lnSpc>
            </a:pPr>
            <a:r>
              <a:rPr lang="en-US" sz="1600" dirty="0">
                <a:solidFill>
                  <a:schemeClr val="accent6"/>
                </a:solidFill>
                <a:latin typeface="Arial" pitchFamily="-106" charset="0"/>
                <a:ea typeface="Arial" pitchFamily="-106" charset="0"/>
                <a:cs typeface="Arial" pitchFamily="-106" charset="0"/>
              </a:rPr>
              <a:t>Analysis for </a:t>
            </a:r>
            <a:br>
              <a:rPr lang="en-US" sz="1600" dirty="0">
                <a:solidFill>
                  <a:schemeClr val="accent6"/>
                </a:solidFill>
                <a:latin typeface="Arial" pitchFamily="-106" charset="0"/>
                <a:ea typeface="Arial" pitchFamily="-106" charset="0"/>
                <a:cs typeface="Arial" pitchFamily="-106" charset="0"/>
              </a:rPr>
            </a:br>
            <a:r>
              <a:rPr lang="en-US" sz="1600" dirty="0">
                <a:solidFill>
                  <a:schemeClr val="accent6"/>
                </a:solidFill>
                <a:latin typeface="Arial" pitchFamily="-106" charset="0"/>
                <a:ea typeface="Arial" pitchFamily="-106" charset="0"/>
                <a:cs typeface="Arial" pitchFamily="-106" charset="0"/>
              </a:rPr>
              <a:t>Virologic Response</a:t>
            </a:r>
          </a:p>
        </p:txBody>
      </p:sp>
      <p:sp>
        <p:nvSpPr>
          <p:cNvPr id="46" name="Text Box 12">
            <a:extLst>
              <a:ext uri="{FF2B5EF4-FFF2-40B4-BE49-F238E27FC236}">
                <a16:creationId xmlns:a16="http://schemas.microsoft.com/office/drawing/2014/main" id="{80464C87-0A90-EF47-ADB5-E03B4243B5B4}"/>
              </a:ext>
            </a:extLst>
          </p:cNvPr>
          <p:cNvSpPr txBox="1">
            <a:spLocks noChangeArrowheads="1"/>
          </p:cNvSpPr>
          <p:nvPr/>
        </p:nvSpPr>
        <p:spPr bwMode="auto">
          <a:xfrm>
            <a:off x="4463132" y="2861865"/>
            <a:ext cx="2116178" cy="535531"/>
          </a:xfrm>
          <a:prstGeom prst="rect">
            <a:avLst/>
          </a:prstGeom>
          <a:solidFill>
            <a:schemeClr val="bg1"/>
          </a:solidFill>
          <a:ln w="9525">
            <a:noFill/>
            <a:miter lim="800000"/>
            <a:headEnd/>
            <a:tailEnd/>
          </a:ln>
        </p:spPr>
        <p:txBody>
          <a:bodyPr wrap="square" anchor="ctr">
            <a:prstTxWarp prst="textNoShape">
              <a:avLst/>
            </a:prstTxWarp>
            <a:spAutoFit/>
          </a:bodyPr>
          <a:lstStyle/>
          <a:p>
            <a:pPr algn="ctr" eaLnBrk="1" hangingPunct="1">
              <a:lnSpc>
                <a:spcPct val="90000"/>
              </a:lnSpc>
            </a:pPr>
            <a:r>
              <a:rPr lang="en-US" sz="1600" dirty="0">
                <a:solidFill>
                  <a:schemeClr val="tx1"/>
                </a:solidFill>
                <a:latin typeface="Arial" pitchFamily="-106" charset="0"/>
                <a:ea typeface="Arial" pitchFamily="-106" charset="0"/>
                <a:cs typeface="Arial" pitchFamily="-106" charset="0"/>
              </a:rPr>
              <a:t>Continuation for </a:t>
            </a:r>
            <a:br>
              <a:rPr lang="en-US" sz="1600" dirty="0">
                <a:solidFill>
                  <a:schemeClr val="tx1"/>
                </a:solidFill>
                <a:latin typeface="Arial" pitchFamily="-106" charset="0"/>
                <a:ea typeface="Arial" pitchFamily="-106" charset="0"/>
                <a:cs typeface="Arial" pitchFamily="-106" charset="0"/>
              </a:rPr>
            </a:br>
            <a:r>
              <a:rPr lang="en-US" sz="1600" dirty="0">
                <a:solidFill>
                  <a:schemeClr val="tx1"/>
                </a:solidFill>
                <a:latin typeface="Arial" pitchFamily="-106" charset="0"/>
                <a:ea typeface="Arial" pitchFamily="-106" charset="0"/>
                <a:cs typeface="Arial" pitchFamily="-106" charset="0"/>
              </a:rPr>
              <a:t>Virologic Responders</a:t>
            </a:r>
          </a:p>
        </p:txBody>
      </p:sp>
    </p:spTree>
    <p:extLst>
      <p:ext uri="{BB962C8B-B14F-4D97-AF65-F5344CB8AC3E}">
        <p14:creationId xmlns:p14="http://schemas.microsoft.com/office/powerpoint/2010/main" val="374816382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in </a:t>
            </a:r>
            <a:r>
              <a:rPr lang="en-US" dirty="0" err="1">
                <a:solidFill>
                  <a:schemeClr val="accent5">
                    <a:lumMod val="20000"/>
                    <a:lumOff val="80000"/>
                  </a:schemeClr>
                </a:solidFill>
                <a:latin typeface="Arial" pitchFamily="-106" charset="0"/>
              </a:rPr>
              <a:t>HBeAg</a:t>
            </a:r>
            <a:r>
              <a:rPr lang="en-US" dirty="0">
                <a:solidFill>
                  <a:schemeClr val="accent5">
                    <a:lumMod val="20000"/>
                    <a:lumOff val="80000"/>
                  </a:schemeClr>
                </a:solidFill>
                <a:latin typeface="Arial" pitchFamily="-106" charset="0"/>
              </a:rPr>
              <a:t>-Negative</a:t>
            </a:r>
            <a:br>
              <a:rPr lang="en-US" dirty="0">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 Results</a:t>
            </a:r>
            <a:endParaRPr lang="en-US" dirty="0">
              <a:solidFill>
                <a:srgbClr val="FFFFFF"/>
              </a:solidFill>
            </a:endParaRPr>
          </a:p>
        </p:txBody>
      </p:sp>
      <p:sp>
        <p:nvSpPr>
          <p:cNvPr id="4" name="Content Placeholder 3"/>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Chang TT, et. al. N </a:t>
            </a:r>
            <a:r>
              <a:rPr lang="en-US" dirty="0" err="1">
                <a:latin typeface="Arial" pitchFamily="-106" charset="0"/>
              </a:rPr>
              <a:t>Engl</a:t>
            </a:r>
            <a:r>
              <a:rPr lang="en-US" dirty="0">
                <a:latin typeface="Arial" pitchFamily="-106" charset="0"/>
              </a:rPr>
              <a:t> J Med. 2006;354:1001-10. </a:t>
            </a:r>
          </a:p>
        </p:txBody>
      </p:sp>
      <p:sp>
        <p:nvSpPr>
          <p:cNvPr id="3" name="Text Placeholder 2"/>
          <p:cNvSpPr>
            <a:spLocks noGrp="1"/>
          </p:cNvSpPr>
          <p:nvPr>
            <p:ph type="body" idx="10"/>
          </p:nvPr>
        </p:nvSpPr>
        <p:spPr>
          <a:prstGeom prst="rect">
            <a:avLst/>
          </a:prstGeom>
        </p:spPr>
        <p:txBody>
          <a:bodyPr/>
          <a:lstStyle/>
          <a:p>
            <a:r>
              <a:rPr lang="en-US" dirty="0" err="1">
                <a:solidFill>
                  <a:schemeClr val="bg1"/>
                </a:solidFill>
                <a:latin typeface="Arial" pitchFamily="-106" charset="0"/>
              </a:rPr>
              <a:t>HBeAg</a:t>
            </a:r>
            <a:r>
              <a:rPr lang="en-US" dirty="0">
                <a:solidFill>
                  <a:schemeClr val="bg1"/>
                </a:solidFill>
                <a:latin typeface="Arial" pitchFamily="-106" charset="0"/>
              </a:rPr>
              <a:t>-Positive Study Participants: Week 48 Treatment Response</a:t>
            </a:r>
          </a:p>
        </p:txBody>
      </p:sp>
      <p:graphicFrame>
        <p:nvGraphicFramePr>
          <p:cNvPr id="6" name="Chart 5"/>
          <p:cNvGraphicFramePr>
            <a:graphicFrameLocks/>
          </p:cNvGraphicFramePr>
          <p:nvPr>
            <p:extLst/>
          </p:nvPr>
        </p:nvGraphicFramePr>
        <p:xfrm>
          <a:off x="313864" y="1860589"/>
          <a:ext cx="8503920" cy="4480560"/>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le 10">
            <a:extLst>
              <a:ext uri="{FF2B5EF4-FFF2-40B4-BE49-F238E27FC236}">
                <a16:creationId xmlns:a16="http://schemas.microsoft.com/office/drawing/2014/main" id="{8EBF06A1-A6C1-934F-A4F6-19A1F7258583}"/>
              </a:ext>
            </a:extLst>
          </p:cNvPr>
          <p:cNvSpPr/>
          <p:nvPr/>
        </p:nvSpPr>
        <p:spPr>
          <a:xfrm>
            <a:off x="3577402" y="2589058"/>
            <a:ext cx="1005840" cy="274320"/>
          </a:xfrm>
          <a:prstGeom prst="roundRect">
            <a:avLst/>
          </a:pr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P = 0.02</a:t>
            </a:r>
            <a:endParaRPr lang="en-US" sz="1400" baseline="30000" dirty="0">
              <a:solidFill>
                <a:schemeClr val="bg1"/>
              </a:solidFill>
              <a:latin typeface="Arial"/>
              <a:cs typeface="Arial"/>
            </a:endParaRPr>
          </a:p>
        </p:txBody>
      </p:sp>
      <p:sp>
        <p:nvSpPr>
          <p:cNvPr id="13" name="Rounded Rectangle 12">
            <a:extLst>
              <a:ext uri="{FF2B5EF4-FFF2-40B4-BE49-F238E27FC236}">
                <a16:creationId xmlns:a16="http://schemas.microsoft.com/office/drawing/2014/main" id="{6E332AD0-5143-8A45-852C-7F91393A9C3A}"/>
              </a:ext>
            </a:extLst>
          </p:cNvPr>
          <p:cNvSpPr/>
          <p:nvPr/>
        </p:nvSpPr>
        <p:spPr>
          <a:xfrm>
            <a:off x="1824546" y="2589058"/>
            <a:ext cx="1005840" cy="274320"/>
          </a:xfrm>
          <a:prstGeom prst="roundRect">
            <a:avLst/>
          </a:pr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P &lt; 0.001</a:t>
            </a:r>
            <a:endParaRPr lang="en-US" sz="1400" baseline="30000" dirty="0">
              <a:solidFill>
                <a:schemeClr val="bg1"/>
              </a:solidFill>
              <a:latin typeface="Arial"/>
              <a:cs typeface="Arial"/>
            </a:endParaRPr>
          </a:p>
        </p:txBody>
      </p:sp>
      <p:sp>
        <p:nvSpPr>
          <p:cNvPr id="8" name="Rounded Rectangle 7">
            <a:extLst>
              <a:ext uri="{FF2B5EF4-FFF2-40B4-BE49-F238E27FC236}">
                <a16:creationId xmlns:a16="http://schemas.microsoft.com/office/drawing/2014/main" id="{77066A8D-D61F-0044-8712-3FB1ED0DA700}"/>
              </a:ext>
            </a:extLst>
          </p:cNvPr>
          <p:cNvSpPr/>
          <p:nvPr/>
        </p:nvSpPr>
        <p:spPr>
          <a:xfrm>
            <a:off x="5366446" y="2589058"/>
            <a:ext cx="1005840" cy="274320"/>
          </a:xfrm>
          <a:prstGeom prst="roundRect">
            <a:avLst/>
          </a:pr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P = 0.45</a:t>
            </a:r>
            <a:endParaRPr lang="en-US" sz="1400" baseline="30000" dirty="0">
              <a:solidFill>
                <a:schemeClr val="bg1"/>
              </a:solidFill>
              <a:latin typeface="Arial"/>
              <a:cs typeface="Arial"/>
            </a:endParaRPr>
          </a:p>
        </p:txBody>
      </p:sp>
      <p:sp>
        <p:nvSpPr>
          <p:cNvPr id="9" name="Rounded Rectangle 8">
            <a:extLst>
              <a:ext uri="{FF2B5EF4-FFF2-40B4-BE49-F238E27FC236}">
                <a16:creationId xmlns:a16="http://schemas.microsoft.com/office/drawing/2014/main" id="{9BFFFAFF-98F9-A444-90F1-3D0F825A6522}"/>
              </a:ext>
            </a:extLst>
          </p:cNvPr>
          <p:cNvSpPr/>
          <p:nvPr/>
        </p:nvSpPr>
        <p:spPr>
          <a:xfrm>
            <a:off x="7324456" y="2589058"/>
            <a:ext cx="1005840" cy="274320"/>
          </a:xfrm>
          <a:prstGeom prst="roundRect">
            <a:avLst/>
          </a:prstGeom>
          <a:solidFill>
            <a:schemeClr val="tx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P = 0.52</a:t>
            </a:r>
            <a:endParaRPr lang="en-US" sz="1400" baseline="30000" dirty="0">
              <a:solidFill>
                <a:schemeClr val="bg1"/>
              </a:solidFill>
              <a:latin typeface="Arial"/>
              <a:cs typeface="Arial"/>
            </a:endParaRPr>
          </a:p>
        </p:txBody>
      </p:sp>
    </p:spTree>
    <p:extLst>
      <p:ext uri="{BB962C8B-B14F-4D97-AF65-F5344CB8AC3E}">
        <p14:creationId xmlns:p14="http://schemas.microsoft.com/office/powerpoint/2010/main" val="265207006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1A9E1-4156-9449-BEC7-238755677C09}"/>
              </a:ext>
            </a:extLst>
          </p:cNvPr>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Chang TT, et. al. N </a:t>
            </a:r>
            <a:r>
              <a:rPr lang="en-US" dirty="0" err="1">
                <a:latin typeface="Arial" pitchFamily="-106" charset="0"/>
              </a:rPr>
              <a:t>Engl</a:t>
            </a:r>
            <a:r>
              <a:rPr lang="en-US" dirty="0">
                <a:latin typeface="Arial" pitchFamily="-106" charset="0"/>
              </a:rPr>
              <a:t> J Med. 200;354:1001-10. </a:t>
            </a:r>
          </a:p>
        </p:txBody>
      </p:sp>
      <p:sp>
        <p:nvSpPr>
          <p:cNvPr id="3" name="Title 2">
            <a:extLst>
              <a:ext uri="{FF2B5EF4-FFF2-40B4-BE49-F238E27FC236}">
                <a16:creationId xmlns:a16="http://schemas.microsoft.com/office/drawing/2014/main" id="{C4D97105-AB53-094C-AA41-672BBBF18FE3}"/>
              </a:ext>
            </a:extLst>
          </p:cNvPr>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48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a:t>
            </a:r>
            <a:r>
              <a:rPr lang="en-US" dirty="0">
                <a:solidFill>
                  <a:srgbClr val="FFFFFF"/>
                </a:solidFill>
                <a:latin typeface="Arial" pitchFamily="-106" charset="0"/>
              </a:rPr>
              <a:t>: Conclusions</a:t>
            </a:r>
            <a:endParaRPr lang="en-US" dirty="0"/>
          </a:p>
        </p:txBody>
      </p:sp>
      <p:graphicFrame>
        <p:nvGraphicFramePr>
          <p:cNvPr id="4" name="Table 3">
            <a:extLst>
              <a:ext uri="{FF2B5EF4-FFF2-40B4-BE49-F238E27FC236}">
                <a16:creationId xmlns:a16="http://schemas.microsoft.com/office/drawing/2014/main" id="{3B7A8618-AF52-9240-9E81-E4EE049834AC}"/>
              </a:ext>
            </a:extLst>
          </p:cNvPr>
          <p:cNvGraphicFramePr>
            <a:graphicFrameLocks noGrp="1"/>
          </p:cNvGraphicFramePr>
          <p:nvPr>
            <p:extLst/>
          </p:nvPr>
        </p:nvGraphicFramePr>
        <p:xfrm>
          <a:off x="0" y="2451471"/>
          <a:ext cx="9144000" cy="23539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Conclusions</a:t>
                      </a:r>
                      <a:r>
                        <a:rPr lang="en-US" sz="2000" b="0" i="0" dirty="0">
                          <a:solidFill>
                            <a:schemeClr val="tx1"/>
                          </a:solidFill>
                          <a:latin typeface="+mn-lt"/>
                          <a:cs typeface="Arial"/>
                        </a:rPr>
                        <a:t>: “Among patients with </a:t>
                      </a:r>
                      <a:r>
                        <a:rPr lang="en-US" sz="2000" b="0" i="0" dirty="0" err="1">
                          <a:solidFill>
                            <a:schemeClr val="tx1"/>
                          </a:solidFill>
                          <a:latin typeface="+mn-lt"/>
                          <a:cs typeface="Arial"/>
                        </a:rPr>
                        <a:t>HBeAg</a:t>
                      </a:r>
                      <a:r>
                        <a:rPr lang="en-US" sz="2000" b="0" i="0" dirty="0">
                          <a:solidFill>
                            <a:schemeClr val="tx1"/>
                          </a:solidFill>
                          <a:latin typeface="+mn-lt"/>
                          <a:cs typeface="Arial"/>
                        </a:rPr>
                        <a:t>-positive chronic hepatitis B, the rates of histologic, virologic, and biochemical improvement are significantly higher with entecavir than with lamivudine. The safety profile of the two agents is similar, and there is no evidence of viral resistance to entecavir</a:t>
                      </a:r>
                      <a:r>
                        <a:rPr lang="en-US" sz="2000" b="0" kern="1200" dirty="0">
                          <a:solidFill>
                            <a:schemeClr val="tx1"/>
                          </a:solidFill>
                          <a:effectLst/>
                          <a:latin typeface="+mn-lt"/>
                          <a:ea typeface="+mn-ea"/>
                          <a:cs typeface="+mn-cs"/>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5637784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Entecavir versus Lamivudine in </a:t>
            </a:r>
            <a:r>
              <a:rPr lang="en-US" sz="2800" dirty="0" err="1"/>
              <a:t>HBeAg</a:t>
            </a:r>
            <a:r>
              <a:rPr lang="en-US" sz="2800" dirty="0"/>
              <a:t>-Negative</a:t>
            </a:r>
            <a:br>
              <a:rPr lang="en-US" sz="2800" dirty="0"/>
            </a:br>
            <a:r>
              <a:rPr lang="en-US" sz="2800" dirty="0" err="1"/>
              <a:t>BEHoLD</a:t>
            </a:r>
            <a:r>
              <a:rPr lang="en-US" sz="2800" dirty="0"/>
              <a:t>: </a:t>
            </a:r>
            <a:r>
              <a:rPr lang="en-US" sz="2800" dirty="0" err="1"/>
              <a:t>HBeAg</a:t>
            </a:r>
            <a:r>
              <a:rPr lang="en-US" sz="2800" dirty="0"/>
              <a:t>-Positive, Week 96</a:t>
            </a:r>
          </a:p>
        </p:txBody>
      </p:sp>
    </p:spTree>
    <p:extLst>
      <p:ext uri="{BB962C8B-B14F-4D97-AF65-F5344CB8AC3E}">
        <p14:creationId xmlns:p14="http://schemas.microsoft.com/office/powerpoint/2010/main" val="97791229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20000"/>
                    <a:lumOff val="80000"/>
                  </a:schemeClr>
                </a:solidFill>
                <a:latin typeface="Arial" pitchFamily="-106" charset="0"/>
              </a:rPr>
              <a:t>Entecavir versus Lamivudine: 96 Week Data</a:t>
            </a:r>
            <a:br>
              <a:rPr lang="en-US" dirty="0">
                <a:solidFill>
                  <a:schemeClr val="accent5">
                    <a:lumMod val="20000"/>
                    <a:lumOff val="80000"/>
                  </a:schemeClr>
                </a:solidFill>
                <a:latin typeface="Arial" pitchFamily="-106" charset="0"/>
              </a:rPr>
            </a:br>
            <a:r>
              <a:rPr lang="en-US" dirty="0" err="1">
                <a:latin typeface="Arial" pitchFamily="-106" charset="0"/>
              </a:rPr>
              <a:t>BEHoLD</a:t>
            </a:r>
            <a:r>
              <a:rPr lang="en-US" dirty="0">
                <a:latin typeface="Arial" pitchFamily="-106" charset="0"/>
              </a:rPr>
              <a:t> (</a:t>
            </a:r>
            <a:r>
              <a:rPr lang="en-US" dirty="0" err="1">
                <a:latin typeface="Arial" pitchFamily="-106" charset="0"/>
              </a:rPr>
              <a:t>HBeAg</a:t>
            </a:r>
            <a:r>
              <a:rPr lang="en-US" dirty="0">
                <a:latin typeface="Arial" pitchFamily="-106" charset="0"/>
              </a:rPr>
              <a:t>-Positive)</a:t>
            </a:r>
            <a:r>
              <a:rPr lang="en-US" dirty="0">
                <a:solidFill>
                  <a:srgbClr val="FFFFFF"/>
                </a:solidFill>
                <a:latin typeface="Arial" pitchFamily="-106" charset="0"/>
              </a:rPr>
              <a:t>: Conclusions</a:t>
            </a:r>
            <a:endParaRPr lang="en-US" dirty="0"/>
          </a:p>
        </p:txBody>
      </p:sp>
      <p:sp>
        <p:nvSpPr>
          <p:cNvPr id="4" name="Content Placeholder 3"/>
          <p:cNvSpPr>
            <a:spLocks noGrp="1"/>
          </p:cNvSpPr>
          <p:nvPr>
            <p:ph sz="half" idx="2"/>
          </p:nvPr>
        </p:nvSpPr>
        <p:spPr>
          <a:xfrm>
            <a:off x="323850" y="1456865"/>
            <a:ext cx="8515350" cy="4935226"/>
          </a:xfrm>
        </p:spPr>
        <p:txBody>
          <a:bodyPr>
            <a:noAutofit/>
          </a:bodyPr>
          <a:lstStyle/>
          <a:p>
            <a:pPr>
              <a:lnSpc>
                <a:spcPts val="2400"/>
              </a:lnSpc>
              <a:spcBef>
                <a:spcPts val="1400"/>
              </a:spcBef>
              <a:buFont typeface="Arial" pitchFamily="-106" charset="0"/>
              <a:buChar char="•"/>
            </a:pPr>
            <a:r>
              <a:rPr lang="en-US" sz="2000" b="1" dirty="0">
                <a:solidFill>
                  <a:schemeClr val="tx1"/>
                </a:solidFill>
                <a:latin typeface="Arial" pitchFamily="-106" charset="0"/>
              </a:rPr>
              <a:t>Background</a:t>
            </a:r>
            <a:br>
              <a:rPr lang="en-US" sz="2000" dirty="0">
                <a:solidFill>
                  <a:schemeClr val="tx1"/>
                </a:solidFill>
                <a:latin typeface="Arial" pitchFamily="-106" charset="0"/>
              </a:rPr>
            </a:br>
            <a:r>
              <a:rPr lang="en-US" sz="2000" dirty="0">
                <a:solidFill>
                  <a:schemeClr val="tx1"/>
                </a:solidFill>
                <a:latin typeface="Arial" pitchFamily="-106" charset="0"/>
              </a:rPr>
              <a:t>- Phase 3, randomized, double-blind controlled trial </a:t>
            </a:r>
            <a:br>
              <a:rPr lang="en-US" sz="2000" dirty="0">
                <a:solidFill>
                  <a:schemeClr val="tx1"/>
                </a:solidFill>
                <a:latin typeface="Arial" pitchFamily="-106" charset="0"/>
              </a:rPr>
            </a:br>
            <a:r>
              <a:rPr lang="en-US" sz="2000" dirty="0">
                <a:solidFill>
                  <a:schemeClr val="tx1"/>
                </a:solidFill>
                <a:latin typeface="Arial" pitchFamily="-106" charset="0"/>
              </a:rPr>
              <a:t>- 146 centers in Europe, Asia, Americas, Australia &amp; Middle East</a:t>
            </a:r>
          </a:p>
          <a:p>
            <a:pPr>
              <a:lnSpc>
                <a:spcPts val="2400"/>
              </a:lnSpc>
              <a:spcBef>
                <a:spcPts val="1400"/>
              </a:spcBef>
              <a:buFont typeface="Arial" pitchFamily="-106" charset="0"/>
              <a:buChar char="•"/>
            </a:pPr>
            <a:r>
              <a:rPr lang="en-US" sz="2000" b="1" dirty="0">
                <a:solidFill>
                  <a:schemeClr val="tx1"/>
                </a:solidFill>
                <a:latin typeface="Arial" pitchFamily="-106" charset="0"/>
              </a:rPr>
              <a:t>Subjects</a:t>
            </a:r>
            <a:br>
              <a:rPr lang="en-US" sz="2000" dirty="0">
                <a:solidFill>
                  <a:schemeClr val="tx1"/>
                </a:solidFill>
                <a:latin typeface="Arial" pitchFamily="-106" charset="0"/>
              </a:rPr>
            </a:br>
            <a:r>
              <a:rPr lang="en-US" sz="2000" dirty="0">
                <a:solidFill>
                  <a:schemeClr val="tx1"/>
                </a:solidFill>
                <a:latin typeface="Arial" pitchFamily="-106" charset="0"/>
              </a:rPr>
              <a:t>- N = 715 with chronic </a:t>
            </a:r>
            <a:r>
              <a:rPr lang="en-US" sz="2000" dirty="0" err="1">
                <a:solidFill>
                  <a:schemeClr val="tx1"/>
                </a:solidFill>
                <a:latin typeface="Arial" pitchFamily="-106" charset="0"/>
              </a:rPr>
              <a:t>HBeAg</a:t>
            </a:r>
            <a:r>
              <a:rPr lang="en-US" sz="2000" dirty="0">
                <a:solidFill>
                  <a:schemeClr val="tx1"/>
                </a:solidFill>
                <a:latin typeface="Arial" pitchFamily="-106" charset="0"/>
              </a:rPr>
              <a:t>-positive</a:t>
            </a:r>
            <a:br>
              <a:rPr lang="en-US" sz="2000" dirty="0">
                <a:solidFill>
                  <a:schemeClr val="tx1"/>
                </a:solidFill>
                <a:latin typeface="Arial" pitchFamily="-106" charset="0"/>
              </a:rPr>
            </a:br>
            <a:r>
              <a:rPr lang="en-US" sz="2000" dirty="0">
                <a:solidFill>
                  <a:schemeClr val="tx1"/>
                </a:solidFill>
                <a:latin typeface="Arial" pitchFamily="-106" charset="0"/>
              </a:rPr>
              <a:t>- Excluded: prior lamivudine therapy x &gt;12 weeks or any prior entecavir</a:t>
            </a:r>
            <a:br>
              <a:rPr lang="en-US" sz="2000" dirty="0">
                <a:solidFill>
                  <a:schemeClr val="tx1"/>
                </a:solidFill>
                <a:latin typeface="Arial" pitchFamily="-106" charset="0"/>
              </a:rPr>
            </a:br>
            <a:r>
              <a:rPr lang="en-US" sz="2000" dirty="0">
                <a:solidFill>
                  <a:schemeClr val="tx1"/>
                </a:solidFill>
                <a:latin typeface="Arial" pitchFamily="-106" charset="0"/>
              </a:rPr>
              <a:t>- Week 52 “virologic responders” (HBV DNA to &lt;700,000 copies/mL &amp; </a:t>
            </a:r>
            <a:r>
              <a:rPr lang="en-US" sz="2000" dirty="0" err="1">
                <a:solidFill>
                  <a:schemeClr val="tx1"/>
                </a:solidFill>
                <a:latin typeface="Arial" pitchFamily="-106" charset="0"/>
              </a:rPr>
              <a:t>HBeAg</a:t>
            </a:r>
            <a:r>
              <a:rPr lang="en-US" sz="2000" dirty="0">
                <a:solidFill>
                  <a:schemeClr val="tx1"/>
                </a:solidFill>
                <a:latin typeface="Arial" pitchFamily="-106" charset="0"/>
              </a:rPr>
              <a:t> loss): continue blinded treatment to week 96 </a:t>
            </a:r>
          </a:p>
          <a:p>
            <a:pPr>
              <a:lnSpc>
                <a:spcPts val="2400"/>
              </a:lnSpc>
              <a:spcBef>
                <a:spcPts val="1400"/>
              </a:spcBef>
              <a:buFont typeface="Arial" pitchFamily="-106" charset="0"/>
              <a:buChar char="•"/>
            </a:pPr>
            <a:r>
              <a:rPr lang="en-US" sz="2000" dirty="0">
                <a:solidFill>
                  <a:schemeClr val="tx1"/>
                </a:solidFill>
                <a:latin typeface="Arial" pitchFamily="-106" charset="0"/>
              </a:rPr>
              <a:t> </a:t>
            </a:r>
            <a:r>
              <a:rPr lang="en-US" sz="2000" b="1" dirty="0">
                <a:solidFill>
                  <a:schemeClr val="tx1"/>
                </a:solidFill>
                <a:latin typeface="Arial" pitchFamily="-106" charset="0"/>
              </a:rPr>
              <a:t>Regimens</a:t>
            </a:r>
            <a:br>
              <a:rPr lang="en-US" sz="2000" dirty="0">
                <a:solidFill>
                  <a:schemeClr val="tx1"/>
                </a:solidFill>
                <a:latin typeface="Arial" pitchFamily="-106" charset="0"/>
              </a:rPr>
            </a:br>
            <a:r>
              <a:rPr lang="en-US" sz="2000" dirty="0">
                <a:solidFill>
                  <a:schemeClr val="tx1"/>
                </a:solidFill>
                <a:latin typeface="Arial" pitchFamily="-106" charset="0"/>
              </a:rPr>
              <a:t>- Entecavir 0.5 mg once daily</a:t>
            </a:r>
            <a:br>
              <a:rPr lang="en-US" sz="2000" dirty="0">
                <a:solidFill>
                  <a:schemeClr val="tx1"/>
                </a:solidFill>
                <a:latin typeface="Arial" pitchFamily="-106" charset="0"/>
              </a:rPr>
            </a:br>
            <a:r>
              <a:rPr lang="en-US" sz="2000" dirty="0">
                <a:solidFill>
                  <a:schemeClr val="tx1"/>
                </a:solidFill>
                <a:latin typeface="Arial" pitchFamily="-106" charset="0"/>
              </a:rPr>
              <a:t>- Lamivudine 100 mg once daily</a:t>
            </a:r>
          </a:p>
          <a:p>
            <a:pPr>
              <a:lnSpc>
                <a:spcPts val="2400"/>
              </a:lnSpc>
              <a:spcBef>
                <a:spcPts val="1400"/>
              </a:spcBef>
              <a:buFont typeface="Arial" pitchFamily="-106" charset="0"/>
              <a:buChar char="•"/>
            </a:pPr>
            <a:r>
              <a:rPr lang="en-US" sz="2000" b="1" dirty="0">
                <a:solidFill>
                  <a:schemeClr val="tx1"/>
                </a:solidFill>
                <a:latin typeface="Arial" pitchFamily="-106" charset="0"/>
              </a:rPr>
              <a:t>Study End-Points </a:t>
            </a:r>
            <a:br>
              <a:rPr lang="en-US" sz="2000" dirty="0">
                <a:solidFill>
                  <a:schemeClr val="tx1"/>
                </a:solidFill>
                <a:latin typeface="Arial" pitchFamily="-106" charset="0"/>
              </a:rPr>
            </a:br>
            <a:r>
              <a:rPr lang="en-US" sz="2000" dirty="0">
                <a:solidFill>
                  <a:schemeClr val="tx1"/>
                </a:solidFill>
                <a:latin typeface="Arial" pitchFamily="-106" charset="0"/>
              </a:rPr>
              <a:t> - Virologic Response: HBV DNA level &lt;300 copies/mL</a:t>
            </a:r>
            <a:br>
              <a:rPr lang="en-US" sz="2000" dirty="0">
                <a:solidFill>
                  <a:schemeClr val="tx1"/>
                </a:solidFill>
                <a:latin typeface="Arial" pitchFamily="-106" charset="0"/>
              </a:rPr>
            </a:br>
            <a:r>
              <a:rPr lang="en-US" sz="2000" dirty="0">
                <a:solidFill>
                  <a:schemeClr val="tx1"/>
                </a:solidFill>
                <a:latin typeface="Arial" pitchFamily="-106" charset="0"/>
              </a:rPr>
              <a:t> - Serologic Response: </a:t>
            </a:r>
            <a:r>
              <a:rPr lang="en-US" sz="2000" dirty="0" err="1">
                <a:solidFill>
                  <a:schemeClr val="tx1"/>
                </a:solidFill>
                <a:latin typeface="Arial" pitchFamily="-106" charset="0"/>
              </a:rPr>
              <a:t>HBeAg</a:t>
            </a:r>
            <a:r>
              <a:rPr lang="en-US" sz="2000" dirty="0">
                <a:solidFill>
                  <a:schemeClr val="tx1"/>
                </a:solidFill>
                <a:latin typeface="Arial" pitchFamily="-106" charset="0"/>
              </a:rPr>
              <a:t> seroconversion, HBsAg loss</a:t>
            </a:r>
          </a:p>
          <a:p>
            <a:pPr>
              <a:lnSpc>
                <a:spcPts val="2400"/>
              </a:lnSpc>
              <a:spcBef>
                <a:spcPts val="1400"/>
              </a:spcBef>
            </a:pPr>
            <a:endParaRPr lang="en-US" sz="2000" dirty="0"/>
          </a:p>
        </p:txBody>
      </p:sp>
      <p:sp>
        <p:nvSpPr>
          <p:cNvPr id="5" name="Content Placeholder 4"/>
          <p:cNvSpPr>
            <a:spLocks noGrp="1"/>
          </p:cNvSpPr>
          <p:nvPr>
            <p:ph sz="quarter" idx="13"/>
          </p:nvPr>
        </p:nvSpPr>
        <p:spPr/>
        <p:txBody>
          <a:bodyPr/>
          <a:lstStyle/>
          <a:p>
            <a:r>
              <a:rPr lang="en-US" dirty="0">
                <a:latin typeface="Arial" pitchFamily="-108" charset="0"/>
                <a:ea typeface="ＭＳ Ｐゴシック" pitchFamily="-108" charset="-128"/>
                <a:cs typeface="ＭＳ Ｐゴシック" pitchFamily="-108" charset="-128"/>
              </a:rPr>
              <a:t>Source</a:t>
            </a:r>
            <a:r>
              <a:rPr lang="en-US" dirty="0">
                <a:latin typeface="Arial" pitchFamily="-106" charset="0"/>
              </a:rPr>
              <a:t>: Gish RG, et. al. Gastroenterology. 2007;133:1437-44. </a:t>
            </a:r>
          </a:p>
        </p:txBody>
      </p:sp>
    </p:spTree>
    <p:extLst>
      <p:ext uri="{BB962C8B-B14F-4D97-AF65-F5344CB8AC3E}">
        <p14:creationId xmlns:p14="http://schemas.microsoft.com/office/powerpoint/2010/main" val="2293129391"/>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36468</TotalTime>
  <Words>2743</Words>
  <Application>Microsoft Macintosh PowerPoint</Application>
  <PresentationFormat>On-screen Show (4:3)</PresentationFormat>
  <Paragraphs>355</Paragraphs>
  <Slides>40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ＭＳ Ｐゴシック</vt:lpstr>
      <vt:lpstr>Arial</vt:lpstr>
      <vt:lpstr>Geneva</vt:lpstr>
      <vt:lpstr>Times New Roman</vt:lpstr>
      <vt:lpstr>AETC_Master_Template_061510</vt:lpstr>
      <vt:lpstr>Hepatitis B Medications Lamivudine (Epivir-HBV)</vt:lpstr>
      <vt:lpstr>PowerPoint Presentation</vt:lpstr>
      <vt:lpstr>Entecavir versus Lamivudine in HBeAg-Negative BEHoLD: HBeAg-Positive, Week 48</vt:lpstr>
      <vt:lpstr>Entecavir versus Lamivudine: 48 Week Data BEHoLD (HBeAg-Positive): Study Design</vt:lpstr>
      <vt:lpstr>Entecavir versus Lamivudine in HBeAg-Negative BEHoLD (HBeAg-Positive): Study Design</vt:lpstr>
      <vt:lpstr>Entecavir versus Lamivudine in HBeAg-Negative BEHoLD (HBeAg-Positive): Results</vt:lpstr>
      <vt:lpstr>Entecavir versus Lamivudine: 48 Week Data BEHoLD (HBeAg-Positive): Conclusions</vt:lpstr>
      <vt:lpstr>Entecavir versus Lamivudine in HBeAg-Negative BEHoLD: HBeAg-Positive, Week 96</vt:lpstr>
      <vt:lpstr>Entecavir versus Lamivudine: 96 Week Data BEHoLD (HBeAg-Positive): Conclusions</vt:lpstr>
      <vt:lpstr>Entecavir versus Lamivudine: 96 Week Data BEHoLD (HBeAg-Positive): Study Design</vt:lpstr>
      <vt:lpstr>Entecavir versus Lamivudine: 96 Week Data BEHoLD (HBeAg-Positive): Results</vt:lpstr>
      <vt:lpstr>Entecavir versus Lamivudine: 96 Week Data BEHoLD (HBeAg-Positive): Safety &amp; Adverse Events</vt:lpstr>
      <vt:lpstr>Entecavir versus Lamivudine: 96 Week Data BEHoLD (HBeAg-Positive): Conclusions</vt:lpstr>
      <vt:lpstr>Entecavir versus Lamivudine in HBeAg-Negative BEHoLD: HBeAg-Negative</vt:lpstr>
      <vt:lpstr>Entecavir versus Lamivudine in HBeAg-Negative BEHoLD (HBeAg-Negative): Study Design</vt:lpstr>
      <vt:lpstr>Entecavir versus Lamivudine in HBeAg-Negative BEHoLD (HBeAg-Negative): Study Design</vt:lpstr>
      <vt:lpstr>Entecavir versus Lamivudine in HBeAg-Negative BEHoLD (HBeAg-Negative): Baseline Characteristics</vt:lpstr>
      <vt:lpstr>Entecavir versus Lamivudine in HBeAg-Negative BEHoLD (HBeAg-Negative): Results</vt:lpstr>
      <vt:lpstr>Entecavir versus Lamivudine: 48 Week Data BEHoLD (HBeAg-Negative): Conclusions</vt:lpstr>
      <vt:lpstr>Telbivudine versus Lamivudine Globe Study: 52 Weeks</vt:lpstr>
      <vt:lpstr>Telbivudine versus Lamivudine Globe Study: Design</vt:lpstr>
      <vt:lpstr>Telbivudine versus Lamivudine Globe Study: Results</vt:lpstr>
      <vt:lpstr>Telbivudine versus Lamivudine Globe Study: Results</vt:lpstr>
      <vt:lpstr>Telbivudine versus Lamivudine Globe Study: Conclusions</vt:lpstr>
      <vt:lpstr>HBeAg-Negative PegINF alfa-2a versus Lamivudine versus Both</vt:lpstr>
      <vt:lpstr>PegINF alfa-2a versus Lamivudine versus Both HBeAg-Negative Patients: Study Design</vt:lpstr>
      <vt:lpstr>PegINF alfa-2a versus Lamivudine versus Both HBeAg-Negative Patients: Results</vt:lpstr>
      <vt:lpstr>PegINF alfa-2a versus Lamivudine versus Both HBeAg-Negative Patients: Conclusions</vt:lpstr>
      <vt:lpstr>HBeAg-Positve PegINF alfa-2a versus Lamivudine versus Both</vt:lpstr>
      <vt:lpstr>PegINF alfa-2a versus Lamivudine versus Both HBeAg-Positive Patients: Study Design</vt:lpstr>
      <vt:lpstr>PegINF alfa-2a versus Lamivudine versus Both HBeAg-Positive Patients: Results</vt:lpstr>
      <vt:lpstr>PegINF alfa-2a versus Lamivudine versus Both HBeAg-Positive Patients: Conclusions</vt:lpstr>
      <vt:lpstr>Lamivudine for Patients with Chronic Hepatitis B and Advanced Liver Disease</vt:lpstr>
      <vt:lpstr>Lamivudine for Chronic HBV &amp; Advanced Fibrosis Study Design</vt:lpstr>
      <vt:lpstr>Lamivudine for Chronic HBV &amp; Advanced Fibrosis Study Design</vt:lpstr>
      <vt:lpstr>Lamivudine for Chronic HBV &amp; Advanced Fibrosis Baseline Characteristics</vt:lpstr>
      <vt:lpstr>Lamivudine for Chronic HBV &amp; Advanced Fibrosis Disease Progression</vt:lpstr>
      <vt:lpstr>Lamivudine for Chronic HBV &amp; Advanced Fibrosis Conclusions</vt:lpstr>
      <vt:lpstr>Data 3 Years After Completing 48 Weeks of Therapy</vt:lpstr>
      <vt:lpstr>PowerPoint Presentation</vt:lpstr>
    </vt:vector>
  </TitlesOfParts>
  <Company>HMC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1378</cp:revision>
  <cp:lastPrinted>2019-10-21T18:40:24Z</cp:lastPrinted>
  <dcterms:created xsi:type="dcterms:W3CDTF">2010-11-28T05:36:22Z</dcterms:created>
  <dcterms:modified xsi:type="dcterms:W3CDTF">2020-03-03T15:47:35Z</dcterms:modified>
</cp:coreProperties>
</file>