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1018" r:id="rId2"/>
    <p:sldId id="1019" r:id="rId3"/>
    <p:sldId id="981" r:id="rId4"/>
    <p:sldId id="982" r:id="rId5"/>
    <p:sldId id="986" r:id="rId6"/>
    <p:sldId id="1064" r:id="rId7"/>
    <p:sldId id="288" r:id="rId8"/>
    <p:sldId id="1055" r:id="rId9"/>
    <p:sldId id="1056" r:id="rId10"/>
    <p:sldId id="1063" r:id="rId11"/>
    <p:sldId id="1059" r:id="rId12"/>
    <p:sldId id="985" r:id="rId13"/>
    <p:sldId id="1074" r:id="rId14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46E"/>
    <a:srgbClr val="285078"/>
    <a:srgbClr val="00597C"/>
    <a:srgbClr val="023147"/>
    <a:srgbClr val="82C8FA"/>
    <a:srgbClr val="65BEF9"/>
    <a:srgbClr val="81C3F9"/>
    <a:srgbClr val="00ADFA"/>
    <a:srgbClr val="0097DB"/>
    <a:srgbClr val="006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53" autoAdjust="0"/>
    <p:restoredTop sz="96272" autoAdjust="0"/>
  </p:normalViewPr>
  <p:slideViewPr>
    <p:cSldViewPr snapToGrid="0" showGuides="1">
      <p:cViewPr varScale="1">
        <p:scale>
          <a:sx n="168" d="100"/>
          <a:sy n="168" d="100"/>
        </p:scale>
        <p:origin x="48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1346727419692"/>
          <c:y val="0.11072311613222259"/>
          <c:w val="0.86137116073471731"/>
          <c:h val="0.71050867282893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gradFill flip="none" rotWithShape="1">
              <a:gsLst>
                <a:gs pos="1000">
                  <a:srgbClr val="006165"/>
                </a:gs>
                <a:gs pos="100000">
                  <a:srgbClr val="58BCD3"/>
                </a:gs>
              </a:gsLst>
              <a:lin ang="0" scaled="0"/>
              <a:tileRect/>
            </a:gra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1000">
                    <a:srgbClr val="085666"/>
                  </a:gs>
                  <a:gs pos="100000">
                    <a:srgbClr val="58BCD3"/>
                  </a:gs>
                </a:gsLst>
                <a:lin ang="0" scaled="0"/>
                <a:tileRect/>
              </a:gradFill>
              <a:ln w="12700" cmpd="sng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5B4-EE46-84DB-50F695BAA0DD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adults</c:v>
                </c:pt>
                <c:pt idx="1">
                  <c:v>18-44 years</c:v>
                </c:pt>
                <c:pt idx="2">
                  <c:v>45-64 years</c:v>
                </c:pt>
                <c:pt idx="3">
                  <c:v>65+ years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91.4</c:v>
                </c:pt>
                <c:pt idx="1">
                  <c:v>99.2</c:v>
                </c:pt>
                <c:pt idx="2">
                  <c:v>94.8</c:v>
                </c:pt>
                <c:pt idx="3">
                  <c:v>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E-EA43-9A51-4D348BE53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gradFill>
              <a:gsLst>
                <a:gs pos="0">
                  <a:srgbClr val="486828"/>
                </a:gs>
                <a:gs pos="100000">
                  <a:srgbClr val="B2D0A3"/>
                </a:gs>
              </a:gsLst>
              <a:lin ang="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All adults</c:v>
                </c:pt>
                <c:pt idx="1">
                  <c:v>18-44 years</c:v>
                </c:pt>
                <c:pt idx="2">
                  <c:v>45-64 years</c:v>
                </c:pt>
                <c:pt idx="3">
                  <c:v>65+ years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76.5</c:v>
                </c:pt>
                <c:pt idx="1">
                  <c:v>91.1</c:v>
                </c:pt>
                <c:pt idx="2">
                  <c:v>80.099999999999994</c:v>
                </c:pt>
                <c:pt idx="3">
                  <c:v>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4-EE46-84DB-50F695BAA0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72170936"/>
        <c:axId val="-2072190920"/>
      </c:barChart>
      <c:catAx>
        <c:axId val="-2072170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Age Group</a:t>
                </a:r>
              </a:p>
            </c:rich>
          </c:tx>
          <c:layout>
            <c:manualLayout>
              <c:xMode val="edge"/>
              <c:yMode val="edge"/>
              <c:x val="0.49722392339846405"/>
              <c:y val="0.9180803934448243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-2072190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2190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baseline="0" dirty="0">
                    <a:effectLst/>
                  </a:rPr>
                  <a:t>Proportion of Participants who Achieved Anti-HBs ≥10 </a:t>
                </a:r>
                <a:r>
                  <a:rPr lang="en-US" sz="1200" b="1" i="0" baseline="0" dirty="0" err="1">
                    <a:effectLst/>
                  </a:rPr>
                  <a:t>mIU</a:t>
                </a:r>
                <a:r>
                  <a:rPr lang="en-US" sz="1200" b="1" i="0" baseline="0" dirty="0">
                    <a:effectLst/>
                  </a:rPr>
                  <a:t>/mL, (%)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587301948006942E-2"/>
              <c:y val="9.450649463690438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72170936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1178923357062942"/>
          <c:y val="1.4171041119860018E-3"/>
          <c:w val="0.37855132691746862"/>
          <c:h val="9.9719378827646546E-2"/>
        </c:manualLayout>
      </c:layout>
      <c:overlay val="0"/>
      <c:spPr>
        <a:noFill/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2710378795243188"/>
          <c:w val="0.84253418990664397"/>
          <c:h val="0.719552185606428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ln w="19050">
              <a:solidFill>
                <a:srgbClr val="0091A8"/>
              </a:solidFill>
            </a:ln>
            <a:effectLst/>
          </c:spPr>
          <c:marker>
            <c:symbol val="circle"/>
            <c:size val="6"/>
            <c:spPr>
              <a:solidFill>
                <a:srgbClr val="4FCAD2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D9BF-5D4C-B1CB-9FF6B48BF8AA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E-3445-8EB3-CE5E98D35773}"/>
                </c:ext>
              </c:extLst>
            </c:dLbl>
            <c:dLbl>
              <c:idx val="1"/>
              <c:layout>
                <c:manualLayout>
                  <c:x val="-5.057058252833526E-2"/>
                  <c:y val="-4.2149967433469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E-3445-8EB3-CE5E98D35773}"/>
                </c:ext>
              </c:extLst>
            </c:dLbl>
            <c:dLbl>
              <c:idx val="6"/>
              <c:layout>
                <c:manualLayout>
                  <c:x val="-3.7057065819457162E-2"/>
                  <c:y val="-4.507807321417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74-5945-8BDE-DAE63A14643E}"/>
                </c:ext>
              </c:extLst>
            </c:dLbl>
            <c:dLbl>
              <c:idx val="7"/>
              <c:layout>
                <c:manualLayout>
                  <c:x val="-9.9568156114633252E-3"/>
                  <c:y val="5.305401639609860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E-3445-8EB3-CE5E98D35773}"/>
                </c:ext>
              </c:extLst>
            </c:dLbl>
            <c:dLbl>
              <c:idx val="8"/>
              <c:layout>
                <c:manualLayout>
                  <c:x val="-1.3504790559717864E-3"/>
                  <c:y val="1.0720326625838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7F-0445-8C98-57EBD976A8D2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 formatCode="0">
                  <c:v>0</c:v>
                </c:pt>
                <c:pt idx="1">
                  <c:v>16</c:v>
                </c:pt>
                <c:pt idx="2">
                  <c:v>51.5</c:v>
                </c:pt>
                <c:pt idx="6">
                  <c:v>66</c:v>
                </c:pt>
                <c:pt idx="7">
                  <c:v>91.4</c:v>
                </c:pt>
                <c:pt idx="8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/>
            <a:effectLst/>
          </c:spPr>
          <c:marker>
            <c:symbol val="circle"/>
            <c:size val="6"/>
            <c:spPr>
              <a:solidFill>
                <a:srgbClr val="718E25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2D8-AD4C-AA27-7067E7986AD9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8-AD4C-AA27-7067E7986AD9}"/>
                </c:ext>
              </c:extLst>
            </c:dLbl>
            <c:dLbl>
              <c:idx val="1"/>
              <c:layout>
                <c:manualLayout>
                  <c:x val="7.5492439406123543E-3"/>
                  <c:y val="1.869192061836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D8-AD4C-AA27-7067E7986AD9}"/>
                </c:ext>
              </c:extLst>
            </c:dLbl>
            <c:dLbl>
              <c:idx val="2"/>
              <c:layout>
                <c:manualLayout>
                  <c:x val="-2.702703341775636E-2"/>
                  <c:y val="4.5740470687240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E-3445-8EB3-CE5E98D35773}"/>
                </c:ext>
              </c:extLst>
            </c:dLbl>
            <c:dLbl>
              <c:idx val="3"/>
              <c:layout>
                <c:manualLayout>
                  <c:x val="-3.00300371308404E-2"/>
                  <c:y val="-4.7121291594376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AE-3445-8EB3-CE5E98D35773}"/>
                </c:ext>
              </c:extLst>
            </c:dLbl>
            <c:dLbl>
              <c:idx val="6"/>
              <c:layout>
                <c:manualLayout>
                  <c:x val="-2.8528535274298487E-2"/>
                  <c:y val="5.088702007596925E-2"/>
                </c:manualLayout>
              </c:layout>
              <c:tx>
                <c:rich>
                  <a:bodyPr/>
                  <a:lstStyle/>
                  <a:p>
                    <a:fld id="{0A3BA791-7569-4B0C-93D0-37DDE929DA8A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AE-3445-8EB3-CE5E98D35773}"/>
                </c:ext>
              </c:extLst>
            </c:dLbl>
            <c:dLbl>
              <c:idx val="7"/>
              <c:layout>
                <c:manualLayout>
                  <c:x val="-1.6516520421962329E-2"/>
                  <c:y val="5.9120530747992693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fld id="{05016224-AD94-44B1-9174-9BAC72C75465}" type="VALUE"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9AE-3445-8EB3-CE5E98D35773}"/>
                </c:ext>
              </c:extLst>
            </c:dLbl>
            <c:dLbl>
              <c:idx val="8"/>
              <c:layout>
                <c:manualLayout>
                  <c:x val="-1.4110278898065813E-3"/>
                  <c:y val="2.1525226013414951E-2"/>
                </c:manualLayout>
              </c:layout>
              <c:tx>
                <c:rich>
                  <a:bodyPr/>
                  <a:lstStyle/>
                  <a:p>
                    <a:fld id="{A28802E7-914B-4344-9140-147DA938C370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B74-5945-8BDE-DAE63A14643E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 formatCode="0">
                  <c:v>0</c:v>
                </c:pt>
                <c:pt idx="1">
                  <c:v>7.7</c:v>
                </c:pt>
                <c:pt idx="2">
                  <c:v>23.9</c:v>
                </c:pt>
                <c:pt idx="6">
                  <c:v>27.4</c:v>
                </c:pt>
                <c:pt idx="7">
                  <c:v>76.5</c:v>
                </c:pt>
                <c:pt idx="8">
                  <c:v>68.8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27701304"/>
        <c:axId val="-2027695672"/>
      </c:lineChart>
      <c:catAx>
        <c:axId val="-202770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Week</a:t>
                </a:r>
              </a:p>
            </c:rich>
          </c:tx>
          <c:layout>
            <c:manualLayout>
              <c:xMode val="edge"/>
              <c:yMode val="edge"/>
              <c:x val="0.51754487185095499"/>
              <c:y val="0.930764823535515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695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695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Proportion</a:t>
                </a:r>
                <a:r>
                  <a:rPr lang="en-US" sz="1100" baseline="0" dirty="0"/>
                  <a:t> of Participants who Achieved </a:t>
                </a:r>
                <a:r>
                  <a:rPr lang="en-US" sz="1100" dirty="0"/>
                  <a:t>Anti-HBs ≥10 </a:t>
                </a:r>
                <a:r>
                  <a:rPr lang="en-US" sz="1100" dirty="0" err="1"/>
                  <a:t>mIU</a:t>
                </a:r>
                <a:r>
                  <a:rPr lang="en-US" sz="1100" dirty="0"/>
                  <a:t>/mL, (%)</a:t>
                </a:r>
              </a:p>
            </c:rich>
          </c:tx>
          <c:layout>
            <c:manualLayout>
              <c:xMode val="edge"/>
              <c:yMode val="edge"/>
              <c:x val="7.6635618718391895E-3"/>
              <c:y val="0.1115035157642331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701304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2451112881723114"/>
          <c:y val="2.0496740464923301E-2"/>
          <c:w val="0.34749562554680663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3327646544181979"/>
          <c:w val="0.84253418990664397"/>
          <c:h val="0.68868831210913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ln w="19050">
              <a:solidFill>
                <a:srgbClr val="0091A8"/>
              </a:solidFill>
            </a:ln>
            <a:effectLst/>
          </c:spPr>
          <c:marker>
            <c:symbol val="circle"/>
            <c:size val="6"/>
            <c:spPr>
              <a:solidFill>
                <a:srgbClr val="00B6D3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A8B-3C49-916E-CFE780A119BA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48-624F-B2C5-1B5518FB06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4942D0-954A-4DB2-B712-B15B98FDD63C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943-410F-ABBA-B266FA2D4EF9}"/>
                </c:ext>
              </c:extLst>
            </c:dLbl>
            <c:dLbl>
              <c:idx val="2"/>
              <c:layout>
                <c:manualLayout>
                  <c:x val="-4.5045055696261152E-3"/>
                  <c:y val="3.5137269368439861E-2"/>
                </c:manualLayout>
              </c:layout>
              <c:tx>
                <c:rich>
                  <a:bodyPr/>
                  <a:lstStyle/>
                  <a:p>
                    <a:fld id="{F9DD049D-C817-4802-9B3A-2165EADA7630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AE-3445-8EB3-CE5E98D35773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B-3C49-916E-CFE780A119BA}"/>
                </c:ext>
              </c:extLst>
            </c:dLbl>
            <c:dLbl>
              <c:idx val="6"/>
              <c:layout>
                <c:manualLayout>
                  <c:x val="-6.6066081687848874E-2"/>
                  <c:y val="-3.5137269368439861E-2"/>
                </c:manualLayout>
              </c:layout>
              <c:tx>
                <c:rich>
                  <a:bodyPr/>
                  <a:lstStyle/>
                  <a:p>
                    <a:fld id="{58E82303-B69F-4D21-89F1-AE5476751D19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DA-EF48-9BF7-B004FC8CDB6D}"/>
                </c:ext>
              </c:extLst>
            </c:dLbl>
            <c:dLbl>
              <c:idx val="7"/>
              <c:layout>
                <c:manualLayout>
                  <c:x val="-6.00600742616819E-3"/>
                  <c:y val="2.9281057807033189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fld id="{29BA88B3-99CC-4357-95C8-FFBBFB8CA161}" type="VALUE"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AE-3445-8EB3-CE5E98D3577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22A9FF0-120F-45D4-AEE4-43927D04B64B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43-410F-ABBA-B266FA2D4EF9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 formatCode="0">
                  <c:v>0</c:v>
                </c:pt>
                <c:pt idx="1">
                  <c:v>28.8</c:v>
                </c:pt>
                <c:pt idx="2">
                  <c:v>76</c:v>
                </c:pt>
                <c:pt idx="6">
                  <c:v>87.2</c:v>
                </c:pt>
                <c:pt idx="7">
                  <c:v>99.2</c:v>
                </c:pt>
                <c:pt idx="8">
                  <c:v>97.5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/>
            <a:effectLst/>
          </c:spPr>
          <c:marker>
            <c:symbol val="circle"/>
            <c:size val="6"/>
            <c:spPr>
              <a:solidFill>
                <a:srgbClr val="718E25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2D8-AD4C-AA27-7067E7986AD9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8-AD4C-AA27-7067E7986A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57EBA7-AED1-4CFE-AE2E-CC563349792F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943-410F-ABBA-B266FA2D4EF9}"/>
                </c:ext>
              </c:extLst>
            </c:dLbl>
            <c:dLbl>
              <c:idx val="2"/>
              <c:layout>
                <c:manualLayout>
                  <c:x val="-1.2012014852336215E-2"/>
                  <c:y val="4.3921586710549826E-2"/>
                </c:manualLayout>
              </c:layout>
              <c:tx>
                <c:rich>
                  <a:bodyPr/>
                  <a:lstStyle/>
                  <a:p>
                    <a:fld id="{32F85F08-54C3-4C48-92F9-0676201F9A45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AE-3445-8EB3-CE5E98D3577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3F0E33A-BF48-4E75-AD9F-02979534709C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43-410F-ABBA-B266FA2D4EF9}"/>
                </c:ext>
              </c:extLst>
            </c:dLbl>
            <c:dLbl>
              <c:idx val="7"/>
              <c:layout>
                <c:manualLayout>
                  <c:x val="-1.0510512995794251E-2"/>
                  <c:y val="4.0993480929846476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fld id="{78553663-995D-4723-9ADE-8390AF5CB8D6}" type="VALUE"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9AE-3445-8EB3-CE5E98D3577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F7A20AC-1525-49BA-ACBE-F6888E11674E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943-410F-ABBA-B266FA2D4EF9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 formatCode="0">
                  <c:v>0</c:v>
                </c:pt>
                <c:pt idx="1">
                  <c:v>9.6</c:v>
                </c:pt>
                <c:pt idx="2">
                  <c:v>37</c:v>
                </c:pt>
                <c:pt idx="6">
                  <c:v>39</c:v>
                </c:pt>
                <c:pt idx="7">
                  <c:v>91.1</c:v>
                </c:pt>
                <c:pt idx="8">
                  <c:v>87.1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27701304"/>
        <c:axId val="-2027695672"/>
      </c:lineChart>
      <c:catAx>
        <c:axId val="-202770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Week</a:t>
                </a:r>
              </a:p>
            </c:rich>
          </c:tx>
          <c:layout>
            <c:manualLayout>
              <c:xMode val="edge"/>
              <c:yMode val="edge"/>
              <c:x val="0.51754483814523189"/>
              <c:y val="0.9214403292181070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695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695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 sz="1100" b="1" i="0" baseline="0" dirty="0">
                    <a:effectLst/>
                  </a:rPr>
                  <a:t>Proportion of Participants who Achieved Anti-HBs ≥10 </a:t>
                </a:r>
                <a:r>
                  <a:rPr lang="en-US" sz="1100" b="1" i="0" baseline="0" dirty="0" err="1">
                    <a:effectLst/>
                  </a:rPr>
                  <a:t>mIU</a:t>
                </a:r>
                <a:r>
                  <a:rPr lang="en-US" sz="1100" b="1" i="0" baseline="0" dirty="0">
                    <a:effectLst/>
                  </a:rPr>
                  <a:t>/mL, (%)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582394426306468E-3"/>
              <c:y val="8.75247075597031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701304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3443173769945427"/>
          <c:y val="2.0496740464923301E-2"/>
          <c:w val="0.33224826063408736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 b="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1475799897401"/>
          <c:w val="0.84253418990664397"/>
          <c:h val="0.73189802352859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ln w="19050">
              <a:solidFill>
                <a:srgbClr val="0091A8"/>
              </a:solidFill>
            </a:ln>
            <a:effectLst/>
          </c:spPr>
          <c:marker>
            <c:symbol val="circle"/>
            <c:size val="6"/>
            <c:spPr>
              <a:solidFill>
                <a:srgbClr val="003A78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02A8C3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9AE-3445-8EB3-CE5E98D35773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A8B-3C49-916E-CFE780A119BA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E-3445-8EB3-CE5E98D35773}"/>
                </c:ext>
              </c:extLst>
            </c:dLbl>
            <c:dLbl>
              <c:idx val="1"/>
              <c:layout>
                <c:manualLayout>
                  <c:x val="-6.1561576118222848E-2"/>
                  <c:y val="-3.806537514914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E-3445-8EB3-CE5E98D35773}"/>
                </c:ext>
              </c:extLst>
            </c:dLbl>
            <c:dLbl>
              <c:idx val="2"/>
              <c:layout>
                <c:manualLayout>
                  <c:x val="-6.0060074261681345E-3"/>
                  <c:y val="3.806537514914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E-3445-8EB3-CE5E98D35773}"/>
                </c:ext>
              </c:extLst>
            </c:dLbl>
            <c:dLbl>
              <c:idx val="3"/>
              <c:layout>
                <c:manualLayout>
                  <c:x val="-3.389268021391785E-2"/>
                  <c:y val="5.1812947069300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B-3C49-916E-CFE780A119BA}"/>
                </c:ext>
              </c:extLst>
            </c:dLbl>
            <c:dLbl>
              <c:idx val="6"/>
              <c:layout>
                <c:manualLayout>
                  <c:x val="-6.3063077974764833E-2"/>
                  <c:y val="-4.3921586710549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DA-EF48-9BF7-B004FC8CDB6D}"/>
                </c:ext>
              </c:extLst>
            </c:dLbl>
            <c:dLbl>
              <c:idx val="7"/>
              <c:layout>
                <c:manualLayout>
                  <c:x val="-1.2012014852336269E-2"/>
                  <c:y val="4.0993480929846504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E-3445-8EB3-CE5E98D35773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>
                  <c:v>0</c:v>
                </c:pt>
                <c:pt idx="1">
                  <c:v>17.2</c:v>
                </c:pt>
                <c:pt idx="2">
                  <c:v>54.6</c:v>
                </c:pt>
                <c:pt idx="6">
                  <c:v>72</c:v>
                </c:pt>
                <c:pt idx="7">
                  <c:v>94.8</c:v>
                </c:pt>
                <c:pt idx="8">
                  <c:v>93.1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/>
            <a:effectLst/>
          </c:spPr>
          <c:marker>
            <c:symbol val="circle"/>
            <c:size val="6"/>
            <c:spPr>
              <a:solidFill>
                <a:srgbClr val="718E25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2D8-AD4C-AA27-7067E7986AD9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8-AD4C-AA27-7067E7986AD9}"/>
                </c:ext>
              </c:extLst>
            </c:dLbl>
            <c:dLbl>
              <c:idx val="2"/>
              <c:layout>
                <c:manualLayout>
                  <c:x val="-6.0060074261681345E-3"/>
                  <c:y val="4.3921586710549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E-3445-8EB3-CE5E98D35773}"/>
                </c:ext>
              </c:extLst>
            </c:dLbl>
            <c:dLbl>
              <c:idx val="7"/>
              <c:layout>
                <c:manualLayout>
                  <c:x val="-9.0090111392522303E-3"/>
                  <c:y val="5.5634009833363113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AE-3445-8EB3-CE5E98D35773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>
                  <c:v>0</c:v>
                </c:pt>
                <c:pt idx="1">
                  <c:v>7.7</c:v>
                </c:pt>
                <c:pt idx="2">
                  <c:v>27.4</c:v>
                </c:pt>
                <c:pt idx="6">
                  <c:v>30.2</c:v>
                </c:pt>
                <c:pt idx="7">
                  <c:v>80.099999999999994</c:v>
                </c:pt>
                <c:pt idx="8">
                  <c:v>72.599999999999994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27701304"/>
        <c:axId val="-2027695672"/>
      </c:lineChart>
      <c:catAx>
        <c:axId val="-202770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Week</a:t>
                </a:r>
              </a:p>
            </c:rich>
          </c:tx>
          <c:layout>
            <c:manualLayout>
              <c:xMode val="edge"/>
              <c:yMode val="edge"/>
              <c:x val="0.51754487185095499"/>
              <c:y val="0.930764823535515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695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695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 sz="1100" b="1" i="0" baseline="0" dirty="0">
                    <a:effectLst/>
                  </a:rPr>
                  <a:t>Proportion of Participants who Achieved Anti-HBs ≥10 </a:t>
                </a:r>
                <a:r>
                  <a:rPr lang="en-US" sz="1100" b="1" i="0" baseline="0" dirty="0" err="1">
                    <a:effectLst/>
                  </a:rPr>
                  <a:t>mIU</a:t>
                </a:r>
                <a:r>
                  <a:rPr lang="en-US" sz="1100" b="1" i="0" baseline="0" dirty="0">
                    <a:effectLst/>
                  </a:rPr>
                  <a:t>/mL, (%)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6635618718391895E-3"/>
              <c:y val="8.681215773954181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701304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248951731643306"/>
          <c:y val="1.9782249441042104E-3"/>
          <c:w val="0.38554896720227044"/>
          <c:h val="0.10606590842811316"/>
        </c:manualLayout>
      </c:layout>
      <c:overlay val="0"/>
      <c:spPr>
        <a:noFill/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 b="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3636288519490622"/>
          <c:w val="0.84253418990664397"/>
          <c:h val="0.710293088363954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ln w="19050">
              <a:solidFill>
                <a:srgbClr val="0091A8"/>
              </a:solidFill>
            </a:ln>
            <a:effectLst/>
          </c:spPr>
          <c:marker>
            <c:symbol val="circle"/>
            <c:size val="6"/>
            <c:spPr>
              <a:solidFill>
                <a:srgbClr val="02A8C3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A8B-3C49-916E-CFE780A119BA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4C-7F49-B342-BCFA293D1A9D}"/>
                </c:ext>
              </c:extLst>
            </c:dLbl>
            <c:dLbl>
              <c:idx val="1"/>
              <c:layout>
                <c:manualLayout>
                  <c:x val="-4.8048059409344666E-2"/>
                  <c:y val="-3.8065375149143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E-3445-8EB3-CE5E98D35773}"/>
                </c:ext>
              </c:extLst>
            </c:dLbl>
            <c:dLbl>
              <c:idx val="2"/>
              <c:layout>
                <c:manualLayout>
                  <c:x val="-6.0060074261681345E-3"/>
                  <c:y val="3.2209163587736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E-3445-8EB3-CE5E98D35773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B-3C49-916E-CFE780A119BA}"/>
                </c:ext>
              </c:extLst>
            </c:dLbl>
            <c:dLbl>
              <c:idx val="6"/>
              <c:layout>
                <c:manualLayout>
                  <c:x val="-6.6066081687848874E-2"/>
                  <c:y val="-2.6352952026329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DA-EF48-9BF7-B004FC8CDB6D}"/>
                </c:ext>
              </c:extLst>
            </c:dLbl>
            <c:dLbl>
              <c:idx val="7"/>
              <c:layout>
                <c:manualLayout>
                  <c:x val="-4.8395989373279685E-2"/>
                  <c:y val="-5.57133599040860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E-3445-8EB3-CE5E98D35773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 formatCode="0">
                  <c:v>0</c:v>
                </c:pt>
                <c:pt idx="1">
                  <c:v>8.6</c:v>
                </c:pt>
                <c:pt idx="2">
                  <c:v>36.200000000000003</c:v>
                </c:pt>
                <c:pt idx="6">
                  <c:v>48.7</c:v>
                </c:pt>
                <c:pt idx="7">
                  <c:v>83.6</c:v>
                </c:pt>
                <c:pt idx="8">
                  <c:v>80.2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>
              <a:solidFill>
                <a:srgbClr val="6F8D21"/>
              </a:solidFill>
            </a:ln>
            <a:effectLst/>
          </c:spPr>
          <c:marker>
            <c:symbol val="circle"/>
            <c:size val="6"/>
            <c:spPr>
              <a:solidFill>
                <a:srgbClr val="718E25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2D8-AD4C-AA27-7067E7986AD9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8-AD4C-AA27-7067E7986AD9}"/>
                </c:ext>
              </c:extLst>
            </c:dLbl>
            <c:dLbl>
              <c:idx val="1"/>
              <c:layout>
                <c:manualLayout>
                  <c:x val="4.5045055696260319E-3"/>
                  <c:y val="1.171242312281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D8-AD4C-AA27-7067E7986AD9}"/>
                </c:ext>
              </c:extLst>
            </c:dLbl>
            <c:dLbl>
              <c:idx val="2"/>
              <c:layout>
                <c:manualLayout>
                  <c:x val="-3.0030037130840399E-3"/>
                  <c:y val="2.635295202632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E-3445-8EB3-CE5E98D35773}"/>
                </c:ext>
              </c:extLst>
            </c:dLbl>
            <c:dLbl>
              <c:idx val="7"/>
              <c:layout>
                <c:manualLayout>
                  <c:x val="-1.7285625120030727E-2"/>
                  <c:y val="6.1494766857846474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AE-3445-8EB3-CE5E98D35773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 formatCode="0">
                  <c:v>0</c:v>
                </c:pt>
                <c:pt idx="1">
                  <c:v>6.7</c:v>
                </c:pt>
                <c:pt idx="2">
                  <c:v>13.1</c:v>
                </c:pt>
                <c:pt idx="6">
                  <c:v>18.3</c:v>
                </c:pt>
                <c:pt idx="7">
                  <c:v>64.7</c:v>
                </c:pt>
                <c:pt idx="8">
                  <c:v>55.1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27701304"/>
        <c:axId val="-2027695672"/>
      </c:lineChart>
      <c:catAx>
        <c:axId val="-202770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1754487185095499"/>
              <c:y val="0.930764823535515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27695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695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Proportion of Participants who Achieved Anti-HBs ≥10 </a:t>
                </a:r>
                <a:r>
                  <a:rPr lang="en-US" sz="1100" b="1" i="0" baseline="0" dirty="0" err="1">
                    <a:effectLst/>
                  </a:rPr>
                  <a:t>mIU</a:t>
                </a:r>
                <a:r>
                  <a:rPr lang="en-US" sz="1100" b="1" i="0" baseline="0" dirty="0">
                    <a:effectLst/>
                  </a:rPr>
                  <a:t>/mL, (%)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915783675188749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27701304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2755985532296266"/>
          <c:y val="2.0496740464923301E-2"/>
          <c:w val="0.34460821970424427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1346727419692"/>
          <c:y val="0.11774590861088712"/>
          <c:w val="0.86137116073471731"/>
          <c:h val="0.78802659453722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gradFill flip="none" rotWithShape="1">
              <a:gsLst>
                <a:gs pos="1000">
                  <a:srgbClr val="006165"/>
                </a:gs>
                <a:gs pos="100000">
                  <a:srgbClr val="58BCD3"/>
                </a:gs>
              </a:gsLst>
              <a:lin ang="0" scaled="0"/>
              <a:tileRect/>
            </a:gra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1000">
                    <a:srgbClr val="085666"/>
                  </a:gs>
                  <a:gs pos="100000">
                    <a:srgbClr val="58BCD3"/>
                  </a:gs>
                </a:gsLst>
                <a:lin ang="0" scaled="0"/>
                <a:tileRect/>
              </a:gradFill>
              <a:ln w="12700" cmpd="sng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5B4-EE46-84DB-50F695BAA0DD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Participants</c:v>
                </c:pt>
                <c:pt idx="1">
                  <c:v>18-44 years</c:v>
                </c:pt>
                <c:pt idx="2">
                  <c:v>≥45 years</c:v>
                </c:pt>
                <c:pt idx="3">
                  <c:v>Males</c:v>
                </c:pt>
                <c:pt idx="4">
                  <c:v>Females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80.779944289693589</c:v>
                </c:pt>
                <c:pt idx="1">
                  <c:v>94.399999999999991</c:v>
                </c:pt>
                <c:pt idx="2">
                  <c:v>77.908937605396289</c:v>
                </c:pt>
                <c:pt idx="3">
                  <c:v>76.59574468085107</c:v>
                </c:pt>
                <c:pt idx="4">
                  <c:v>83.486238532110093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E-EA43-9A51-4D348BE53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gradFill>
              <a:gsLst>
                <a:gs pos="0">
                  <a:srgbClr val="486828"/>
                </a:gs>
                <a:gs pos="100000">
                  <a:srgbClr val="B2D0A3"/>
                </a:gs>
              </a:gsLst>
              <a:lin ang="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All Participants</c:v>
                </c:pt>
                <c:pt idx="1">
                  <c:v>18-44 years</c:v>
                </c:pt>
                <c:pt idx="2">
                  <c:v>≥45 years</c:v>
                </c:pt>
                <c:pt idx="3">
                  <c:v>Males</c:v>
                </c:pt>
                <c:pt idx="4">
                  <c:v>Females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60.719225449515903</c:v>
                </c:pt>
                <c:pt idx="1">
                  <c:v>79.259259259259267</c:v>
                </c:pt>
                <c:pt idx="2">
                  <c:v>56.4625850340136</c:v>
                </c:pt>
                <c:pt idx="3">
                  <c:v>53.903345724907062</c:v>
                </c:pt>
                <c:pt idx="4">
                  <c:v>64.757709251101332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4-EE46-84DB-50F695BAA0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2170936"/>
        <c:axId val="-2072190920"/>
      </c:barChart>
      <c:catAx>
        <c:axId val="-2072170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-2072190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2190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Participants with anti-HBs titers ≥100 mIU/mL (%)</a:t>
                </a:r>
              </a:p>
            </c:rich>
          </c:tx>
          <c:layout>
            <c:manualLayout>
              <c:xMode val="edge"/>
              <c:yMode val="edge"/>
              <c:x val="0"/>
              <c:y val="0.148889175301124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72170936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1178923357062942"/>
          <c:y val="1.4171041119860018E-3"/>
          <c:w val="0.37710858817066473"/>
          <c:h val="9.9719378827646546E-2"/>
        </c:manualLayout>
      </c:layout>
      <c:overlay val="0"/>
      <c:spPr>
        <a:noFill/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29947081602772"/>
          <c:y val="0.11003715278654408"/>
          <c:w val="0.85848515719288665"/>
          <c:h val="0.7850877105889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gradFill>
              <a:gsLst>
                <a:gs pos="1000">
                  <a:srgbClr val="006165"/>
                </a:gs>
                <a:gs pos="100000">
                  <a:srgbClr val="58BCD3"/>
                </a:gs>
              </a:gsLst>
              <a:lin ang="0" scaled="0"/>
            </a:gra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Participants</c:v>
                </c:pt>
                <c:pt idx="1">
                  <c:v>BMI ≤30kg/m²</c:v>
                </c:pt>
                <c:pt idx="2">
                  <c:v>BMI &gt;30kg/m²</c:v>
                </c:pt>
                <c:pt idx="3">
                  <c:v>Diabetes</c:v>
                </c:pt>
                <c:pt idx="4">
                  <c:v>No Diabetes</c:v>
                </c:pt>
                <c:pt idx="5">
                  <c:v>Current smokers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80.779944289693589</c:v>
                </c:pt>
                <c:pt idx="1">
                  <c:v>81.514476614699333</c:v>
                </c:pt>
                <c:pt idx="2">
                  <c:v>79.553903345724905</c:v>
                </c:pt>
                <c:pt idx="3">
                  <c:v>59.259259259259252</c:v>
                </c:pt>
                <c:pt idx="4">
                  <c:v>82.53012048192771</c:v>
                </c:pt>
                <c:pt idx="5">
                  <c:v>70.652173913043484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E-EA43-9A51-4D348BE53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gradFill>
              <a:gsLst>
                <a:gs pos="1000">
                  <a:srgbClr val="486828"/>
                </a:gs>
                <a:gs pos="100000">
                  <a:srgbClr val="B2D0A3"/>
                </a:gs>
              </a:gsLst>
              <a:lin ang="0" scaled="0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Participants</c:v>
                </c:pt>
                <c:pt idx="1">
                  <c:v>BMI ≤30kg/m²</c:v>
                </c:pt>
                <c:pt idx="2">
                  <c:v>BMI &gt;30kg/m²</c:v>
                </c:pt>
                <c:pt idx="3">
                  <c:v>Diabetes</c:v>
                </c:pt>
                <c:pt idx="4">
                  <c:v>No Diabetes</c:v>
                </c:pt>
                <c:pt idx="5">
                  <c:v>Current smokers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60.719225449515903</c:v>
                </c:pt>
                <c:pt idx="1">
                  <c:v>63.539445628997868</c:v>
                </c:pt>
                <c:pt idx="2">
                  <c:v>55.511811023622052</c:v>
                </c:pt>
                <c:pt idx="3">
                  <c:v>45</c:v>
                </c:pt>
                <c:pt idx="4">
                  <c:v>62.141779788838612</c:v>
                </c:pt>
                <c:pt idx="5">
                  <c:v>54.736842105263165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E-EA43-9A51-4D348BE533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2170936"/>
        <c:axId val="-2072190920"/>
      </c:barChart>
      <c:catAx>
        <c:axId val="-2072170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72190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2190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dirty="0"/>
                  <a:t>Participants with anti-HBs titers ≥100mIU/mL</a:t>
                </a:r>
                <a:r>
                  <a:rPr lang="en-US" sz="1400" b="1" baseline="0" dirty="0"/>
                  <a:t> </a:t>
                </a:r>
                <a:r>
                  <a:rPr lang="en-US" sz="1400" b="1" dirty="0"/>
                  <a:t>at </a:t>
                </a:r>
                <a:r>
                  <a:rPr lang="en-US" sz="1400" b="1" i="0" u="none" strike="noStrike" baseline="0" dirty="0">
                    <a:effectLst/>
                  </a:rPr>
                  <a:t>Week 28 </a:t>
                </a:r>
                <a:r>
                  <a:rPr lang="en-US" sz="1400" b="1" dirty="0"/>
                  <a:t>(%)</a:t>
                </a:r>
              </a:p>
            </c:rich>
          </c:tx>
          <c:layout>
            <c:manualLayout>
              <c:xMode val="edge"/>
              <c:yMode val="edge"/>
              <c:x val="1.1690351842004948E-2"/>
              <c:y val="9.928874412688400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72170936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1400" b="0"/>
            </a:pPr>
            <a:endParaRPr lang="en-US"/>
          </a:p>
        </c:txPr>
      </c:legendEntry>
      <c:layout>
        <c:manualLayout>
          <c:xMode val="edge"/>
          <c:yMode val="edge"/>
          <c:x val="0.5970802042436647"/>
          <c:y val="1.41711806970313E-3"/>
          <c:w val="0.39735736085718237"/>
          <c:h val="9.3639362511425697E-2"/>
        </c:manualLayout>
      </c:layout>
      <c:overlay val="0"/>
      <c:spPr>
        <a:noFill/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9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49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</a:rPr>
            </a:b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9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2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8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9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0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1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6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0079"/>
            <a:ext cx="9157371" cy="347472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FC99DA7-3035-E64C-B37A-2A7A1C4C7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3D4B8E2-0B87-8B4E-8201-E3A0FBA32F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98BB3FF8-E520-1041-A21B-6D6685A654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1BF979-4BE9-AC4C-9A0A-FE07FD099E1C}"/>
              </a:ext>
            </a:extLst>
          </p:cNvPr>
          <p:cNvCxnSpPr>
            <a:cxnSpLocks/>
          </p:cNvCxnSpPr>
          <p:nvPr userDrawn="1"/>
        </p:nvCxnSpPr>
        <p:spPr>
          <a:xfrm>
            <a:off x="-14989" y="858320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B6F5BE-23CE-8F46-A075-E64E404A097A}"/>
              </a:ext>
            </a:extLst>
          </p:cNvPr>
          <p:cNvCxnSpPr>
            <a:cxnSpLocks/>
          </p:cNvCxnSpPr>
          <p:nvPr userDrawn="1"/>
        </p:nvCxnSpPr>
        <p:spPr>
          <a:xfrm>
            <a:off x="-1498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9AB3159-840E-894D-B052-EF5BC8E8EA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53" y="212308"/>
            <a:ext cx="3003779" cy="4572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AD1FC8-36FE-BE47-A3EB-96944CA1FE5E}"/>
              </a:ext>
            </a:extLst>
          </p:cNvPr>
          <p:cNvGrpSpPr/>
          <p:nvPr userDrawn="1"/>
        </p:nvGrpSpPr>
        <p:grpSpPr>
          <a:xfrm>
            <a:off x="462322" y="4521175"/>
            <a:ext cx="2280879" cy="461665"/>
            <a:chOff x="462322" y="4572931"/>
            <a:chExt cx="2280879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4F8D79-439B-2A41-BABD-91C34A626EC6}"/>
                </a:ext>
              </a:extLst>
            </p:cNvPr>
            <p:cNvSpPr txBox="1"/>
            <p:nvPr userDrawn="1"/>
          </p:nvSpPr>
          <p:spPr>
            <a:xfrm>
              <a:off x="462322" y="4572931"/>
              <a:ext cx="2280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300" b="0" i="0" cap="small" spc="90" baseline="0" dirty="0">
                  <a:latin typeface="Corbel" panose="020B0503020204020204" pitchFamily="34" charset="0"/>
                  <a:cs typeface="Arial" panose="020B0604020202020204" pitchFamily="34" charset="0"/>
                </a:rPr>
                <a:t>Hepatitis </a:t>
              </a:r>
              <a:r>
                <a:rPr lang="en-US" sz="1300" b="0" i="0" cap="small" spc="90" baseline="0" dirty="0">
                  <a:solidFill>
                    <a:srgbClr val="285078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B</a:t>
              </a:r>
              <a:r>
                <a:rPr lang="en-US" sz="1300" b="0" i="0" cap="small" spc="90" baseline="0" dirty="0">
                  <a:latin typeface="Corbel" panose="020B0503020204020204" pitchFamily="34" charset="0"/>
                  <a:cs typeface="Arial" panose="020B0604020202020204" pitchFamily="34" charset="0"/>
                </a:rPr>
                <a:t> Online</a:t>
              </a:r>
              <a:b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www.hepatitisB.uw.edu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50BFD7E-AE01-4041-926A-89924DAB89FF}"/>
                </a:ext>
              </a:extLst>
            </p:cNvPr>
            <p:cNvCxnSpPr/>
            <p:nvPr userDrawn="1"/>
          </p:nvCxnSpPr>
          <p:spPr>
            <a:xfrm>
              <a:off x="540887" y="4814931"/>
              <a:ext cx="142646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228479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A277CF-CDD0-D446-80E0-2D2C03C2D71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4642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8DB42-795C-144A-B243-C70C700C754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E287BC3-DAC7-A54C-B2EF-C1A8CA92D9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2679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2A540FF-BD62-D94B-8E9E-07E81A490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86F12-9EDA-004C-BF21-FAB31A55491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55FCAA0-AADE-9045-8FCB-F5F872A788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06240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E68B5AB-4BB5-F74E-83E1-0EC37148F609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06240" cy="365760"/>
          </a:xfrm>
          <a:prstGeom prst="rect">
            <a:avLst/>
          </a:prstGeom>
          <a:solidFill>
            <a:srgbClr val="5A646E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5D5D1EC-B6B3-4E44-847A-9EF6D02B47F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58693" y="1046741"/>
            <a:ext cx="4092536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9149248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B947F4-959E-EC46-99BB-053D310AF547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870B52-02BD-FF4F-98C3-242BF70847E9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F18CC-C61A-1846-B719-7DDABD5AF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67C5138-4C46-7548-ACCD-74E71879D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71" y="2139372"/>
            <a:ext cx="8989095" cy="8532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1CE0A0BE-2AD0-C241-95E7-F37511685DCD}"/>
              </a:ext>
            </a:extLst>
          </p:cNvPr>
          <p:cNvSpPr txBox="1">
            <a:spLocks/>
          </p:cNvSpPr>
          <p:nvPr userDrawn="1"/>
        </p:nvSpPr>
        <p:spPr>
          <a:xfrm>
            <a:off x="1" y="2077916"/>
            <a:ext cx="9143999" cy="971550"/>
          </a:xfrm>
          <a:prstGeom prst="rect">
            <a:avLst/>
          </a:prstGeom>
          <a:solidFill>
            <a:srgbClr val="00597C">
              <a:alpha val="14902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097276"/>
            <a:ext cx="86868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650AD8-2BEA-A142-BBFF-13F6C9211DB3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FCE67C-9F6A-264E-8E4D-13ADBF11237C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E4792-3C8A-7640-944F-5CF93E4532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105025"/>
            <a:ext cx="86868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7BD60B-2759-9641-BF0C-FF1F7064E2BA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86FDB9-04A2-F949-A6D5-D3F17774AF22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62288" cy="4192523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75DBB9-724C-B641-BDFB-D3DC4FE839E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81BF17-3602-1B45-ADB4-147578767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0906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59103-D1BE-064F-ACD3-A79A23F65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62288" cy="419252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75DBB9-724C-B641-BDFB-D3DC4FE839E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81BF17-3602-1B45-ADB4-147578767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0906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59103-D1BE-064F-ACD3-A79A23F65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26328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C27FB1-A545-5A44-954B-B15F6A127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594644"/>
            <a:ext cx="3657600" cy="79105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91440" indent="-91440">
              <a:spcBef>
                <a:spcPts val="0"/>
              </a:spcBef>
              <a:buClr>
                <a:srgbClr val="0070C0"/>
              </a:buClr>
              <a:defRPr sz="16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2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F7C01-F2BC-8541-998E-60D91F640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7A762D-DB19-4B44-A1FD-A0A2633A87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23FC6F-E7CE-A541-95F7-C975302972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68E2B-998D-9E4B-9CA8-2DDF07D6C84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 Slide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1168" indent="-173736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1465" marR="0" indent="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None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891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502617-E737-0B4C-B8D5-31D906CFA66A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95FBF6-F6F0-E948-9DD9-FE96C5558A1F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02D33C-9763-414E-8F13-FF96FCB53E8D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285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213551-561A-AA46-9AE1-39DE39307B7A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B52CC8C-2E46-A64F-977C-0630AC820B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104" y="3229441"/>
            <a:ext cx="2120053" cy="6217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07382B-8414-8042-8E89-870550A6EF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8242" y="3230381"/>
            <a:ext cx="2257262" cy="65836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37AE269-BE42-CD42-BDC8-562A526116E5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 in this presentation is that of the author(s) and does not necessarily represent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the official position of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4DF6FE-85D1-3A46-B06F-0728429CE4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410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CC4D3E-D0A9-2E4C-9195-67601135B337}"/>
              </a:ext>
            </a:extLst>
          </p:cNvPr>
          <p:cNvSpPr/>
          <p:nvPr userDrawn="1"/>
        </p:nvSpPr>
        <p:spPr>
          <a:xfrm>
            <a:off x="7653868" y="4705350"/>
            <a:ext cx="1490133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Second-level text</a:t>
            </a:r>
          </a:p>
          <a:p>
            <a:pPr lvl="2"/>
            <a:r>
              <a:rPr lang="en-US" dirty="0"/>
              <a:t>Third-level text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2B4AE2-70E2-7A4A-9E65-3919D01E0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466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1168" indent="-173736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Second-level text</a:t>
            </a:r>
          </a:p>
          <a:p>
            <a:pPr lvl="2"/>
            <a:r>
              <a:rPr lang="en-US" dirty="0"/>
              <a:t>Third-level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2B4AE2-70E2-7A4A-9E65-3919D01E0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0402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9D8BF7C-594B-5F44-892D-5AD36E3A5B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4244975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7F3867B-74CD-0743-B864-4CD21D2D5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39726-367F-D64A-9196-071531540DC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0B99B2-EBF7-BA42-83FC-8AD08B645963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7A6B9D-560F-CA41-A6F0-1C79BD366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9605D-D584-B44E-B8E7-E2EC6AAA7D2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0B99B2-EBF7-BA42-83FC-8AD08B645963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7A6B9D-560F-CA41-A6F0-1C79BD366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9605D-D584-B44E-B8E7-E2EC6AAA7D2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777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Data Slide with Gray Title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7719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1000525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C2CBBB-5045-8F42-85A1-BB5104437F5D}"/>
              </a:ext>
            </a:extLst>
          </p:cNvPr>
          <p:cNvCxnSpPr>
            <a:cxnSpLocks/>
          </p:cNvCxnSpPr>
          <p:nvPr userDrawn="1"/>
        </p:nvCxnSpPr>
        <p:spPr>
          <a:xfrm>
            <a:off x="-14989" y="97218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C5AF5C-6EA9-6B49-A7AF-72E6D2153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8C9FC-3328-574A-A1BB-2F63ADF3D15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F4BADDC-F26C-2141-B48C-9B8AA2179C2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2A540FF-BD62-D94B-8E9E-07E81A490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86F12-9EDA-004C-BF21-FAB31A55491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732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09" r:id="rId3"/>
    <p:sldLayoutId id="2147483712" r:id="rId4"/>
    <p:sldLayoutId id="2147483700" r:id="rId5"/>
    <p:sldLayoutId id="2147483701" r:id="rId6"/>
    <p:sldLayoutId id="2147483713" r:id="rId7"/>
    <p:sldLayoutId id="2147483703" r:id="rId8"/>
    <p:sldLayoutId id="2147483710" r:id="rId9"/>
    <p:sldLayoutId id="2147483719" r:id="rId10"/>
    <p:sldLayoutId id="2147483720" r:id="rId11"/>
    <p:sldLayoutId id="2147483717" r:id="rId12"/>
    <p:sldLayoutId id="2147483695" r:id="rId13"/>
    <p:sldLayoutId id="2147483697" r:id="rId14"/>
    <p:sldLayoutId id="2147483698" r:id="rId15"/>
    <p:sldLayoutId id="2147483704" r:id="rId16"/>
    <p:sldLayoutId id="2147483711" r:id="rId17"/>
    <p:sldLayoutId id="2147483705" r:id="rId18"/>
    <p:sldLayoutId id="2147483696" r:id="rId19"/>
    <p:sldLayoutId id="2147483715" r:id="rId20"/>
    <p:sldLayoutId id="2147483716" r:id="rId21"/>
    <p:sldLayoutId id="2147483707" r:id="rId22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10" charset="0"/>
                <a:ea typeface="ＭＳ Ｐゴシック" pitchFamily="-110" charset="-128"/>
              </a:rPr>
              <a:t>PreHevbrio</a:t>
            </a:r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 versus Engerix-B in Healthy Adults</a:t>
            </a:r>
            <a:br>
              <a:rPr lang="en-US" sz="1800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400" b="1" dirty="0">
                <a:latin typeface="Arial" pitchFamily="-110" charset="0"/>
                <a:ea typeface="ＭＳ Ｐゴシック" pitchFamily="-110" charset="-128"/>
              </a:rPr>
              <a:t>PROTECT Trial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431748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</a:t>
            </a:r>
            <a:br>
              <a:rPr lang="en-US" dirty="0"/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 (anti-HBs ≥100 </a:t>
            </a:r>
            <a:r>
              <a:rPr lang="en-US" dirty="0" err="1">
                <a:ea typeface="ＭＳ Ｐゴシック" pitchFamily="31" charset="-128"/>
              </a:rPr>
              <a:t>mIU</a:t>
            </a:r>
            <a:r>
              <a:rPr lang="en-US" dirty="0">
                <a:ea typeface="ＭＳ Ｐゴシック" pitchFamily="31" charset="-128"/>
              </a:rPr>
              <a:t>/mL), by Age and Gender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FFBF4A-EE64-3E41-86F1-03A1EF75DB66}"/>
              </a:ext>
            </a:extLst>
          </p:cNvPr>
          <p:cNvGraphicFramePr>
            <a:graphicFrameLocks/>
          </p:cNvGraphicFramePr>
          <p:nvPr/>
        </p:nvGraphicFramePr>
        <p:xfrm>
          <a:off x="472440" y="1014248"/>
          <a:ext cx="8191500" cy="344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68021C8-3C8F-7847-A402-48FD951DC591}"/>
              </a:ext>
            </a:extLst>
          </p:cNvPr>
          <p:cNvSpPr/>
          <p:nvPr/>
        </p:nvSpPr>
        <p:spPr>
          <a:xfrm>
            <a:off x="4021320" y="4444989"/>
            <a:ext cx="779360" cy="312038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62A68-588F-B54A-B7AD-5D6C398AA1D3}"/>
              </a:ext>
            </a:extLst>
          </p:cNvPr>
          <p:cNvSpPr/>
          <p:nvPr/>
        </p:nvSpPr>
        <p:spPr>
          <a:xfrm>
            <a:off x="6562854" y="4435556"/>
            <a:ext cx="1250284" cy="312038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803F8B-1C64-2E44-A29C-B5E2726517EC}"/>
              </a:ext>
            </a:extLst>
          </p:cNvPr>
          <p:cNvCxnSpPr>
            <a:cxnSpLocks/>
          </p:cNvCxnSpPr>
          <p:nvPr/>
        </p:nvCxnSpPr>
        <p:spPr>
          <a:xfrm>
            <a:off x="3086502" y="4457444"/>
            <a:ext cx="2602106" cy="1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A80056-B4DE-D64C-9917-6EC15DACC7A8}"/>
              </a:ext>
            </a:extLst>
          </p:cNvPr>
          <p:cNvCxnSpPr>
            <a:cxnSpLocks/>
          </p:cNvCxnSpPr>
          <p:nvPr/>
        </p:nvCxnSpPr>
        <p:spPr>
          <a:xfrm>
            <a:off x="5886944" y="4454167"/>
            <a:ext cx="2602106" cy="1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06859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PreHevbrio Vaccine vs Engerix-B Vaccine in Adults</a:t>
            </a:r>
            <a:br>
              <a:rPr lang="en-US" dirty="0"/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 (anti-HBs ≥100 </a:t>
            </a:r>
            <a:r>
              <a:rPr lang="en-US" dirty="0" err="1">
                <a:ea typeface="ＭＳ Ｐゴシック" pitchFamily="31" charset="-128"/>
              </a:rPr>
              <a:t>mIU</a:t>
            </a:r>
            <a:r>
              <a:rPr lang="en-US" dirty="0">
                <a:ea typeface="ＭＳ Ｐゴシック" pitchFamily="31" charset="-128"/>
              </a:rPr>
              <a:t>/mL), by BMI, Diabetes, and Smoking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FFBF4A-EE64-3E41-86F1-03A1EF75D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763394"/>
              </p:ext>
            </p:extLst>
          </p:nvPr>
        </p:nvGraphicFramePr>
        <p:xfrm>
          <a:off x="449580" y="1115407"/>
          <a:ext cx="8237220" cy="352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44270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PreHevbrio Vaccine vs Engerix-B Vaccine in Adults ≥</a:t>
            </a:r>
            <a:r>
              <a:rPr lang="en-US" b="1" dirty="0"/>
              <a:t>18 years</a:t>
            </a:r>
            <a:br>
              <a:rPr lang="en-US" dirty="0"/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2E0270-074F-4844-AFBE-9868A23C7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2159872"/>
            <a:ext cx="9180576" cy="84626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/>
              <a:t>PreHevbrio</a:t>
            </a:r>
            <a:r>
              <a:rPr lang="en-US" dirty="0"/>
              <a:t> was non-inferior to </a:t>
            </a:r>
            <a:r>
              <a:rPr lang="en-US" dirty="0" err="1"/>
              <a:t>Engerix</a:t>
            </a:r>
            <a:r>
              <a:rPr lang="en-US" dirty="0"/>
              <a:t>-B and induced higher </a:t>
            </a:r>
            <a:r>
              <a:rPr lang="en-US" dirty="0" err="1"/>
              <a:t>seroprotection</a:t>
            </a:r>
            <a:r>
              <a:rPr lang="en-US" dirty="0"/>
              <a:t> in adults aged 18 years of age and older after three doses of vaccine</a:t>
            </a:r>
            <a:r>
              <a:rPr lang="en-US" dirty="0">
                <a:solidFill>
                  <a:schemeClr val="tx1"/>
                </a:solidFill>
              </a:rPr>
              <a:t>.”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319223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7637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itchFamily="-106" charset="0"/>
              </a:rPr>
              <a:t>PreHevbrio Vaccine vs Engerix-B Vaccine in Adults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PROTECT Trial: Design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51BD-B668-5F46-B5CF-0078A03125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1050"/>
              </a:spcBef>
            </a:pPr>
            <a:r>
              <a:rPr lang="en-US" sz="1350" b="1" dirty="0">
                <a:latin typeface="Arial" pitchFamily="-106" charset="0"/>
              </a:rPr>
              <a:t>Design</a:t>
            </a:r>
          </a:p>
          <a:p>
            <a:pPr lvl="1">
              <a:lnSpc>
                <a:spcPts val="1800"/>
              </a:lnSpc>
            </a:pP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Phase 3, double-blind, randomized controlled trial, conducted at multiple sites in the USA, Finland, Canada, and Belgium that compared the safety and immunogenicity of </a:t>
            </a:r>
            <a:r>
              <a:rPr lang="en-US" sz="1350" dirty="0" err="1">
                <a:solidFill>
                  <a:schemeClr val="tx1"/>
                </a:solidFill>
                <a:latin typeface="Arial" pitchFamily="-106" charset="0"/>
              </a:rPr>
              <a:t>PreHevbrio</a:t>
            </a: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-106" charset="0"/>
              </a:rPr>
              <a:t>verus</a:t>
            </a: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-106" charset="0"/>
              </a:rPr>
              <a:t>Engerix</a:t>
            </a: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-B hepatitis B vaccines</a:t>
            </a:r>
          </a:p>
          <a:p>
            <a:pPr marL="214313" indent="-214313">
              <a:lnSpc>
                <a:spcPts val="1800"/>
              </a:lnSpc>
              <a:spcBef>
                <a:spcPts val="1050"/>
              </a:spcBef>
            </a:pPr>
            <a:r>
              <a:rPr lang="en-US" sz="1350" b="1" dirty="0">
                <a:solidFill>
                  <a:schemeClr val="tx1"/>
                </a:solidFill>
                <a:latin typeface="Arial" pitchFamily="-106" charset="0"/>
              </a:rPr>
              <a:t>Participants (n = 1,607)</a:t>
            </a:r>
          </a:p>
          <a:p>
            <a:pPr marL="514343" lvl="1" indent="-214313">
              <a:lnSpc>
                <a:spcPts val="1800"/>
              </a:lnSpc>
            </a:pP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Ages: ≥18 years</a:t>
            </a:r>
          </a:p>
          <a:p>
            <a:pPr marL="514343" lvl="1" indent="-214313">
              <a:lnSpc>
                <a:spcPts val="1800"/>
              </a:lnSpc>
            </a:pP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HBV vaccine naïve</a:t>
            </a:r>
          </a:p>
          <a:p>
            <a:pPr marL="514343" lvl="1" indent="-214313">
              <a:lnSpc>
                <a:spcPts val="1800"/>
              </a:lnSpc>
            </a:pP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Exclusions: current or past HBV infection; HIV; HCV; pregnancy; receipt of any live attenuated vaccine within 4 weeks of enrollment; receipt of inactivated vaccine within 2 weeks of enrollment; and uncontrolled comorbidities</a:t>
            </a:r>
          </a:p>
          <a:p>
            <a:r>
              <a:rPr lang="en-US" sz="1350" b="1" dirty="0"/>
              <a:t>Primary End Point</a:t>
            </a:r>
          </a:p>
          <a:p>
            <a:pPr lvl="1"/>
            <a:r>
              <a:rPr lang="en-US" sz="1350" dirty="0"/>
              <a:t>Anti-HBs </a:t>
            </a:r>
            <a:r>
              <a:rPr lang="en-US" sz="1350" dirty="0" err="1"/>
              <a:t>seroprotection</a:t>
            </a:r>
            <a:r>
              <a:rPr lang="en-US" sz="1350" dirty="0"/>
              <a:t> rate 4 weeks after 3rd dose of </a:t>
            </a:r>
            <a:r>
              <a:rPr lang="en-US" sz="1350" dirty="0" err="1"/>
              <a:t>PreHevbrio</a:t>
            </a:r>
            <a:r>
              <a:rPr lang="en-US" sz="1350" dirty="0"/>
              <a:t> or </a:t>
            </a:r>
            <a:r>
              <a:rPr lang="en-US" sz="1350" dirty="0" err="1"/>
              <a:t>Engerix</a:t>
            </a:r>
            <a:r>
              <a:rPr lang="en-US" sz="1350" dirty="0"/>
              <a:t>-B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914523-B1B6-AE46-9CF6-F0B431755C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</a:t>
            </a:r>
            <a:r>
              <a:rPr lang="en-US" dirty="0" err="1">
                <a:latin typeface="Arial" pitchFamily="-106" charset="0"/>
              </a:rPr>
              <a:t>Vesikari</a:t>
            </a:r>
            <a:r>
              <a:rPr lang="en-US" dirty="0">
                <a:latin typeface="Arial" pitchFamily="-106" charset="0"/>
              </a:rPr>
              <a:t>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199930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7AB46A-D597-054B-AF7C-E74868855146}"/>
              </a:ext>
            </a:extLst>
          </p:cNvPr>
          <p:cNvCxnSpPr>
            <a:cxnSpLocks/>
          </p:cNvCxnSpPr>
          <p:nvPr/>
        </p:nvCxnSpPr>
        <p:spPr>
          <a:xfrm>
            <a:off x="7309462" y="1384547"/>
            <a:ext cx="0" cy="17145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0AF44D2-7D82-D344-AC4E-46E19ECD0F98}"/>
              </a:ext>
            </a:extLst>
          </p:cNvPr>
          <p:cNvCxnSpPr>
            <a:cxnSpLocks/>
          </p:cNvCxnSpPr>
          <p:nvPr/>
        </p:nvCxnSpPr>
        <p:spPr>
          <a:xfrm>
            <a:off x="3143036" y="2004058"/>
            <a:ext cx="3566160" cy="0"/>
          </a:xfrm>
          <a:prstGeom prst="line">
            <a:avLst/>
          </a:prstGeom>
          <a:ln w="22225">
            <a:solidFill>
              <a:srgbClr val="02A8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0EA1D5-A6C8-9640-9ADA-79413D06FB07}"/>
              </a:ext>
            </a:extLst>
          </p:cNvPr>
          <p:cNvCxnSpPr/>
          <p:nvPr/>
        </p:nvCxnSpPr>
        <p:spPr>
          <a:xfrm flipV="1">
            <a:off x="3159056" y="3096913"/>
            <a:ext cx="3566160" cy="155"/>
          </a:xfrm>
          <a:prstGeom prst="line">
            <a:avLst/>
          </a:prstGeom>
          <a:ln w="22225">
            <a:solidFill>
              <a:srgbClr val="718E2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-106" charset="0"/>
              </a:rPr>
              <a:t>PreHevbrio Vaccine vs Engerix-B Vaccine in Adults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PROTECT Trial: Design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581212" y="2190644"/>
            <a:ext cx="117240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796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567704" y="3290966"/>
            <a:ext cx="118591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811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1154627" y="3826502"/>
            <a:ext cx="6875323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500"/>
              </a:lnSpc>
              <a:spcBef>
                <a:spcPts val="10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Vaccine Dosing</a:t>
            </a:r>
          </a:p>
          <a:p>
            <a:pPr defTabSz="701279">
              <a:lnSpc>
                <a:spcPts val="1500"/>
              </a:lnSpc>
              <a:spcBef>
                <a:spcPts val="200"/>
              </a:spcBef>
            </a:pPr>
            <a:r>
              <a:rPr lang="en-US" sz="1200" b="1" dirty="0" err="1">
                <a:solidFill>
                  <a:srgbClr val="0795AD"/>
                </a:solidFill>
                <a:latin typeface="Arial" pitchFamily="22" charset="0"/>
              </a:rPr>
              <a:t>PreHevbrio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1.0 mL dose of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 HBs antigens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at weeks 0, 4, and 24</a:t>
            </a:r>
          </a:p>
          <a:p>
            <a:pPr defTabSz="701279">
              <a:lnSpc>
                <a:spcPts val="1500"/>
              </a:lnSpc>
              <a:spcBef>
                <a:spcPts val="150"/>
              </a:spcBef>
            </a:pPr>
            <a:r>
              <a:rPr lang="en-US" sz="1200" b="1" dirty="0">
                <a:solidFill>
                  <a:srgbClr val="5E7620"/>
                </a:solidFill>
                <a:latin typeface="Arial"/>
                <a:cs typeface="Arial"/>
              </a:rPr>
              <a:t>Engerix-B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: 1 mL dose of 20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recombinant HBsAg at weeks 0, 4, and 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4DF18A-2222-C745-91C4-7F7993775654}"/>
              </a:ext>
            </a:extLst>
          </p:cNvPr>
          <p:cNvGrpSpPr/>
          <p:nvPr/>
        </p:nvGrpSpPr>
        <p:grpSpPr>
          <a:xfrm>
            <a:off x="1143000" y="1021866"/>
            <a:ext cx="6872910" cy="400023"/>
            <a:chOff x="0" y="1362488"/>
            <a:chExt cx="9163879" cy="533364"/>
          </a:xfrm>
        </p:grpSpPr>
        <p:sp>
          <p:nvSpPr>
            <p:cNvPr id="38" name="Rectangle 37"/>
            <p:cNvSpPr/>
            <p:nvPr/>
          </p:nvSpPr>
          <p:spPr>
            <a:xfrm>
              <a:off x="0" y="1395318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063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9972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683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88304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588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V="1">
              <a:off x="267279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flipV="1">
              <a:off x="4259277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432233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579513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8457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D32BB8-15FF-0A4C-8E6D-1A6E2B11748C}"/>
                </a:ext>
              </a:extLst>
            </p:cNvPr>
            <p:cNvSpPr/>
            <p:nvPr/>
          </p:nvSpPr>
          <p:spPr>
            <a:xfrm>
              <a:off x="3191959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77AD2A-A923-7042-BA1F-7F2B20E65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038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92A3FDC-D4F9-7042-B37D-472847AF768F}"/>
                </a:ext>
              </a:extLst>
            </p:cNvPr>
            <p:cNvSpPr/>
            <p:nvPr/>
          </p:nvSpPr>
          <p:spPr>
            <a:xfrm>
              <a:off x="320298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932224-613D-D04E-B413-F0079A414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2516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85D737-EF6B-BC43-B74F-42973341F4D4}"/>
                </a:ext>
              </a:extLst>
            </p:cNvPr>
            <p:cNvSpPr/>
            <p:nvPr/>
          </p:nvSpPr>
          <p:spPr>
            <a:xfrm>
              <a:off x="47890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C424C4-F149-5943-9816-54FB5F210E60}"/>
                </a:ext>
              </a:extLst>
            </p:cNvPr>
            <p:cNvSpPr/>
            <p:nvPr/>
          </p:nvSpPr>
          <p:spPr>
            <a:xfrm>
              <a:off x="637233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783292-677B-5A47-BB4D-70BBC26FD54B}"/>
                </a:ext>
              </a:extLst>
            </p:cNvPr>
            <p:cNvCxnSpPr/>
            <p:nvPr/>
          </p:nvCxnSpPr>
          <p:spPr>
            <a:xfrm flipV="1">
              <a:off x="663899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5A9212-B597-BE4F-9739-A171DFD20E6D}"/>
                </a:ext>
              </a:extLst>
            </p:cNvPr>
            <p:cNvSpPr/>
            <p:nvPr/>
          </p:nvSpPr>
          <p:spPr>
            <a:xfrm>
              <a:off x="79610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EC6B5D-CF8D-DD4D-BA56-E583BD61285E}"/>
                </a:ext>
              </a:extLst>
            </p:cNvPr>
            <p:cNvCxnSpPr/>
            <p:nvPr/>
          </p:nvCxnSpPr>
          <p:spPr>
            <a:xfrm flipV="1">
              <a:off x="82254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Diamond 32">
            <a:extLst>
              <a:ext uri="{FF2B5EF4-FFF2-40B4-BE49-F238E27FC236}">
                <a16:creationId xmlns:a16="http://schemas.microsoft.com/office/drawing/2014/main" id="{0E7061E7-3CF6-3A46-BB8E-3B4410F27D56}"/>
              </a:ext>
            </a:extLst>
          </p:cNvPr>
          <p:cNvSpPr>
            <a:spLocks/>
          </p:cNvSpPr>
          <p:nvPr/>
        </p:nvSpPr>
        <p:spPr>
          <a:xfrm>
            <a:off x="3573455" y="1832608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C58825F4-F3A9-294F-B8AF-B58F7F67387F}"/>
              </a:ext>
            </a:extLst>
          </p:cNvPr>
          <p:cNvSpPr>
            <a:spLocks/>
          </p:cNvSpPr>
          <p:nvPr/>
        </p:nvSpPr>
        <p:spPr>
          <a:xfrm>
            <a:off x="3573455" y="2924227"/>
            <a:ext cx="342900" cy="342900"/>
          </a:xfrm>
          <a:prstGeom prst="diamond">
            <a:avLst/>
          </a:prstGeom>
          <a:solidFill>
            <a:srgbClr val="718E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1F96E34D-3BD1-254F-A5E9-C0389E03923B}"/>
              </a:ext>
            </a:extLst>
          </p:cNvPr>
          <p:cNvSpPr>
            <a:spLocks/>
          </p:cNvSpPr>
          <p:nvPr/>
        </p:nvSpPr>
        <p:spPr>
          <a:xfrm>
            <a:off x="2989317" y="1832608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3D218406-93E8-8E46-9395-4381E4A0B3AD}"/>
              </a:ext>
            </a:extLst>
          </p:cNvPr>
          <p:cNvSpPr>
            <a:spLocks/>
          </p:cNvSpPr>
          <p:nvPr/>
        </p:nvSpPr>
        <p:spPr>
          <a:xfrm>
            <a:off x="2989317" y="2924227"/>
            <a:ext cx="342900" cy="342900"/>
          </a:xfrm>
          <a:prstGeom prst="diamond">
            <a:avLst/>
          </a:prstGeom>
          <a:solidFill>
            <a:srgbClr val="718E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140E0850-407B-784D-AB96-E255A67BC22C}"/>
              </a:ext>
            </a:extLst>
          </p:cNvPr>
          <p:cNvSpPr>
            <a:spLocks/>
          </p:cNvSpPr>
          <p:nvPr/>
        </p:nvSpPr>
        <p:spPr>
          <a:xfrm>
            <a:off x="6530387" y="2924227"/>
            <a:ext cx="342900" cy="342900"/>
          </a:xfrm>
          <a:prstGeom prst="diamond">
            <a:avLst/>
          </a:prstGeom>
          <a:solidFill>
            <a:srgbClr val="718E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C8A95783-D9F5-C44C-A08A-54F06073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1832793"/>
            <a:ext cx="1165860" cy="342900"/>
          </a:xfrm>
          <a:prstGeom prst="rect">
            <a:avLst/>
          </a:prstGeom>
          <a:solidFill>
            <a:srgbClr val="00B6D3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PreHevbrio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671D2718-DA4C-8F42-9981-241C240A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2928921"/>
            <a:ext cx="1165860" cy="342900"/>
          </a:xfrm>
          <a:prstGeom prst="rect">
            <a:avLst/>
          </a:prstGeom>
          <a:solidFill>
            <a:srgbClr val="718E25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Engerix-B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FA018D65-0CF9-3F4B-847E-96DD7E45CDFB}"/>
              </a:ext>
            </a:extLst>
          </p:cNvPr>
          <p:cNvSpPr>
            <a:spLocks/>
          </p:cNvSpPr>
          <p:nvPr/>
        </p:nvSpPr>
        <p:spPr>
          <a:xfrm>
            <a:off x="6530387" y="1832608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1ACB99D-7680-4241-BC21-5669463DA712}"/>
              </a:ext>
            </a:extLst>
          </p:cNvPr>
          <p:cNvSpPr/>
          <p:nvPr/>
        </p:nvSpPr>
        <p:spPr>
          <a:xfrm>
            <a:off x="6916591" y="2943665"/>
            <a:ext cx="786384" cy="30403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>
              <a:buFont typeface="Wingdings" pitchFamily="2" charset="2"/>
              <a:buChar char="ü"/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Anti-HBs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A16674-58CC-094C-9738-5B923304CD37}"/>
              </a:ext>
            </a:extLst>
          </p:cNvPr>
          <p:cNvSpPr/>
          <p:nvPr/>
        </p:nvSpPr>
        <p:spPr>
          <a:xfrm>
            <a:off x="6916591" y="1855844"/>
            <a:ext cx="786384" cy="30403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>
              <a:buFont typeface="Wingdings" pitchFamily="2" charset="2"/>
              <a:buChar char="ü"/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Anti-HBs</a:t>
            </a:r>
          </a:p>
        </p:txBody>
      </p:sp>
    </p:spTree>
    <p:extLst>
      <p:ext uri="{BB962C8B-B14F-4D97-AF65-F5344CB8AC3E}">
        <p14:creationId xmlns:p14="http://schemas.microsoft.com/office/powerpoint/2010/main" val="133474528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PROTECT Trial: Baseline Characteristics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/>
        </p:nvGraphicFramePr>
        <p:xfrm>
          <a:off x="472439" y="1032180"/>
          <a:ext cx="82296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83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PreHevbrio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 = 796)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8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Engerix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811)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E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(range), years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 (18-86)</a:t>
                      </a:r>
                    </a:p>
                  </a:txBody>
                  <a:tcPr marL="68580" marR="68580" marT="34290" marB="342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 (18-90)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 (39.6)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 (37.4)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496">
                <a:tc>
                  <a:txBody>
                    <a:bodyPr/>
                    <a:lstStyle/>
                    <a:p>
                      <a:pPr marL="0" indent="0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159543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no. (%)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Black/African American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Asian, Pacific Islander, Native Hawaiian, AI/AN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 (89.8)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(8.3)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(1.8)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 (90.0)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(8.0)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(2.0)</a:t>
                      </a:r>
                    </a:p>
                  </a:txBody>
                  <a:tcPr marL="68580" marR="68580" marT="34290" marB="3429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(13.1)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(13.9)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2 diabetes,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(7.5)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(8.0)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8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 or region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USA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Canada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Europe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 (42.5)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(15.8)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(41.7)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 (42.2)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(16.4)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 (41.4)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75188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</a:t>
            </a:r>
            <a:br>
              <a:rPr lang="en-US" dirty="0"/>
            </a:br>
            <a:r>
              <a:rPr lang="en-US" dirty="0"/>
              <a:t>PROTECT Trial: Week 28 </a:t>
            </a:r>
            <a:r>
              <a:rPr lang="en-US" dirty="0">
                <a:ea typeface="ＭＳ Ｐゴシック" pitchFamily="31" charset="-128"/>
              </a:rPr>
              <a:t>Results (anti-HBs ≥10 </a:t>
            </a:r>
            <a:r>
              <a:rPr lang="en-US" dirty="0" err="1">
                <a:ea typeface="ＭＳ Ｐゴシック" pitchFamily="31" charset="-128"/>
              </a:rPr>
              <a:t>mIU</a:t>
            </a:r>
            <a:r>
              <a:rPr lang="en-US" dirty="0">
                <a:ea typeface="ＭＳ Ｐゴシック" pitchFamily="31" charset="-128"/>
              </a:rPr>
              <a:t>/mL), by Age Group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FFBF4A-EE64-3E41-86F1-03A1EF75D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19733"/>
              </p:ext>
            </p:extLst>
          </p:nvPr>
        </p:nvGraphicFramePr>
        <p:xfrm>
          <a:off x="464820" y="1052347"/>
          <a:ext cx="8229600" cy="363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925598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 Aged </a:t>
            </a:r>
            <a:r>
              <a:rPr lang="en-US" b="1" dirty="0"/>
              <a:t>≥18 Years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268477"/>
              </p:ext>
            </p:extLst>
          </p:nvPr>
        </p:nvGraphicFramePr>
        <p:xfrm>
          <a:off x="829567" y="1023768"/>
          <a:ext cx="749808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FBA0441-84D3-6A49-BF40-051D62A0C182}"/>
              </a:ext>
            </a:extLst>
          </p:cNvPr>
          <p:cNvGrpSpPr/>
          <p:nvPr/>
        </p:nvGrpSpPr>
        <p:grpSpPr>
          <a:xfrm>
            <a:off x="1855948" y="1097075"/>
            <a:ext cx="1843765" cy="259040"/>
            <a:chOff x="6674068" y="1295408"/>
            <a:chExt cx="2458354" cy="3453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CDBD96-86BA-4F4D-AC30-2926BF93C4A1}"/>
                </a:ext>
              </a:extLst>
            </p:cNvPr>
            <p:cNvSpPr/>
            <p:nvPr/>
          </p:nvSpPr>
          <p:spPr>
            <a:xfrm>
              <a:off x="6765595" y="1295408"/>
              <a:ext cx="2366827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80D39C0-20F1-9548-8CF3-8ED34E0AD733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A00FB0-084F-DB48-95C6-FFE6865F23AE}"/>
              </a:ext>
            </a:extLst>
          </p:cNvPr>
          <p:cNvGrpSpPr/>
          <p:nvPr/>
        </p:nvGrpSpPr>
        <p:grpSpPr>
          <a:xfrm>
            <a:off x="720765" y="4236006"/>
            <a:ext cx="6336792" cy="581424"/>
            <a:chOff x="-536566" y="5601251"/>
            <a:chExt cx="8449056" cy="7752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F74C9D-47C9-034E-B063-DF7061482275}"/>
                </a:ext>
              </a:extLst>
            </p:cNvPr>
            <p:cNvGrpSpPr/>
            <p:nvPr/>
          </p:nvGrpSpPr>
          <p:grpSpPr>
            <a:xfrm>
              <a:off x="-536566" y="5995485"/>
              <a:ext cx="8449056" cy="380998"/>
              <a:chOff x="-536566" y="5882375"/>
              <a:chExt cx="8449056" cy="3809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698512A-98BB-D140-A897-ACBDEC6E0DF7}"/>
                  </a:ext>
                </a:extLst>
              </p:cNvPr>
              <p:cNvGrpSpPr/>
              <p:nvPr/>
            </p:nvGrpSpPr>
            <p:grpSpPr>
              <a:xfrm>
                <a:off x="789416" y="5900178"/>
                <a:ext cx="5896990" cy="347469"/>
                <a:chOff x="789416" y="5900178"/>
                <a:chExt cx="5896990" cy="347469"/>
              </a:xfrm>
            </p:grpSpPr>
            <p:cxnSp>
              <p:nvCxnSpPr>
                <p:cNvPr id="18" name="Straight Connector 17"/>
                <p:cNvCxnSpPr>
                  <a:cxnSpLocks/>
                </p:cNvCxnSpPr>
                <p:nvPr/>
              </p:nvCxnSpPr>
              <p:spPr>
                <a:xfrm flipV="1">
                  <a:off x="964336" y="6061706"/>
                  <a:ext cx="5486400" cy="0"/>
                </a:xfrm>
                <a:prstGeom prst="line">
                  <a:avLst/>
                </a:prstGeom>
                <a:solidFill>
                  <a:srgbClr val="718E25"/>
                </a:solidFill>
                <a:ln w="22225">
                  <a:solidFill>
                    <a:srgbClr val="718E25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Diamond 9"/>
                <p:cNvSpPr>
                  <a:spLocks/>
                </p:cNvSpPr>
                <p:nvPr/>
              </p:nvSpPr>
              <p:spPr>
                <a:xfrm>
                  <a:off x="1713364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12" name="Diamond 11"/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13" name="Diamond 12"/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7C717F-74F6-674F-88BE-4BDDB1577A65}"/>
                  </a:ext>
                </a:extLst>
              </p:cNvPr>
              <p:cNvSpPr/>
              <p:nvPr/>
            </p:nvSpPr>
            <p:spPr>
              <a:xfrm>
                <a:off x="-536566" y="5882375"/>
                <a:ext cx="8449056" cy="380998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718E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Engerix-B</a:t>
                </a:r>
                <a:endParaRPr lang="en-US" sz="1200" b="1" dirty="0">
                  <a:solidFill>
                    <a:srgbClr val="718E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E25FA2-81D8-8746-9E1B-911244B713D0}"/>
                </a:ext>
              </a:extLst>
            </p:cNvPr>
            <p:cNvGrpSpPr/>
            <p:nvPr/>
          </p:nvGrpSpPr>
          <p:grpSpPr>
            <a:xfrm>
              <a:off x="-536566" y="5601251"/>
              <a:ext cx="8449056" cy="389126"/>
              <a:chOff x="-536566" y="5538758"/>
              <a:chExt cx="8449056" cy="3891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B9FD3B-90FD-6E43-B45D-3F6B8B33DC86}"/>
                  </a:ext>
                </a:extLst>
              </p:cNvPr>
              <p:cNvSpPr/>
              <p:nvPr/>
            </p:nvSpPr>
            <p:spPr>
              <a:xfrm>
                <a:off x="-536566" y="5546885"/>
                <a:ext cx="8449056" cy="380999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07859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PreHevbrio</a:t>
                </a:r>
                <a:endParaRPr lang="en-US" sz="1200" b="1" dirty="0">
                  <a:solidFill>
                    <a:srgbClr val="07859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521FED3-C4BF-4F4F-90A0-ABA9D2F5D8DF}"/>
                  </a:ext>
                </a:extLst>
              </p:cNvPr>
              <p:cNvGrpSpPr/>
              <p:nvPr/>
            </p:nvGrpSpPr>
            <p:grpSpPr>
              <a:xfrm>
                <a:off x="789416" y="5538758"/>
                <a:ext cx="5896990" cy="347469"/>
                <a:chOff x="789416" y="5900178"/>
                <a:chExt cx="5896990" cy="347469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1075794-D4FF-064B-BA43-4AF9D79F24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6928" y="6069623"/>
                  <a:ext cx="5486399" cy="0"/>
                </a:xfrm>
                <a:prstGeom prst="line">
                  <a:avLst/>
                </a:prstGeom>
                <a:ln w="22225">
                  <a:solidFill>
                    <a:srgbClr val="02A8C3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Diamond 26">
                  <a:extLst>
                    <a:ext uri="{FF2B5EF4-FFF2-40B4-BE49-F238E27FC236}">
                      <a16:creationId xmlns:a16="http://schemas.microsoft.com/office/drawing/2014/main" id="{E13F3685-95F5-ED40-AC0D-45839ACC2B2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13364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28" name="Diamond 27">
                  <a:extLst>
                    <a:ext uri="{FF2B5EF4-FFF2-40B4-BE49-F238E27FC236}">
                      <a16:creationId xmlns:a16="http://schemas.microsoft.com/office/drawing/2014/main" id="{9B8FCE80-FF21-FA4B-ACD0-20D580CF4FE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9" name="Diamond 28">
                  <a:extLst>
                    <a:ext uri="{FF2B5EF4-FFF2-40B4-BE49-F238E27FC236}">
                      <a16:creationId xmlns:a16="http://schemas.microsoft.com/office/drawing/2014/main" id="{2C14A083-FDFA-704A-B049-BFA1A82EA73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058198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 Aged </a:t>
            </a:r>
            <a:r>
              <a:rPr lang="en-US" b="1" dirty="0"/>
              <a:t>18-44 Years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493725"/>
              </p:ext>
            </p:extLst>
          </p:nvPr>
        </p:nvGraphicFramePr>
        <p:xfrm>
          <a:off x="837352" y="1038768"/>
          <a:ext cx="749808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90BF9BA2-F240-2B43-8440-851A984EDC7C}"/>
              </a:ext>
            </a:extLst>
          </p:cNvPr>
          <p:cNvGrpSpPr/>
          <p:nvPr/>
        </p:nvGrpSpPr>
        <p:grpSpPr>
          <a:xfrm>
            <a:off x="1867612" y="1106409"/>
            <a:ext cx="1685496" cy="259040"/>
            <a:chOff x="6674068" y="1295408"/>
            <a:chExt cx="2247329" cy="34538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88ADC08-83A2-F94A-95FE-C9EFD0628538}"/>
                </a:ext>
              </a:extLst>
            </p:cNvPr>
            <p:cNvSpPr/>
            <p:nvPr/>
          </p:nvSpPr>
          <p:spPr>
            <a:xfrm>
              <a:off x="6765593" y="1295408"/>
              <a:ext cx="2155804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EE850E-46FB-2B47-8928-384EECC28039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D97F09-5301-C241-A0DE-8BBBD5712C01}"/>
              </a:ext>
            </a:extLst>
          </p:cNvPr>
          <p:cNvGrpSpPr/>
          <p:nvPr/>
        </p:nvGrpSpPr>
        <p:grpSpPr>
          <a:xfrm>
            <a:off x="720765" y="4236006"/>
            <a:ext cx="6336792" cy="581424"/>
            <a:chOff x="-536566" y="5601251"/>
            <a:chExt cx="8449056" cy="7752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17CF5F-F281-4948-8845-E48BE43E1B07}"/>
                </a:ext>
              </a:extLst>
            </p:cNvPr>
            <p:cNvGrpSpPr/>
            <p:nvPr/>
          </p:nvGrpSpPr>
          <p:grpSpPr>
            <a:xfrm>
              <a:off x="-536566" y="5995485"/>
              <a:ext cx="8449056" cy="380998"/>
              <a:chOff x="-536566" y="5882375"/>
              <a:chExt cx="8449056" cy="38099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200E92F-1DE7-A645-AEE8-035724AB4251}"/>
                  </a:ext>
                </a:extLst>
              </p:cNvPr>
              <p:cNvGrpSpPr/>
              <p:nvPr/>
            </p:nvGrpSpPr>
            <p:grpSpPr>
              <a:xfrm>
                <a:off x="789416" y="5900178"/>
                <a:ext cx="5908279" cy="347469"/>
                <a:chOff x="789416" y="5900178"/>
                <a:chExt cx="5908279" cy="34746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57DA437-E317-7B42-B881-3E5428EA04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4336" y="6061706"/>
                  <a:ext cx="5486400" cy="0"/>
                </a:xfrm>
                <a:prstGeom prst="line">
                  <a:avLst/>
                </a:prstGeom>
                <a:solidFill>
                  <a:srgbClr val="718E25"/>
                </a:solidFill>
                <a:ln w="22225">
                  <a:solidFill>
                    <a:srgbClr val="718E25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Diamond 52">
                  <a:extLst>
                    <a:ext uri="{FF2B5EF4-FFF2-40B4-BE49-F238E27FC236}">
                      <a16:creationId xmlns:a16="http://schemas.microsoft.com/office/drawing/2014/main" id="{DC000C2A-3DAF-DC4C-838D-2C225608B1D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13364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4" name="Diamond 53">
                  <a:extLst>
                    <a:ext uri="{FF2B5EF4-FFF2-40B4-BE49-F238E27FC236}">
                      <a16:creationId xmlns:a16="http://schemas.microsoft.com/office/drawing/2014/main" id="{ECCAA9A2-5ED3-0445-AF8B-E1ACB99E21B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" name="Diamond 54">
                  <a:extLst>
                    <a:ext uri="{FF2B5EF4-FFF2-40B4-BE49-F238E27FC236}">
                      <a16:creationId xmlns:a16="http://schemas.microsoft.com/office/drawing/2014/main" id="{15EB81C2-9DC1-A24B-B2F3-89D84F2636F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82807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99B7A1-E712-C042-BCC5-3383A5C00CF5}"/>
                  </a:ext>
                </a:extLst>
              </p:cNvPr>
              <p:cNvSpPr/>
              <p:nvPr/>
            </p:nvSpPr>
            <p:spPr>
              <a:xfrm>
                <a:off x="-536566" y="5882375"/>
                <a:ext cx="8449056" cy="380998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718E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Engerix-B</a:t>
                </a:r>
                <a:endParaRPr lang="en-US" sz="1200" b="1" dirty="0">
                  <a:solidFill>
                    <a:srgbClr val="718E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178F5F1-46C6-B744-8FC2-EDF5391CF2CC}"/>
                </a:ext>
              </a:extLst>
            </p:cNvPr>
            <p:cNvGrpSpPr/>
            <p:nvPr/>
          </p:nvGrpSpPr>
          <p:grpSpPr>
            <a:xfrm>
              <a:off x="-536566" y="5601251"/>
              <a:ext cx="8449056" cy="389126"/>
              <a:chOff x="-536566" y="5538758"/>
              <a:chExt cx="8449056" cy="38912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BE17835-9724-7449-B2AA-D8501297DB47}"/>
                  </a:ext>
                </a:extLst>
              </p:cNvPr>
              <p:cNvSpPr/>
              <p:nvPr/>
            </p:nvSpPr>
            <p:spPr>
              <a:xfrm>
                <a:off x="-536566" y="5546885"/>
                <a:ext cx="8449056" cy="380999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07859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PreHevbrio</a:t>
                </a:r>
                <a:endParaRPr lang="en-US" sz="1200" b="1" dirty="0">
                  <a:solidFill>
                    <a:srgbClr val="07859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07F4BB8-57D1-F740-BD77-5BC90E72245C}"/>
                  </a:ext>
                </a:extLst>
              </p:cNvPr>
              <p:cNvGrpSpPr/>
              <p:nvPr/>
            </p:nvGrpSpPr>
            <p:grpSpPr>
              <a:xfrm>
                <a:off x="789416" y="5538758"/>
                <a:ext cx="5908279" cy="347469"/>
                <a:chOff x="789416" y="5900178"/>
                <a:chExt cx="5908279" cy="34746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562BF34-F583-BA41-835E-D32016B6F5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4845" y="6061706"/>
                  <a:ext cx="5486400" cy="0"/>
                </a:xfrm>
                <a:prstGeom prst="line">
                  <a:avLst/>
                </a:prstGeom>
                <a:ln w="22225">
                  <a:solidFill>
                    <a:srgbClr val="02A8C3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Diamond 31">
                  <a:extLst>
                    <a:ext uri="{FF2B5EF4-FFF2-40B4-BE49-F238E27FC236}">
                      <a16:creationId xmlns:a16="http://schemas.microsoft.com/office/drawing/2014/main" id="{6CB856FB-11EB-C54D-9B8C-1F7E4E71A35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13364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3" name="Diamond 32">
                  <a:extLst>
                    <a:ext uri="{FF2B5EF4-FFF2-40B4-BE49-F238E27FC236}">
                      <a16:creationId xmlns:a16="http://schemas.microsoft.com/office/drawing/2014/main" id="{2EB39147-F531-8642-B7ED-A1A9B6A5E09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4" name="Diamond 33">
                  <a:extLst>
                    <a:ext uri="{FF2B5EF4-FFF2-40B4-BE49-F238E27FC236}">
                      <a16:creationId xmlns:a16="http://schemas.microsoft.com/office/drawing/2014/main" id="{D3038A52-7C46-CF4D-80AE-2B8F8D31F5F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82807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0216184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 Aged </a:t>
            </a:r>
            <a:r>
              <a:rPr lang="en-US" b="1" dirty="0"/>
              <a:t>45-64 Years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799348"/>
              </p:ext>
            </p:extLst>
          </p:nvPr>
        </p:nvGraphicFramePr>
        <p:xfrm>
          <a:off x="832834" y="1027547"/>
          <a:ext cx="749808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67AB4973-B23B-2F40-8B06-9C73770C7C17}"/>
              </a:ext>
            </a:extLst>
          </p:cNvPr>
          <p:cNvGrpSpPr/>
          <p:nvPr/>
        </p:nvGrpSpPr>
        <p:grpSpPr>
          <a:xfrm>
            <a:off x="1988816" y="1055463"/>
            <a:ext cx="1565333" cy="259040"/>
            <a:chOff x="6674068" y="1302374"/>
            <a:chExt cx="2035443" cy="34538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B703DA-86AD-7E4F-82D6-DB9D9E37CFF1}"/>
                </a:ext>
              </a:extLst>
            </p:cNvPr>
            <p:cNvSpPr/>
            <p:nvPr/>
          </p:nvSpPr>
          <p:spPr>
            <a:xfrm>
              <a:off x="6804511" y="1302374"/>
              <a:ext cx="1905000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5F02A3-0E07-6A46-B314-758BFED9BA18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A6890A-0C59-4145-90A4-A18E448E7742}"/>
              </a:ext>
            </a:extLst>
          </p:cNvPr>
          <p:cNvGrpSpPr/>
          <p:nvPr/>
        </p:nvGrpSpPr>
        <p:grpSpPr>
          <a:xfrm>
            <a:off x="720765" y="4236006"/>
            <a:ext cx="6336792" cy="581424"/>
            <a:chOff x="-536566" y="5601251"/>
            <a:chExt cx="8449056" cy="7752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B7B584-8981-964F-987B-BEB7F8F5472A}"/>
                </a:ext>
              </a:extLst>
            </p:cNvPr>
            <p:cNvGrpSpPr/>
            <p:nvPr/>
          </p:nvGrpSpPr>
          <p:grpSpPr>
            <a:xfrm>
              <a:off x="-536566" y="5995485"/>
              <a:ext cx="8449056" cy="380998"/>
              <a:chOff x="-536566" y="5882375"/>
              <a:chExt cx="8449056" cy="38099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3573B49-88D1-504C-97F0-1F60D2E532B1}"/>
                  </a:ext>
                </a:extLst>
              </p:cNvPr>
              <p:cNvGrpSpPr/>
              <p:nvPr/>
            </p:nvGrpSpPr>
            <p:grpSpPr>
              <a:xfrm>
                <a:off x="789416" y="5900178"/>
                <a:ext cx="5896990" cy="347469"/>
                <a:chOff x="789416" y="5900178"/>
                <a:chExt cx="5896990" cy="34746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0834208-634B-5B4B-9CC0-56CD55E96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4336" y="6061706"/>
                  <a:ext cx="5486400" cy="0"/>
                </a:xfrm>
                <a:prstGeom prst="line">
                  <a:avLst/>
                </a:prstGeom>
                <a:ln w="22225">
                  <a:solidFill>
                    <a:srgbClr val="718E25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Diamond 52">
                  <a:extLst>
                    <a:ext uri="{FF2B5EF4-FFF2-40B4-BE49-F238E27FC236}">
                      <a16:creationId xmlns:a16="http://schemas.microsoft.com/office/drawing/2014/main" id="{0AD902E5-0F41-3F41-8659-C3AB5B459B0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00112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4" name="Diamond 53">
                  <a:extLst>
                    <a:ext uri="{FF2B5EF4-FFF2-40B4-BE49-F238E27FC236}">
                      <a16:creationId xmlns:a16="http://schemas.microsoft.com/office/drawing/2014/main" id="{D011508A-AA92-9E48-AFA6-0EA11AC3FA3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" name="Diamond 54">
                  <a:extLst>
                    <a:ext uri="{FF2B5EF4-FFF2-40B4-BE49-F238E27FC236}">
                      <a16:creationId xmlns:a16="http://schemas.microsoft.com/office/drawing/2014/main" id="{B3DDD58D-CC32-324D-978B-C122B815586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1DFD09C-3853-EB45-86F6-01379D6248C0}"/>
                  </a:ext>
                </a:extLst>
              </p:cNvPr>
              <p:cNvSpPr/>
              <p:nvPr/>
            </p:nvSpPr>
            <p:spPr>
              <a:xfrm>
                <a:off x="-536566" y="5882375"/>
                <a:ext cx="8449056" cy="380998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718E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Engerix-B</a:t>
                </a:r>
                <a:endParaRPr lang="en-US" sz="1200" b="1" dirty="0">
                  <a:solidFill>
                    <a:srgbClr val="718E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A1AB0E6-4759-7646-84B9-5E92845E84E5}"/>
                </a:ext>
              </a:extLst>
            </p:cNvPr>
            <p:cNvGrpSpPr/>
            <p:nvPr/>
          </p:nvGrpSpPr>
          <p:grpSpPr>
            <a:xfrm>
              <a:off x="-536566" y="5601251"/>
              <a:ext cx="8449056" cy="389126"/>
              <a:chOff x="-536566" y="5538758"/>
              <a:chExt cx="8449056" cy="38912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25540C-CD64-5546-BCCC-79A8B7F2D5FB}"/>
                  </a:ext>
                </a:extLst>
              </p:cNvPr>
              <p:cNvSpPr/>
              <p:nvPr/>
            </p:nvSpPr>
            <p:spPr>
              <a:xfrm>
                <a:off x="-536566" y="5546885"/>
                <a:ext cx="8449056" cy="380999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07859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PreHevbrio</a:t>
                </a:r>
                <a:endParaRPr lang="en-US" sz="1200" b="1" dirty="0">
                  <a:solidFill>
                    <a:srgbClr val="07859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FEF2890-7093-5F4C-A893-A7711FAB387F}"/>
                  </a:ext>
                </a:extLst>
              </p:cNvPr>
              <p:cNvGrpSpPr/>
              <p:nvPr/>
            </p:nvGrpSpPr>
            <p:grpSpPr>
              <a:xfrm>
                <a:off x="789416" y="5538758"/>
                <a:ext cx="5896990" cy="347469"/>
                <a:chOff x="789416" y="5900178"/>
                <a:chExt cx="5896990" cy="34746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5930148-840D-B443-B6C7-C0ABBF54B9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4845" y="6061706"/>
                  <a:ext cx="5486400" cy="0"/>
                </a:xfrm>
                <a:prstGeom prst="line">
                  <a:avLst/>
                </a:prstGeom>
                <a:ln w="22225">
                  <a:solidFill>
                    <a:srgbClr val="02A8C3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Diamond 31">
                  <a:extLst>
                    <a:ext uri="{FF2B5EF4-FFF2-40B4-BE49-F238E27FC236}">
                      <a16:creationId xmlns:a16="http://schemas.microsoft.com/office/drawing/2014/main" id="{21327D05-8C00-4445-8437-77CDA6F0C90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00112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3" name="Diamond 32">
                  <a:extLst>
                    <a:ext uri="{FF2B5EF4-FFF2-40B4-BE49-F238E27FC236}">
                      <a16:creationId xmlns:a16="http://schemas.microsoft.com/office/drawing/2014/main" id="{9F4FC75C-851B-604E-B312-8D498034A79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4" name="Diamond 33">
                  <a:extLst>
                    <a:ext uri="{FF2B5EF4-FFF2-40B4-BE49-F238E27FC236}">
                      <a16:creationId xmlns:a16="http://schemas.microsoft.com/office/drawing/2014/main" id="{68F784C2-0CBB-2B49-A81D-480EA6328CE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5046738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 Aged ≥</a:t>
            </a:r>
            <a:r>
              <a:rPr lang="en-US" b="1" dirty="0"/>
              <a:t>65 Years</a:t>
            </a:r>
            <a:br>
              <a:rPr lang="en-US" dirty="0"/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627872"/>
              </p:ext>
            </p:extLst>
          </p:nvPr>
        </p:nvGraphicFramePr>
        <p:xfrm>
          <a:off x="835033" y="1052681"/>
          <a:ext cx="749808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67AB4973-B23B-2F40-8B06-9C73770C7C17}"/>
              </a:ext>
            </a:extLst>
          </p:cNvPr>
          <p:cNvGrpSpPr/>
          <p:nvPr/>
        </p:nvGrpSpPr>
        <p:grpSpPr>
          <a:xfrm>
            <a:off x="1886639" y="1133926"/>
            <a:ext cx="1710533" cy="259040"/>
            <a:chOff x="6674068" y="1295408"/>
            <a:chExt cx="2280711" cy="34538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B703DA-86AD-7E4F-82D6-DB9D9E37CFF1}"/>
                </a:ext>
              </a:extLst>
            </p:cNvPr>
            <p:cNvSpPr/>
            <p:nvPr/>
          </p:nvSpPr>
          <p:spPr>
            <a:xfrm>
              <a:off x="6765593" y="1295408"/>
              <a:ext cx="2189186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5F02A3-0E07-6A46-B314-758BFED9BA18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3FA160-8ADA-B14D-B9FF-102760CDE078}"/>
              </a:ext>
            </a:extLst>
          </p:cNvPr>
          <p:cNvGrpSpPr/>
          <p:nvPr/>
        </p:nvGrpSpPr>
        <p:grpSpPr>
          <a:xfrm>
            <a:off x="720765" y="4236006"/>
            <a:ext cx="6336792" cy="581424"/>
            <a:chOff x="-536566" y="5601251"/>
            <a:chExt cx="8449056" cy="77523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DC75B94-1B8C-C34E-8E4D-6B52DC80B511}"/>
                </a:ext>
              </a:extLst>
            </p:cNvPr>
            <p:cNvGrpSpPr/>
            <p:nvPr/>
          </p:nvGrpSpPr>
          <p:grpSpPr>
            <a:xfrm>
              <a:off x="-536566" y="5995485"/>
              <a:ext cx="8449056" cy="380998"/>
              <a:chOff x="-536566" y="5882375"/>
              <a:chExt cx="8449056" cy="380998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9A4B52C-91EA-1844-B5A2-E10B07FBDE55}"/>
                  </a:ext>
                </a:extLst>
              </p:cNvPr>
              <p:cNvGrpSpPr/>
              <p:nvPr/>
            </p:nvGrpSpPr>
            <p:grpSpPr>
              <a:xfrm>
                <a:off x="778127" y="5900178"/>
                <a:ext cx="5908279" cy="347469"/>
                <a:chOff x="778127" y="5900178"/>
                <a:chExt cx="5908279" cy="347469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181B8360-FA52-9648-B257-6547F79CC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4336" y="6061706"/>
                  <a:ext cx="5486400" cy="0"/>
                </a:xfrm>
                <a:prstGeom prst="line">
                  <a:avLst/>
                </a:prstGeom>
                <a:ln w="22225">
                  <a:solidFill>
                    <a:srgbClr val="718E25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Diamond 48">
                  <a:extLst>
                    <a:ext uri="{FF2B5EF4-FFF2-40B4-BE49-F238E27FC236}">
                      <a16:creationId xmlns:a16="http://schemas.microsoft.com/office/drawing/2014/main" id="{659F0068-C92D-8743-B1ED-154188B0A6F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97733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0" name="Diamond 49">
                  <a:extLst>
                    <a:ext uri="{FF2B5EF4-FFF2-40B4-BE49-F238E27FC236}">
                      <a16:creationId xmlns:a16="http://schemas.microsoft.com/office/drawing/2014/main" id="{8E46FAFA-3C57-F347-BC82-38A0117AFBE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8127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1" name="Diamond 50">
                  <a:extLst>
                    <a:ext uri="{FF2B5EF4-FFF2-40B4-BE49-F238E27FC236}">
                      <a16:creationId xmlns:a16="http://schemas.microsoft.com/office/drawing/2014/main" id="{04DD9F35-8AA0-D448-ACCD-5DAA977C34F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6C8C0BE-50F7-804D-B2B3-9A509B71F8C6}"/>
                  </a:ext>
                </a:extLst>
              </p:cNvPr>
              <p:cNvSpPr/>
              <p:nvPr/>
            </p:nvSpPr>
            <p:spPr>
              <a:xfrm>
                <a:off x="-536566" y="5882375"/>
                <a:ext cx="8449056" cy="380998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718E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Engerix-B</a:t>
                </a:r>
                <a:endParaRPr lang="en-US" sz="1200" b="1" dirty="0">
                  <a:solidFill>
                    <a:srgbClr val="718E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343AAE-781A-5D45-92AC-AE8F2F9E9F81}"/>
                </a:ext>
              </a:extLst>
            </p:cNvPr>
            <p:cNvGrpSpPr/>
            <p:nvPr/>
          </p:nvGrpSpPr>
          <p:grpSpPr>
            <a:xfrm>
              <a:off x="-536566" y="5601251"/>
              <a:ext cx="8449056" cy="389126"/>
              <a:chOff x="-536566" y="5538758"/>
              <a:chExt cx="8449056" cy="38912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5A3CB8-874B-5C4F-AE8E-B9ECBBD2EBE6}"/>
                  </a:ext>
                </a:extLst>
              </p:cNvPr>
              <p:cNvSpPr/>
              <p:nvPr/>
            </p:nvSpPr>
            <p:spPr>
              <a:xfrm>
                <a:off x="-536566" y="5546885"/>
                <a:ext cx="8449056" cy="380999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07859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PreHevbrio</a:t>
                </a:r>
                <a:endParaRPr lang="en-US" sz="1200" b="1" dirty="0">
                  <a:solidFill>
                    <a:srgbClr val="07859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B897E8B-142A-4848-867D-D1B717179FA8}"/>
                  </a:ext>
                </a:extLst>
              </p:cNvPr>
              <p:cNvGrpSpPr/>
              <p:nvPr/>
            </p:nvGrpSpPr>
            <p:grpSpPr>
              <a:xfrm>
                <a:off x="778127" y="5538758"/>
                <a:ext cx="5908279" cy="347469"/>
                <a:chOff x="778127" y="5900178"/>
                <a:chExt cx="5908279" cy="347469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20933BA-43C8-BB45-A593-FC0CBB447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4845" y="6061706"/>
                  <a:ext cx="5486400" cy="0"/>
                </a:xfrm>
                <a:prstGeom prst="line">
                  <a:avLst/>
                </a:prstGeom>
                <a:ln w="22225">
                  <a:solidFill>
                    <a:srgbClr val="02A8C3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Diamond 42">
                  <a:extLst>
                    <a:ext uri="{FF2B5EF4-FFF2-40B4-BE49-F238E27FC236}">
                      <a16:creationId xmlns:a16="http://schemas.microsoft.com/office/drawing/2014/main" id="{89DFC0E7-E058-244C-905B-BDFF22FDFC8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97733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44" name="Diamond 43">
                  <a:extLst>
                    <a:ext uri="{FF2B5EF4-FFF2-40B4-BE49-F238E27FC236}">
                      <a16:creationId xmlns:a16="http://schemas.microsoft.com/office/drawing/2014/main" id="{738C1221-1470-8C49-942A-9B7AAABD9FC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8127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45" name="Diamond 44">
                  <a:extLst>
                    <a:ext uri="{FF2B5EF4-FFF2-40B4-BE49-F238E27FC236}">
                      <a16:creationId xmlns:a16="http://schemas.microsoft.com/office/drawing/2014/main" id="{03C1F0B2-A82A-644D-BB6D-8F15DA0C59C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882182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39149</TotalTime>
  <Words>857</Words>
  <Application>Microsoft Macintosh PowerPoint</Application>
  <PresentationFormat>On-screen Show (16:9)</PresentationFormat>
  <Paragraphs>165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Corbel</vt:lpstr>
      <vt:lpstr>Geneva</vt:lpstr>
      <vt:lpstr>Lucida Grande</vt:lpstr>
      <vt:lpstr>Times New Roman</vt:lpstr>
      <vt:lpstr>Wingdings</vt:lpstr>
      <vt:lpstr>AETC_Master_Template_061510</vt:lpstr>
      <vt:lpstr>PreHevbrio versus Engerix-B in Healthy Adults PROTECT Trial</vt:lpstr>
      <vt:lpstr>PreHevbrio Vaccine vs Engerix-B Vaccine in Adults PROTECT Trial: Design</vt:lpstr>
      <vt:lpstr>PreHevbrio Vaccine vs Engerix-B Vaccine in Adults PROTECT Trial: Design</vt:lpstr>
      <vt:lpstr>PreHevbrio Vaccine vs Engerix-B Vaccine in Adults PROTECT Trial: Baseline Characteristics</vt:lpstr>
      <vt:lpstr>PreHevbrio Vaccine vs Engerix-B Vaccine in Adults PROTECT Trial: Week 28 Results (anti-HBs ≥10 mIU/mL), by Age Group</vt:lpstr>
      <vt:lpstr>PreHevbrio Vaccine vs Engerix-B Vaccine in Adults Aged ≥18 Years PROTECT Trial: Results</vt:lpstr>
      <vt:lpstr>PreHevbrio Vaccine vs Engerix-B Vaccine in Adults Aged 18-44 Years PROTECT Trial: Results</vt:lpstr>
      <vt:lpstr>PreHevbrio Vaccine vs Engerix-B Vaccine in Adults Aged 45-64 Years PROTECT Trial: Results</vt:lpstr>
      <vt:lpstr>PreHevbrio Vaccine vs Engerix-B Vaccine in Adults Aged ≥65 Years PROTECT Trial: Results</vt:lpstr>
      <vt:lpstr>PreHevbrio Vaccine vs Engerix-B Vaccine in Adults PROTECT Trial: Results (anti-HBs ≥100 mIU/mL), by Age and Gender</vt:lpstr>
      <vt:lpstr>PreHevbrio Vaccine vs Engerix-B Vaccine in Adults PROTECT Trial: Results (anti-HBs ≥100 mIU/mL), by BMI, Diabetes, and Smoking</vt:lpstr>
      <vt:lpstr>PreHevbrio Vaccine vs Engerix-B Vaccine in Adults ≥18 years PROTECT Trial: Results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1401</cp:revision>
  <cp:lastPrinted>2019-10-21T18:40:24Z</cp:lastPrinted>
  <dcterms:created xsi:type="dcterms:W3CDTF">2010-11-28T05:36:22Z</dcterms:created>
  <dcterms:modified xsi:type="dcterms:W3CDTF">2022-04-01T18:31:49Z</dcterms:modified>
</cp:coreProperties>
</file>