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028" r:id="rId2"/>
    <p:sldId id="987" r:id="rId3"/>
    <p:sldId id="1057" r:id="rId4"/>
    <p:sldId id="1058" r:id="rId5"/>
    <p:sldId id="1060" r:id="rId6"/>
    <p:sldId id="1037" r:id="rId7"/>
    <p:sldId id="1046" r:id="rId8"/>
    <p:sldId id="991" r:id="rId9"/>
    <p:sldId id="993" r:id="rId10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46E"/>
    <a:srgbClr val="285078"/>
    <a:srgbClr val="00597C"/>
    <a:srgbClr val="023147"/>
    <a:srgbClr val="82C8FA"/>
    <a:srgbClr val="65BEF9"/>
    <a:srgbClr val="81C3F9"/>
    <a:srgbClr val="00ADFA"/>
    <a:srgbClr val="0097DB"/>
    <a:srgbClr val="006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053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488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485407694587"/>
          <c:y val="0.106298982364047"/>
          <c:w val="0.877832195299319"/>
          <c:h val="0.76975549108992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PreHevbrio (pooled)</c:v>
                </c:pt>
              </c:strCache>
            </c:strRef>
          </c:tx>
          <c:spPr>
            <a:gradFill>
              <a:gsLst>
                <a:gs pos="1000">
                  <a:srgbClr val="006165"/>
                </a:gs>
                <a:gs pos="100000">
                  <a:srgbClr val="58BCD3"/>
                </a:gs>
              </a:gsLst>
              <a:lin ang="0" scaled="0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2A0-B140-8FA7-E7874B77C30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2A0-B140-8FA7-E7874B77C30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2A0-B140-8FA7-E7874B77C300}"/>
              </c:ext>
            </c:extLst>
          </c:dPt>
          <c:dLbls>
            <c:numFmt formatCode="#,##0.0" sourceLinked="0"/>
            <c:spPr>
              <a:solidFill>
                <a:srgbClr val="FFFFFF">
                  <a:alpha val="50000"/>
                </a:srgbClr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Day 168</c:v>
                </c:pt>
                <c:pt idx="1">
                  <c:v>Day 196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90.4</c:v>
                </c:pt>
                <c:pt idx="1">
                  <c:v>99.3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A0-B140-8FA7-E7874B77C3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gradFill>
              <a:gsLst>
                <a:gs pos="1000">
                  <a:srgbClr val="567B2F"/>
                </a:gs>
                <a:gs pos="100000">
                  <a:srgbClr val="B2D0A3"/>
                </a:gs>
              </a:gsLst>
              <a:lin ang="0" scaled="0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" sourceLinked="0"/>
            <c:spPr>
              <a:solidFill>
                <a:srgbClr val="FFFFFF">
                  <a:alpha val="50000"/>
                </a:srgbClr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Day 168</c:v>
                </c:pt>
                <c:pt idx="1">
                  <c:v>Day 196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51.6</c:v>
                </c:pt>
                <c:pt idx="1">
                  <c:v>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A0-B140-8FA7-E7874B77C3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75376504"/>
        <c:axId val="-2075492488"/>
      </c:barChart>
      <c:catAx>
        <c:axId val="-2075376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  <a:effectLst/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549248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754924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b="1" i="0" baseline="0" dirty="0">
                    <a:effectLst/>
                  </a:rPr>
                  <a:t>Proportion of Participants who Achieved Anti-HBs ≥10 </a:t>
                </a:r>
                <a:r>
                  <a:rPr lang="en-US" sz="1200" b="1" i="0" baseline="0" dirty="0" err="1">
                    <a:effectLst/>
                  </a:rPr>
                  <a:t>mIU</a:t>
                </a:r>
                <a:r>
                  <a:rPr lang="en-US" sz="1200" b="1" i="0" baseline="0" dirty="0">
                    <a:effectLst/>
                  </a:rPr>
                  <a:t>/mL, (%)</a:t>
                </a:r>
                <a:endParaRPr lang="en-US" sz="12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8090551181102364E-3"/>
              <c:y val="0.1255512880810347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  <a:effectLst/>
        </c:spPr>
        <c:txPr>
          <a:bodyPr/>
          <a:lstStyle/>
          <a:p>
            <a:pPr>
              <a:defRPr sz="1200"/>
            </a:pPr>
            <a:endParaRPr lang="en-US"/>
          </a:p>
        </c:txPr>
        <c:crossAx val="-2075376504"/>
        <c:crosses val="autoZero"/>
        <c:crossBetween val="between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r"/>
      <c:layout>
        <c:manualLayout>
          <c:xMode val="edge"/>
          <c:yMode val="edge"/>
          <c:x val="0.51642106044885905"/>
          <c:y val="0"/>
          <c:w val="0.48176658049934001"/>
          <c:h val="9.4292719988948698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8883438301"/>
          <c:y val="0.15361524253912703"/>
          <c:w val="0.84253418990664397"/>
          <c:h val="0.6930407310197336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PreHevbrio (pooled)</c:v>
                </c:pt>
              </c:strCache>
            </c:strRef>
          </c:tx>
          <c:spPr>
            <a:ln w="19050">
              <a:solidFill>
                <a:srgbClr val="0091A8"/>
              </a:solidFill>
            </a:ln>
            <a:effectLst/>
          </c:spPr>
          <c:marker>
            <c:symbol val="circle"/>
            <c:size val="6"/>
            <c:spPr>
              <a:solidFill>
                <a:srgbClr val="58BCD3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0-1D90-8343-8DF0-4442034F8E8E}"/>
              </c:ext>
            </c:extLst>
          </c:dPt>
          <c:dPt>
            <c:idx val="7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D90-8343-8DF0-4442034F8E8E}"/>
              </c:ext>
            </c:extLst>
          </c:dPt>
          <c:dLbls>
            <c:dLbl>
              <c:idx val="6"/>
              <c:layout>
                <c:manualLayout>
                  <c:x val="-6.5105120499662036E-2"/>
                  <c:y val="-1.1712423122813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90-8343-8DF0-4442034F8E8E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90-8343-8DF0-4442034F8E8E}"/>
                </c:ext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90-8343-8DF0-4442034F8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Sheet1!$A$2:$A$15</c:f>
              <c:numCache>
                <c:formatCode>0</c:formatCode>
                <c:ptCount val="14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 formatCode="0">
                  <c:v>0</c:v>
                </c:pt>
                <c:pt idx="6" formatCode="0.0">
                  <c:v>55.3</c:v>
                </c:pt>
                <c:pt idx="7" formatCode="0.0">
                  <c:v>95.8</c:v>
                </c:pt>
                <c:pt idx="12" formatCode="0.0">
                  <c:v>92.7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D90-8343-8DF0-4442034F8E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ln w="19050">
              <a:solidFill>
                <a:srgbClr val="6F8D21"/>
              </a:solidFill>
            </a:ln>
            <a:effectLst/>
          </c:spPr>
          <c:marker>
            <c:symbol val="circle"/>
            <c:size val="6"/>
            <c:spPr>
              <a:solidFill>
                <a:srgbClr val="92D050"/>
              </a:solidFill>
              <a:ln w="12700">
                <a:solidFill>
                  <a:srgbClr val="000000">
                    <a:lumMod val="50000"/>
                    <a:lumOff val="50000"/>
                    <a:alpha val="99000"/>
                  </a:srgbClr>
                </a:solidFill>
              </a:ln>
              <a:effectLst/>
            </c:spPr>
          </c:marker>
          <c:dPt>
            <c:idx val="0"/>
            <c:marker>
              <c:spPr>
                <a:solidFill>
                  <a:sysClr val="window" lastClr="FFFFFF"/>
                </a:solidFill>
                <a:ln w="12700">
                  <a:solidFill>
                    <a:srgbClr val="000000">
                      <a:lumMod val="50000"/>
                      <a:lumOff val="50000"/>
                      <a:alpha val="99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D90-8343-8DF0-4442034F8E8E}"/>
              </c:ext>
            </c:extLst>
          </c:dPt>
          <c:dPt>
            <c:idx val="7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  <a:alpha val="99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D90-8343-8DF0-4442034F8E8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1D90-8343-8DF0-4442034F8E8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90-8343-8DF0-4442034F8E8E}"/>
                </c:ext>
              </c:extLst>
            </c:dLbl>
            <c:dLbl>
              <c:idx val="1"/>
              <c:layout>
                <c:manualLayout>
                  <c:x val="-5.0645657621162361E-2"/>
                  <c:y val="-1.332172850464865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90-8343-8DF0-4442034F8E8E}"/>
                </c:ext>
              </c:extLst>
            </c:dLbl>
            <c:dLbl>
              <c:idx val="2"/>
              <c:layout>
                <c:manualLayout>
                  <c:x val="-2.7961747880576954E-2"/>
                  <c:y val="4.8445625421491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90-8343-8DF0-4442034F8E8E}"/>
                </c:ext>
              </c:extLst>
            </c:dLbl>
            <c:dLbl>
              <c:idx val="3"/>
              <c:layout>
                <c:manualLayout>
                  <c:x val="-7.0270286886166535E-3"/>
                  <c:y val="7.7287467361419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90-8343-8DF0-4442034F8E8E}"/>
                </c:ext>
              </c:extLst>
            </c:dLbl>
            <c:dLbl>
              <c:idx val="7"/>
              <c:layout>
                <c:manualLayout>
                  <c:x val="-9.9437256020727966E-3"/>
                  <c:y val="6.01580485443048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90-8343-8DF0-4442034F8E8E}"/>
                </c:ext>
              </c:extLst>
            </c:dLbl>
            <c:dLbl>
              <c:idx val="9"/>
              <c:layout>
                <c:manualLayout>
                  <c:x val="-3.5469257163287027E-2"/>
                  <c:y val="4.2589413860084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90-8343-8DF0-4442034F8E8E}"/>
                </c:ext>
              </c:extLst>
            </c:dLbl>
            <c:dLbl>
              <c:idx val="11"/>
              <c:layout>
                <c:manualLayout>
                  <c:x val="-3.1051058393289081E-2"/>
                  <c:y val="3.6293986431572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90-8343-8DF0-4442034F8E8E}"/>
                </c:ext>
              </c:extLst>
            </c:dLbl>
            <c:dLbl>
              <c:idx val="13"/>
              <c:layout>
                <c:manualLayout>
                  <c:x val="-3.130773245081292E-2"/>
                  <c:y val="3.96613080793816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90-8343-8DF0-4442034F8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Sheet1!$A$2:$A$15</c:f>
              <c:numCache>
                <c:formatCode>0</c:formatCode>
                <c:ptCount val="14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 formatCode="0">
                  <c:v>0</c:v>
                </c:pt>
                <c:pt idx="6" formatCode="0.0">
                  <c:v>16.600000000000001</c:v>
                </c:pt>
                <c:pt idx="7" formatCode="0.0">
                  <c:v>86.3</c:v>
                </c:pt>
                <c:pt idx="12" formatCode="0.0">
                  <c:v>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D90-8343-8DF0-4442034F8E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4491608"/>
        <c:axId val="-2054588424"/>
      </c:lineChart>
      <c:catAx>
        <c:axId val="-2054491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Weeks</a:t>
                </a:r>
              </a:p>
            </c:rich>
          </c:tx>
          <c:layout>
            <c:manualLayout>
              <c:xMode val="edge"/>
              <c:yMode val="edge"/>
              <c:x val="0.51754487185095499"/>
              <c:y val="0.934996051668385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5458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45884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 b="1" i="0" baseline="0" dirty="0">
                    <a:effectLst/>
                  </a:rPr>
                  <a:t>Proportion of Participants who Achieved Anti-HBs ≥10 </a:t>
                </a:r>
                <a:r>
                  <a:rPr lang="en-US" sz="1100" b="1" i="0" baseline="0" dirty="0" err="1">
                    <a:effectLst/>
                  </a:rPr>
                  <a:t>mIU</a:t>
                </a:r>
                <a:r>
                  <a:rPr lang="en-US" sz="1100" b="1" i="0" baseline="0" dirty="0">
                    <a:effectLst/>
                  </a:rPr>
                  <a:t>/mL, (%)</a:t>
                </a:r>
                <a:endParaRPr lang="en-US" sz="11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9.765496905479408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54491608"/>
        <c:crosses val="autoZero"/>
        <c:crossBetween val="midCat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52119129163732592"/>
          <c:y val="0"/>
          <c:w val="0.44813418901905555"/>
          <c:h val="0.11841158744045885"/>
        </c:manualLayout>
      </c:layout>
      <c:overlay val="0"/>
      <c:spPr>
        <a:noFill/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857250"/>
            <a:ext cx="6697662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29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857250"/>
            <a:ext cx="6697662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49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857250"/>
            <a:ext cx="6697662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64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857250"/>
            <a:ext cx="6697662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00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857250"/>
            <a:ext cx="6697662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98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857250"/>
            <a:ext cx="6697662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74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857250"/>
            <a:ext cx="6697662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01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857250"/>
            <a:ext cx="6697662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4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850079"/>
            <a:ext cx="9157371" cy="347472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1BF979-4BE9-AC4C-9A0A-FE07FD099E1C}"/>
              </a:ext>
            </a:extLst>
          </p:cNvPr>
          <p:cNvCxnSpPr>
            <a:cxnSpLocks/>
          </p:cNvCxnSpPr>
          <p:nvPr userDrawn="1"/>
        </p:nvCxnSpPr>
        <p:spPr>
          <a:xfrm>
            <a:off x="-14989" y="858320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B6F5BE-23CE-8F46-A075-E64E404A097A}"/>
              </a:ext>
            </a:extLst>
          </p:cNvPr>
          <p:cNvCxnSpPr>
            <a:cxnSpLocks/>
          </p:cNvCxnSpPr>
          <p:nvPr userDrawn="1"/>
        </p:nvCxnSpPr>
        <p:spPr>
          <a:xfrm>
            <a:off x="-1498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99AB3159-840E-894D-B052-EF5BC8E8EA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2308"/>
            <a:ext cx="3003779" cy="4572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25AD1FC8-36FE-BE47-A3EB-96944CA1FE5E}"/>
              </a:ext>
            </a:extLst>
          </p:cNvPr>
          <p:cNvGrpSpPr/>
          <p:nvPr userDrawn="1"/>
        </p:nvGrpSpPr>
        <p:grpSpPr>
          <a:xfrm>
            <a:off x="462322" y="4521175"/>
            <a:ext cx="2280879" cy="461665"/>
            <a:chOff x="462322" y="4572931"/>
            <a:chExt cx="2280879" cy="46166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4F8D79-439B-2A41-BABD-91C34A626EC6}"/>
                </a:ext>
              </a:extLst>
            </p:cNvPr>
            <p:cNvSpPr txBox="1"/>
            <p:nvPr userDrawn="1"/>
          </p:nvSpPr>
          <p:spPr>
            <a:xfrm>
              <a:off x="462322" y="4572931"/>
              <a:ext cx="22808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300" b="0" i="0" cap="small" spc="90" baseline="0" dirty="0">
                  <a:latin typeface="Corbel" panose="020B0503020204020204" pitchFamily="34" charset="0"/>
                  <a:cs typeface="Arial" panose="020B0604020202020204" pitchFamily="34" charset="0"/>
                </a:rPr>
                <a:t>Hepatitis </a:t>
              </a:r>
              <a:r>
                <a:rPr lang="en-US" sz="1300" b="0" i="0" cap="small" spc="90" baseline="0" dirty="0">
                  <a:solidFill>
                    <a:srgbClr val="285078"/>
                  </a:solidFill>
                  <a:latin typeface="Corbel" panose="020B0503020204020204" pitchFamily="34" charset="0"/>
                  <a:cs typeface="Arial" panose="020B0604020202020204" pitchFamily="34" charset="0"/>
                </a:rPr>
                <a:t>B</a:t>
              </a:r>
              <a:r>
                <a:rPr lang="en-US" sz="1300" b="0" i="0" cap="small" spc="90" baseline="0" dirty="0">
                  <a:latin typeface="Corbel" panose="020B0503020204020204" pitchFamily="34" charset="0"/>
                  <a:cs typeface="Arial" panose="020B0604020202020204" pitchFamily="34" charset="0"/>
                </a:rPr>
                <a:t> Online</a:t>
              </a:r>
              <a:b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Arial" panose="020B0604020202020204" pitchFamily="34" charset="0"/>
                </a:rPr>
                <a:t>www.hepatitisB.uw.edu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50BFD7E-AE01-4041-926A-89924DAB89FF}"/>
                </a:ext>
              </a:extLst>
            </p:cNvPr>
            <p:cNvCxnSpPr/>
            <p:nvPr userDrawn="1"/>
          </p:nvCxnSpPr>
          <p:spPr>
            <a:xfrm>
              <a:off x="540887" y="4814931"/>
              <a:ext cx="142646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228479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A277CF-CDD0-D446-80E0-2D2C03C2D71A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4642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A8DB42-795C-144A-B243-C70C700C754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E287BC3-DAC7-A54C-B2EF-C1A8CA92D95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2679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2A540FF-BD62-D94B-8E9E-07E81A4907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786F12-9EDA-004C-BF21-FAB31A55491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55FCAA0-AADE-9045-8FCB-F5F872A788E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06240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0E68B5AB-4BB5-F74E-83E1-0EC37148F609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06240" cy="365760"/>
          </a:xfrm>
          <a:prstGeom prst="rect">
            <a:avLst/>
          </a:prstGeom>
          <a:solidFill>
            <a:srgbClr val="5A646E"/>
          </a:solidFill>
          <a:ln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5D5D1EC-B6B3-4E44-847A-9EF6D02B47F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58693" y="1046741"/>
            <a:ext cx="4092536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0914924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B947F4-959E-EC46-99BB-053D310AF547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870B52-02BD-FF4F-98C3-242BF70847E9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1F18CC-C61A-1846-B719-7DDABD5AF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F67C5138-4C46-7548-ACCD-74E71879DE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571" y="2139372"/>
            <a:ext cx="8989095" cy="853250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>
            <a:extLst>
              <a:ext uri="{FF2B5EF4-FFF2-40B4-BE49-F238E27FC236}">
                <a16:creationId xmlns:a16="http://schemas.microsoft.com/office/drawing/2014/main" id="{1CE0A0BE-2AD0-C241-95E7-F37511685DCD}"/>
              </a:ext>
            </a:extLst>
          </p:cNvPr>
          <p:cNvSpPr txBox="1">
            <a:spLocks/>
          </p:cNvSpPr>
          <p:nvPr userDrawn="1"/>
        </p:nvSpPr>
        <p:spPr>
          <a:xfrm>
            <a:off x="1" y="2077916"/>
            <a:ext cx="9143999" cy="971550"/>
          </a:xfrm>
          <a:prstGeom prst="rect">
            <a:avLst/>
          </a:prstGeom>
          <a:solidFill>
            <a:srgbClr val="00597C">
              <a:alpha val="14902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097276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650AD8-2BEA-A142-BBFF-13F6C9211DB3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FCE67C-9F6A-264E-8E4D-13ADBF11237C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DE4792-3C8A-7640-944F-5CF93E4532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7BD60B-2759-9641-BF0C-FF1F7064E2BA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86FDB9-04A2-F949-A6D5-D3F17774AF22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1263289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C27FB1-A545-5A44-954B-B15F6A127B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594644"/>
            <a:ext cx="3657600" cy="79105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91440" indent="-91440">
              <a:spcBef>
                <a:spcPts val="0"/>
              </a:spcBef>
              <a:buClr>
                <a:srgbClr val="0070C0"/>
              </a:buClr>
              <a:defRPr sz="16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2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2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BF7C01-F2BC-8541-998E-60D91F6404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97A762D-DB19-4B44-A1FD-A0A2633A87E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First-level text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Level 3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623FC6F-E7CE-A541-95F7-C975302972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968E2B-998D-9E4B-9CA8-2DDF07D6C84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 Slide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257458A-A398-AC44-9ACF-F3E0897C6F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1168" indent="-173736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91465" marR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None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First-level text</a:t>
            </a:r>
          </a:p>
          <a:p>
            <a:pPr lvl="1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0E7550-CDDC-BC4B-8D69-774A963402DA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28914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5502617-E737-0B4C-B8D5-31D906CFA66A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895FBF6-F6F0-E948-9DD9-FE96C5558A1F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A02D33C-9763-414E-8F13-FF96FCB53E8D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213551-561A-AA46-9AE1-39DE39307B7A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B52CC8C-2E46-A64F-977C-0630AC820B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104" y="3229441"/>
            <a:ext cx="2120053" cy="62179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407382B-8414-8042-8E89-870550A6EF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448242" y="3230381"/>
            <a:ext cx="2257262" cy="658368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137AE269-BE42-CD42-BDC8-562A526116E5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 in this presentation is that of the author(s) and does not necessarily represent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the official position of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D4DF6FE-85D1-3A46-B06F-0728429CE4D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47410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8" y="4705350"/>
            <a:ext cx="1490133" cy="438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257458A-A398-AC44-9ACF-F3E0897C6F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First-level text</a:t>
            </a:r>
          </a:p>
          <a:p>
            <a:pPr lvl="1"/>
            <a:r>
              <a:rPr lang="en-US" dirty="0"/>
              <a:t>Second-level text</a:t>
            </a:r>
          </a:p>
          <a:p>
            <a:pPr lvl="2"/>
            <a:r>
              <a:rPr lang="en-US" dirty="0"/>
              <a:t>Third-level text</a:t>
            </a:r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F2B4AE2-70E2-7A4A-9E65-3919D01E02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0E7550-CDDC-BC4B-8D69-774A963402DA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466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257458A-A398-AC44-9ACF-F3E0897C6F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1168" indent="-173736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4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First-level text</a:t>
            </a:r>
          </a:p>
          <a:p>
            <a:pPr lvl="1"/>
            <a:r>
              <a:rPr lang="en-US" dirty="0"/>
              <a:t>Second-level text</a:t>
            </a:r>
          </a:p>
          <a:p>
            <a:pPr lvl="2"/>
            <a:r>
              <a:rPr lang="en-US" dirty="0"/>
              <a:t>Third-level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F2B4AE2-70E2-7A4A-9E65-3919D01E02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0E7550-CDDC-BC4B-8D69-774A963402DA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0402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9D8BF7C-594B-5F44-892D-5AD36E3A5B5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4244975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Arial"/>
              <a:buChar char="•"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5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7F3867B-74CD-0743-B864-4CD21D2D5F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B39726-367F-D64A-9196-071531540DC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0B99B2-EBF7-BA42-83FC-8AD08B645963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67A6B9D-560F-CA41-A6F0-1C79BD3667B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B9605D-D584-B44E-B8E7-E2EC6AAA7D2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0B99B2-EBF7-BA42-83FC-8AD08B645963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67A6B9D-560F-CA41-A6F0-1C79BD3667B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B9605D-D584-B44E-B8E7-E2EC6AAA7D2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17774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 Slide with Gray Title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7719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000525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C2CBBB-5045-8F42-85A1-BB5104437F5D}"/>
              </a:ext>
            </a:extLst>
          </p:cNvPr>
          <p:cNvCxnSpPr>
            <a:cxnSpLocks/>
          </p:cNvCxnSpPr>
          <p:nvPr userDrawn="1"/>
        </p:nvCxnSpPr>
        <p:spPr>
          <a:xfrm>
            <a:off x="-14989" y="97218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28C5AF5C-6EA9-6B49-A7AF-72E6D21531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258C9FC-3328-574A-A1BB-2F63ADF3D15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F4BADDC-F26C-2141-B48C-9B8AA2179C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2A540FF-BD62-D94B-8E9E-07E81A4907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786F12-9EDA-004C-BF21-FAB31A55491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9732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09" r:id="rId3"/>
    <p:sldLayoutId id="2147483712" r:id="rId4"/>
    <p:sldLayoutId id="2147483700" r:id="rId5"/>
    <p:sldLayoutId id="2147483701" r:id="rId6"/>
    <p:sldLayoutId id="2147483713" r:id="rId7"/>
    <p:sldLayoutId id="2147483703" r:id="rId8"/>
    <p:sldLayoutId id="2147483710" r:id="rId9"/>
    <p:sldLayoutId id="2147483719" r:id="rId10"/>
    <p:sldLayoutId id="2147483720" r:id="rId11"/>
    <p:sldLayoutId id="2147483717" r:id="rId12"/>
    <p:sldLayoutId id="2147483695" r:id="rId13"/>
    <p:sldLayoutId id="2147483697" r:id="rId14"/>
    <p:sldLayoutId id="2147483698" r:id="rId15"/>
    <p:sldLayoutId id="2147483704" r:id="rId16"/>
    <p:sldLayoutId id="2147483711" r:id="rId17"/>
    <p:sldLayoutId id="2147483705" r:id="rId18"/>
    <p:sldLayoutId id="2147483696" r:id="rId19"/>
    <p:sldLayoutId id="2147483715" r:id="rId20"/>
    <p:sldLayoutId id="2147483716" r:id="rId21"/>
    <p:sldLayoutId id="2147483707" r:id="rId22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10" charset="0"/>
                <a:ea typeface="ＭＳ Ｐゴシック" pitchFamily="-110" charset="-128"/>
              </a:rPr>
              <a:t>PreHevbrio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</a:rPr>
              <a:t> versus Engerix-B in Healthy Adults, Age 18-45</a:t>
            </a:r>
            <a:br>
              <a:rPr lang="en-US" sz="1800" dirty="0">
                <a:latin typeface="Arial" pitchFamily="-110" charset="0"/>
                <a:ea typeface="ＭＳ Ｐゴシック" pitchFamily="-110" charset="-128"/>
              </a:rPr>
            </a:br>
            <a:r>
              <a:rPr lang="en-US" sz="2400" b="1" dirty="0">
                <a:latin typeface="Arial" pitchFamily="-110" charset="0"/>
                <a:ea typeface="ＭＳ Ｐゴシック" pitchFamily="-110" charset="-128"/>
              </a:rPr>
              <a:t>CONSTANT Trial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445334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6F0B5-F7EF-B14C-BF64-80C564E9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err="1"/>
              <a:t>PreHevbrio</a:t>
            </a:r>
            <a:r>
              <a:rPr lang="en-US" sz="2000" dirty="0"/>
              <a:t> Vaccine vs </a:t>
            </a:r>
            <a:r>
              <a:rPr lang="en-US" sz="2000" dirty="0" err="1"/>
              <a:t>Engerix</a:t>
            </a:r>
            <a:r>
              <a:rPr lang="en-US" sz="2000" dirty="0"/>
              <a:t>-B Vaccine in Healthy Adults Age 18-45 years</a:t>
            </a:r>
            <a:br>
              <a:rPr lang="en-US" sz="2000" dirty="0">
                <a:latin typeface="Arial" pitchFamily="-106" charset="0"/>
              </a:rPr>
            </a:br>
            <a:r>
              <a:rPr lang="en-US" sz="2200" dirty="0">
                <a:latin typeface="Arial" pitchFamily="-106" charset="0"/>
              </a:rPr>
              <a:t>CONSTANT Trial: Study Design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AF911-67B0-5341-BAFF-9B8AC2558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35603"/>
            <a:ext cx="8515350" cy="371071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300"/>
              </a:spcBef>
            </a:pPr>
            <a:r>
              <a:rPr lang="en-US" sz="1400" b="1" dirty="0">
                <a:solidFill>
                  <a:schemeClr val="tx1"/>
                </a:solidFill>
                <a:latin typeface="Arial" pitchFamily="-106" charset="0"/>
              </a:rPr>
              <a:t>Design</a:t>
            </a:r>
          </a:p>
          <a:p>
            <a:pPr lvl="1">
              <a:lnSpc>
                <a:spcPts val="1600"/>
              </a:lnSpc>
              <a:spcBef>
                <a:spcPts val="15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Phase 3, double-blind, randomized (1:1:1:1) controlled trial conducted in multiple centers in USA, Canada, Europe that assessed lot-to-lot consistency and immunogenicity of three consecutive PreHevbrio vaccine lots compared with one Engerix B vaccine lot in healthy adults</a:t>
            </a:r>
          </a:p>
          <a:p>
            <a:pPr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Arial" pitchFamily="-106" charset="0"/>
              </a:rPr>
              <a:t>Subjects</a:t>
            </a:r>
          </a:p>
          <a:p>
            <a:pPr lvl="1">
              <a:lnSpc>
                <a:spcPts val="1600"/>
              </a:lnSpc>
              <a:spcBef>
                <a:spcPts val="15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Participants: n = 2,838</a:t>
            </a:r>
          </a:p>
          <a:p>
            <a:pPr lvl="1">
              <a:lnSpc>
                <a:spcPts val="1600"/>
              </a:lnSpc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Ages: 18-45 years</a:t>
            </a:r>
          </a:p>
          <a:p>
            <a:pPr lvl="1">
              <a:lnSpc>
                <a:spcPts val="1600"/>
              </a:lnSpc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HBV vaccine naïve</a:t>
            </a:r>
          </a:p>
          <a:p>
            <a:pPr lvl="1">
              <a:lnSpc>
                <a:spcPts val="1600"/>
              </a:lnSpc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Exclusions: current or past HBV, HIV, HCV, immunosuppressed, pregnant or breastfeeding, live attenuated vaccine within prior 4 weeks; inactivated vaccine within prior 2 weeks; blood products / immunoglobulins within 90 days; eGFR &lt;60 mL/min; BMP ≥35; HTN, diabetes mellitus, cancer</a:t>
            </a:r>
          </a:p>
          <a:p>
            <a:pPr>
              <a:lnSpc>
                <a:spcPts val="1600"/>
              </a:lnSpc>
              <a:buFont typeface="Arial" pitchFamily="-106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Arial" pitchFamily="-106" charset="0"/>
              </a:rPr>
              <a:t>Primary End-Point</a:t>
            </a:r>
          </a:p>
          <a:p>
            <a:pPr lvl="1">
              <a:lnSpc>
                <a:spcPts val="1600"/>
              </a:lnSpc>
              <a:spcBef>
                <a:spcPts val="150"/>
              </a:spcBef>
            </a:pPr>
            <a:r>
              <a:rPr lang="en-US" sz="1400" dirty="0">
                <a:latin typeface="Arial" pitchFamily="-106" charset="0"/>
              </a:rPr>
              <a:t>Manufacturing equivalence of 3 independent consecutive lots, in terms of immunogenicity</a:t>
            </a:r>
            <a:endParaRPr lang="en-US" sz="1400" dirty="0">
              <a:solidFill>
                <a:schemeClr val="tx1"/>
              </a:solidFill>
              <a:latin typeface="Arial" pitchFamily="-106" charset="0"/>
            </a:endParaRPr>
          </a:p>
          <a:p>
            <a:pPr lvl="1">
              <a:lnSpc>
                <a:spcPts val="1600"/>
              </a:lnSpc>
              <a:spcBef>
                <a:spcPts val="15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Immunogenicity measured by the geometric mean concentration (GMC) of anti-HBs concentrations 4 weeks after the third injection (day 196)</a:t>
            </a:r>
            <a:endParaRPr lang="en-US" sz="1400" dirty="0">
              <a:latin typeface="Arial" pitchFamily="-106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16C97-DE40-7A40-9906-98D8F65C3B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Vesikari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T, et. al. JAMA Network Open. 2021;4:e2128652.</a:t>
            </a:r>
          </a:p>
        </p:txBody>
      </p:sp>
    </p:spTree>
    <p:extLst>
      <p:ext uri="{BB962C8B-B14F-4D97-AF65-F5344CB8AC3E}">
        <p14:creationId xmlns:p14="http://schemas.microsoft.com/office/powerpoint/2010/main" val="401374260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0754E3B-E607-EC48-A6A7-07D4FCBF9FFF}"/>
              </a:ext>
            </a:extLst>
          </p:cNvPr>
          <p:cNvCxnSpPr>
            <a:cxnSpLocks/>
          </p:cNvCxnSpPr>
          <p:nvPr/>
        </p:nvCxnSpPr>
        <p:spPr>
          <a:xfrm>
            <a:off x="3870978" y="2915010"/>
            <a:ext cx="2948940" cy="0"/>
          </a:xfrm>
          <a:prstGeom prst="line">
            <a:avLst/>
          </a:prstGeom>
          <a:ln w="22225">
            <a:solidFill>
              <a:srgbClr val="018DA4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6BD0E18-BA4D-2049-A759-5B2C6FF24E34}"/>
              </a:ext>
            </a:extLst>
          </p:cNvPr>
          <p:cNvCxnSpPr>
            <a:cxnSpLocks/>
          </p:cNvCxnSpPr>
          <p:nvPr/>
        </p:nvCxnSpPr>
        <p:spPr>
          <a:xfrm>
            <a:off x="3853165" y="2328342"/>
            <a:ext cx="2948940" cy="0"/>
          </a:xfrm>
          <a:prstGeom prst="line">
            <a:avLst/>
          </a:prstGeom>
          <a:ln w="22225">
            <a:solidFill>
              <a:srgbClr val="018DA4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D7AB46A-D597-054B-AF7C-E74868855146}"/>
              </a:ext>
            </a:extLst>
          </p:cNvPr>
          <p:cNvCxnSpPr>
            <a:cxnSpLocks/>
          </p:cNvCxnSpPr>
          <p:nvPr/>
        </p:nvCxnSpPr>
        <p:spPr>
          <a:xfrm>
            <a:off x="7315399" y="1384548"/>
            <a:ext cx="2969" cy="2137618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0AF44D2-7D82-D344-AC4E-46E19ECD0F98}"/>
              </a:ext>
            </a:extLst>
          </p:cNvPr>
          <p:cNvCxnSpPr>
            <a:cxnSpLocks/>
          </p:cNvCxnSpPr>
          <p:nvPr/>
        </p:nvCxnSpPr>
        <p:spPr>
          <a:xfrm>
            <a:off x="3774927" y="1730492"/>
            <a:ext cx="2948940" cy="0"/>
          </a:xfrm>
          <a:prstGeom prst="line">
            <a:avLst/>
          </a:prstGeom>
          <a:ln w="22225">
            <a:solidFill>
              <a:srgbClr val="018DA4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0419CD36-5151-134F-9D73-A630092B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PreHevbrio</a:t>
            </a:r>
            <a:r>
              <a:rPr lang="en-US" dirty="0"/>
              <a:t> Vaccine vs </a:t>
            </a:r>
            <a:r>
              <a:rPr lang="en-US" dirty="0" err="1"/>
              <a:t>Engerix</a:t>
            </a:r>
            <a:r>
              <a:rPr lang="en-US" dirty="0"/>
              <a:t>-B Vaccine in Healthy Adults Age 18-45 years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/>
              <a:t>CONSTANT Trial: Design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Vesikari T, et. al. JAMA Network Open. 2021;4:e2128652.</a:t>
            </a: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1128655" y="3835625"/>
            <a:ext cx="6871716" cy="6383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Vaccine Dosing</a:t>
            </a:r>
          </a:p>
          <a:p>
            <a:pPr defTabSz="701279">
              <a:lnSpc>
                <a:spcPts val="1350"/>
              </a:lnSpc>
              <a:spcBef>
                <a:spcPts val="200"/>
              </a:spcBef>
            </a:pPr>
            <a:r>
              <a:rPr lang="en-US" sz="1050" b="1" dirty="0" err="1">
                <a:solidFill>
                  <a:srgbClr val="0785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PreHevbrio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1.0 mL dose of 10 </a:t>
            </a:r>
            <a:r>
              <a:rPr lang="el-GR" sz="105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 HBs antigens with aluminum adjuvant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weeks 0, 4, and 24</a:t>
            </a:r>
          </a:p>
          <a:p>
            <a:pPr defTabSz="701279">
              <a:lnSpc>
                <a:spcPts val="1350"/>
              </a:lnSpc>
              <a:spcBef>
                <a:spcPts val="150"/>
              </a:spcBef>
            </a:pPr>
            <a:r>
              <a:rPr lang="en-US" sz="1050" b="1" dirty="0">
                <a:solidFill>
                  <a:srgbClr val="5E76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Engerix-B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 mL dose of 20 </a:t>
            </a:r>
            <a:r>
              <a:rPr lang="el-GR" sz="105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recombinant HBsAg with aluminum adjuvant at weeks 0, 4, and 24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4DF18A-2222-C745-91C4-7F7993775654}"/>
              </a:ext>
            </a:extLst>
          </p:cNvPr>
          <p:cNvGrpSpPr/>
          <p:nvPr/>
        </p:nvGrpSpPr>
        <p:grpSpPr>
          <a:xfrm>
            <a:off x="1141068" y="1021866"/>
            <a:ext cx="6873651" cy="400023"/>
            <a:chOff x="-2576" y="1362488"/>
            <a:chExt cx="9164867" cy="533364"/>
          </a:xfrm>
        </p:grpSpPr>
        <p:sp>
          <p:nvSpPr>
            <p:cNvPr id="38" name="Rectangle 37"/>
            <p:cNvSpPr/>
            <p:nvPr/>
          </p:nvSpPr>
          <p:spPr>
            <a:xfrm>
              <a:off x="0" y="1395318"/>
              <a:ext cx="9162291" cy="4572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9063" y="14679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39972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1683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88304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-2576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 flipV="1">
              <a:off x="267279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cxnSpLocks/>
            </p:cNvCxnSpPr>
            <p:nvPr/>
          </p:nvCxnSpPr>
          <p:spPr>
            <a:xfrm flipV="1">
              <a:off x="4259277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432233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5579513" y="138074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845755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4D32BB8-15FF-0A4C-8E6D-1A6E2B11748C}"/>
                </a:ext>
              </a:extLst>
            </p:cNvPr>
            <p:cNvSpPr/>
            <p:nvPr/>
          </p:nvSpPr>
          <p:spPr>
            <a:xfrm>
              <a:off x="3191959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B77AD2A-A923-7042-BA1F-7F2B20E653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6038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92A3FDC-D4F9-7042-B37D-472847AF768F}"/>
                </a:ext>
              </a:extLst>
            </p:cNvPr>
            <p:cNvSpPr/>
            <p:nvPr/>
          </p:nvSpPr>
          <p:spPr>
            <a:xfrm>
              <a:off x="320298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A932224-613D-D04E-B413-F0079A4148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2516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385D737-EF6B-BC43-B74F-42973341F4D4}"/>
                </a:ext>
              </a:extLst>
            </p:cNvPr>
            <p:cNvSpPr/>
            <p:nvPr/>
          </p:nvSpPr>
          <p:spPr>
            <a:xfrm>
              <a:off x="478900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9C424C4-F149-5943-9816-54FB5F210E60}"/>
                </a:ext>
              </a:extLst>
            </p:cNvPr>
            <p:cNvSpPr/>
            <p:nvPr/>
          </p:nvSpPr>
          <p:spPr>
            <a:xfrm>
              <a:off x="637233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1783292-677B-5A47-BB4D-70BBC26FD54B}"/>
                </a:ext>
              </a:extLst>
            </p:cNvPr>
            <p:cNvCxnSpPr/>
            <p:nvPr/>
          </p:nvCxnSpPr>
          <p:spPr>
            <a:xfrm flipV="1">
              <a:off x="6638994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F5A9212-B597-BE4F-9739-A171DFD20E6D}"/>
                </a:ext>
              </a:extLst>
            </p:cNvPr>
            <p:cNvSpPr/>
            <p:nvPr/>
          </p:nvSpPr>
          <p:spPr>
            <a:xfrm>
              <a:off x="79610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5EC6B5D-CF8D-DD4D-BA56-E583BD61285E}"/>
                </a:ext>
              </a:extLst>
            </p:cNvPr>
            <p:cNvCxnSpPr/>
            <p:nvPr/>
          </p:nvCxnSpPr>
          <p:spPr>
            <a:xfrm flipV="1">
              <a:off x="8225472" y="176471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B52E06A-E321-0C45-B1A3-3236DB80DA7B}"/>
              </a:ext>
            </a:extLst>
          </p:cNvPr>
          <p:cNvGrpSpPr/>
          <p:nvPr/>
        </p:nvGrpSpPr>
        <p:grpSpPr>
          <a:xfrm>
            <a:off x="1287858" y="3350716"/>
            <a:ext cx="5585429" cy="347594"/>
            <a:chOff x="193144" y="3898969"/>
            <a:chExt cx="7447238" cy="463459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B0EA1D5-A6C8-9640-9ADA-79413D06FB07}"/>
                </a:ext>
              </a:extLst>
            </p:cNvPr>
            <p:cNvCxnSpPr/>
            <p:nvPr/>
          </p:nvCxnSpPr>
          <p:spPr>
            <a:xfrm flipV="1">
              <a:off x="2688074" y="4129216"/>
              <a:ext cx="4754880" cy="207"/>
            </a:xfrm>
            <a:prstGeom prst="line">
              <a:avLst/>
            </a:prstGeom>
            <a:ln w="22225">
              <a:solidFill>
                <a:srgbClr val="718E25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C58825F4-F3A9-294F-B8AF-B58F7F67387F}"/>
                </a:ext>
              </a:extLst>
            </p:cNvPr>
            <p:cNvSpPr>
              <a:spLocks/>
            </p:cNvSpPr>
            <p:nvPr/>
          </p:nvSpPr>
          <p:spPr>
            <a:xfrm>
              <a:off x="3240606" y="3898969"/>
              <a:ext cx="457200" cy="457200"/>
            </a:xfrm>
            <a:prstGeom prst="diamond">
              <a:avLst/>
            </a:prstGeom>
            <a:solidFill>
              <a:srgbClr val="718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Diamond 45">
              <a:extLst>
                <a:ext uri="{FF2B5EF4-FFF2-40B4-BE49-F238E27FC236}">
                  <a16:creationId xmlns:a16="http://schemas.microsoft.com/office/drawing/2014/main" id="{3D218406-93E8-8E46-9395-4381E4A0B3AD}"/>
                </a:ext>
              </a:extLst>
            </p:cNvPr>
            <p:cNvSpPr>
              <a:spLocks/>
            </p:cNvSpPr>
            <p:nvPr/>
          </p:nvSpPr>
          <p:spPr>
            <a:xfrm>
              <a:off x="2461756" y="3898969"/>
              <a:ext cx="457200" cy="457200"/>
            </a:xfrm>
            <a:prstGeom prst="diamond">
              <a:avLst/>
            </a:prstGeom>
            <a:solidFill>
              <a:srgbClr val="718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8" name="Diamond 47">
              <a:extLst>
                <a:ext uri="{FF2B5EF4-FFF2-40B4-BE49-F238E27FC236}">
                  <a16:creationId xmlns:a16="http://schemas.microsoft.com/office/drawing/2014/main" id="{140E0850-407B-784D-AB96-E255A67BC22C}"/>
                </a:ext>
              </a:extLst>
            </p:cNvPr>
            <p:cNvSpPr>
              <a:spLocks/>
            </p:cNvSpPr>
            <p:nvPr/>
          </p:nvSpPr>
          <p:spPr>
            <a:xfrm>
              <a:off x="7183182" y="3898969"/>
              <a:ext cx="457200" cy="457200"/>
            </a:xfrm>
            <a:prstGeom prst="diamond">
              <a:avLst/>
            </a:prstGeom>
            <a:solidFill>
              <a:srgbClr val="718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74" name="Rectangle 5">
              <a:extLst>
                <a:ext uri="{FF2B5EF4-FFF2-40B4-BE49-F238E27FC236}">
                  <a16:creationId xmlns:a16="http://schemas.microsoft.com/office/drawing/2014/main" id="{671D2718-DA4C-8F42-9981-241C240A6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44" y="3905228"/>
              <a:ext cx="1927607" cy="457200"/>
            </a:xfrm>
            <a:prstGeom prst="rect">
              <a:avLst/>
            </a:prstGeom>
            <a:solidFill>
              <a:srgbClr val="718E25">
                <a:alpha val="20000"/>
              </a:srgbClr>
            </a:solidFill>
            <a:ln w="12700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Engerix-B n = 712</a:t>
              </a:r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2AACB79-C6BE-2C49-B150-D975C5A7371E}"/>
              </a:ext>
            </a:extLst>
          </p:cNvPr>
          <p:cNvCxnSpPr>
            <a:cxnSpLocks/>
          </p:cNvCxnSpPr>
          <p:nvPr/>
        </p:nvCxnSpPr>
        <p:spPr>
          <a:xfrm>
            <a:off x="3317375" y="1731431"/>
            <a:ext cx="362061" cy="0"/>
          </a:xfrm>
          <a:prstGeom prst="line">
            <a:avLst/>
          </a:prstGeom>
          <a:solidFill>
            <a:srgbClr val="02A8C3"/>
          </a:solidFill>
          <a:ln w="22225">
            <a:solidFill>
              <a:srgbClr val="018DA4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Diamond 32">
            <a:extLst>
              <a:ext uri="{FF2B5EF4-FFF2-40B4-BE49-F238E27FC236}">
                <a16:creationId xmlns:a16="http://schemas.microsoft.com/office/drawing/2014/main" id="{0E7061E7-3CF6-3A46-BB8E-3B4410F27D56}"/>
              </a:ext>
            </a:extLst>
          </p:cNvPr>
          <p:cNvSpPr>
            <a:spLocks/>
          </p:cNvSpPr>
          <p:nvPr/>
        </p:nvSpPr>
        <p:spPr>
          <a:xfrm>
            <a:off x="3573455" y="1559981"/>
            <a:ext cx="342900" cy="342900"/>
          </a:xfrm>
          <a:prstGeom prst="diamond">
            <a:avLst/>
          </a:prstGeom>
          <a:solidFill>
            <a:srgbClr val="02A8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4" name="Diamond 43">
            <a:extLst>
              <a:ext uri="{FF2B5EF4-FFF2-40B4-BE49-F238E27FC236}">
                <a16:creationId xmlns:a16="http://schemas.microsoft.com/office/drawing/2014/main" id="{1F96E34D-3BD1-254F-A5E9-C0389E03923B}"/>
              </a:ext>
            </a:extLst>
          </p:cNvPr>
          <p:cNvSpPr>
            <a:spLocks/>
          </p:cNvSpPr>
          <p:nvPr/>
        </p:nvSpPr>
        <p:spPr>
          <a:xfrm>
            <a:off x="2989317" y="1559981"/>
            <a:ext cx="342900" cy="342900"/>
          </a:xfrm>
          <a:prstGeom prst="diamond">
            <a:avLst/>
          </a:prstGeom>
          <a:solidFill>
            <a:srgbClr val="02A8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3" name="Rectangle 5">
            <a:extLst>
              <a:ext uri="{FF2B5EF4-FFF2-40B4-BE49-F238E27FC236}">
                <a16:creationId xmlns:a16="http://schemas.microsoft.com/office/drawing/2014/main" id="{C8A95783-D9F5-C44C-A08A-54F06073C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859" y="1560167"/>
            <a:ext cx="1445705" cy="342900"/>
          </a:xfrm>
          <a:prstGeom prst="rect">
            <a:avLst/>
          </a:prstGeom>
          <a:solidFill>
            <a:srgbClr val="02A8C3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PreHevbrio n = 711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Diamond 80">
            <a:extLst>
              <a:ext uri="{FF2B5EF4-FFF2-40B4-BE49-F238E27FC236}">
                <a16:creationId xmlns:a16="http://schemas.microsoft.com/office/drawing/2014/main" id="{FA018D65-0CF9-3F4B-847E-96DD7E45CDFB}"/>
              </a:ext>
            </a:extLst>
          </p:cNvPr>
          <p:cNvSpPr>
            <a:spLocks/>
          </p:cNvSpPr>
          <p:nvPr/>
        </p:nvSpPr>
        <p:spPr>
          <a:xfrm>
            <a:off x="6530387" y="1559981"/>
            <a:ext cx="342900" cy="342900"/>
          </a:xfrm>
          <a:prstGeom prst="diamond">
            <a:avLst/>
          </a:prstGeom>
          <a:solidFill>
            <a:srgbClr val="02A8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1ACB99D-7680-4241-BC21-5669463DA712}"/>
              </a:ext>
            </a:extLst>
          </p:cNvPr>
          <p:cNvSpPr/>
          <p:nvPr/>
        </p:nvSpPr>
        <p:spPr>
          <a:xfrm>
            <a:off x="6936764" y="3385718"/>
            <a:ext cx="787837" cy="30403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 algn="ctr">
              <a:buFont typeface="Wingdings" pitchFamily="2" charset="2"/>
              <a:buChar char="ü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Anti-HBs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04A1C60-23FD-484B-A940-CBF1B4210CE3}"/>
              </a:ext>
            </a:extLst>
          </p:cNvPr>
          <p:cNvCxnSpPr>
            <a:cxnSpLocks/>
          </p:cNvCxnSpPr>
          <p:nvPr/>
        </p:nvCxnSpPr>
        <p:spPr>
          <a:xfrm>
            <a:off x="3317375" y="2328342"/>
            <a:ext cx="362061" cy="0"/>
          </a:xfrm>
          <a:prstGeom prst="line">
            <a:avLst/>
          </a:prstGeom>
          <a:solidFill>
            <a:srgbClr val="02A8C3"/>
          </a:solidFill>
          <a:ln w="22225">
            <a:solidFill>
              <a:srgbClr val="018DA4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Diamond 58">
            <a:extLst>
              <a:ext uri="{FF2B5EF4-FFF2-40B4-BE49-F238E27FC236}">
                <a16:creationId xmlns:a16="http://schemas.microsoft.com/office/drawing/2014/main" id="{73BD06F1-9D2B-A841-91B2-036AF6DD6CF5}"/>
              </a:ext>
            </a:extLst>
          </p:cNvPr>
          <p:cNvSpPr>
            <a:spLocks/>
          </p:cNvSpPr>
          <p:nvPr/>
        </p:nvSpPr>
        <p:spPr>
          <a:xfrm>
            <a:off x="3573455" y="2156892"/>
            <a:ext cx="342900" cy="342900"/>
          </a:xfrm>
          <a:prstGeom prst="diamond">
            <a:avLst/>
          </a:prstGeom>
          <a:solidFill>
            <a:srgbClr val="02A8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0" name="Diamond 59">
            <a:extLst>
              <a:ext uri="{FF2B5EF4-FFF2-40B4-BE49-F238E27FC236}">
                <a16:creationId xmlns:a16="http://schemas.microsoft.com/office/drawing/2014/main" id="{5D56F517-BD55-FF41-980D-5F618CB6A435}"/>
              </a:ext>
            </a:extLst>
          </p:cNvPr>
          <p:cNvSpPr>
            <a:spLocks/>
          </p:cNvSpPr>
          <p:nvPr/>
        </p:nvSpPr>
        <p:spPr>
          <a:xfrm>
            <a:off x="2989317" y="2156892"/>
            <a:ext cx="342900" cy="342900"/>
          </a:xfrm>
          <a:prstGeom prst="diamond">
            <a:avLst/>
          </a:prstGeom>
          <a:solidFill>
            <a:srgbClr val="02A8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1" name="Rectangle 5">
            <a:extLst>
              <a:ext uri="{FF2B5EF4-FFF2-40B4-BE49-F238E27FC236}">
                <a16:creationId xmlns:a16="http://schemas.microsoft.com/office/drawing/2014/main" id="{CB01BECF-E414-D543-B699-2EC011969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859" y="2157077"/>
            <a:ext cx="1445705" cy="342900"/>
          </a:xfrm>
          <a:prstGeom prst="rect">
            <a:avLst/>
          </a:prstGeom>
          <a:solidFill>
            <a:srgbClr val="02A8C3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PreHevbrio n = 708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31B18C9F-689D-3B40-BEC1-B566F7485064}"/>
              </a:ext>
            </a:extLst>
          </p:cNvPr>
          <p:cNvSpPr>
            <a:spLocks/>
          </p:cNvSpPr>
          <p:nvPr/>
        </p:nvSpPr>
        <p:spPr>
          <a:xfrm>
            <a:off x="6530387" y="2156892"/>
            <a:ext cx="342900" cy="342900"/>
          </a:xfrm>
          <a:prstGeom prst="diamond">
            <a:avLst/>
          </a:prstGeom>
          <a:solidFill>
            <a:srgbClr val="02A8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A6C7540-D068-A947-9A30-4C190C65A8D5}"/>
              </a:ext>
            </a:extLst>
          </p:cNvPr>
          <p:cNvCxnSpPr>
            <a:cxnSpLocks/>
          </p:cNvCxnSpPr>
          <p:nvPr/>
        </p:nvCxnSpPr>
        <p:spPr>
          <a:xfrm>
            <a:off x="3317375" y="2925253"/>
            <a:ext cx="362061" cy="0"/>
          </a:xfrm>
          <a:prstGeom prst="line">
            <a:avLst/>
          </a:prstGeom>
          <a:solidFill>
            <a:srgbClr val="02A8C3"/>
          </a:solidFill>
          <a:ln w="22225">
            <a:solidFill>
              <a:srgbClr val="018DA4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Diamond 67">
            <a:extLst>
              <a:ext uri="{FF2B5EF4-FFF2-40B4-BE49-F238E27FC236}">
                <a16:creationId xmlns:a16="http://schemas.microsoft.com/office/drawing/2014/main" id="{87673FE8-4459-A44E-AC56-FA7425E65B7D}"/>
              </a:ext>
            </a:extLst>
          </p:cNvPr>
          <p:cNvSpPr>
            <a:spLocks/>
          </p:cNvSpPr>
          <p:nvPr/>
        </p:nvSpPr>
        <p:spPr>
          <a:xfrm>
            <a:off x="3573455" y="2753803"/>
            <a:ext cx="342900" cy="342900"/>
          </a:xfrm>
          <a:prstGeom prst="diamond">
            <a:avLst/>
          </a:prstGeom>
          <a:solidFill>
            <a:srgbClr val="02A8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9" name="Diamond 68">
            <a:extLst>
              <a:ext uri="{FF2B5EF4-FFF2-40B4-BE49-F238E27FC236}">
                <a16:creationId xmlns:a16="http://schemas.microsoft.com/office/drawing/2014/main" id="{F690D52A-DACD-9D4B-8131-0709DFED1414}"/>
              </a:ext>
            </a:extLst>
          </p:cNvPr>
          <p:cNvSpPr>
            <a:spLocks/>
          </p:cNvSpPr>
          <p:nvPr/>
        </p:nvSpPr>
        <p:spPr>
          <a:xfrm>
            <a:off x="2989317" y="2753803"/>
            <a:ext cx="342900" cy="342900"/>
          </a:xfrm>
          <a:prstGeom prst="diamond">
            <a:avLst/>
          </a:prstGeom>
          <a:solidFill>
            <a:srgbClr val="02A8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0" name="Rectangle 5">
            <a:extLst>
              <a:ext uri="{FF2B5EF4-FFF2-40B4-BE49-F238E27FC236}">
                <a16:creationId xmlns:a16="http://schemas.microsoft.com/office/drawing/2014/main" id="{8AB6BA1B-B026-D642-9B0D-B5664B7BE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859" y="2753988"/>
            <a:ext cx="1445705" cy="342900"/>
          </a:xfrm>
          <a:prstGeom prst="rect">
            <a:avLst/>
          </a:prstGeom>
          <a:solidFill>
            <a:srgbClr val="02A8C3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PreHevbrio n = 705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0470D9A2-CB3F-F043-B087-43B806B4E1F2}"/>
              </a:ext>
            </a:extLst>
          </p:cNvPr>
          <p:cNvSpPr>
            <a:spLocks/>
          </p:cNvSpPr>
          <p:nvPr/>
        </p:nvSpPr>
        <p:spPr>
          <a:xfrm>
            <a:off x="6530387" y="2753803"/>
            <a:ext cx="342900" cy="342900"/>
          </a:xfrm>
          <a:prstGeom prst="diamond">
            <a:avLst/>
          </a:prstGeom>
          <a:solidFill>
            <a:srgbClr val="02A8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4D03CAB-F79A-0940-9134-C87592847F42}"/>
              </a:ext>
            </a:extLst>
          </p:cNvPr>
          <p:cNvSpPr/>
          <p:nvPr/>
        </p:nvSpPr>
        <p:spPr>
          <a:xfrm>
            <a:off x="6936764" y="2774282"/>
            <a:ext cx="787837" cy="30403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 algn="ctr">
              <a:buFont typeface="Wingdings" pitchFamily="2" charset="2"/>
              <a:buChar char="ü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Anti-HBs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CB8499F-83D6-5E4B-8820-8049BF4DEF80}"/>
              </a:ext>
            </a:extLst>
          </p:cNvPr>
          <p:cNvSpPr/>
          <p:nvPr/>
        </p:nvSpPr>
        <p:spPr>
          <a:xfrm>
            <a:off x="6936764" y="2171108"/>
            <a:ext cx="787837" cy="30403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 algn="ctr">
              <a:buFont typeface="Wingdings" pitchFamily="2" charset="2"/>
              <a:buChar char="ü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Anti-HBs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B5020A2-A26C-4949-A2D1-6F057A984DD3}"/>
              </a:ext>
            </a:extLst>
          </p:cNvPr>
          <p:cNvSpPr/>
          <p:nvPr/>
        </p:nvSpPr>
        <p:spPr>
          <a:xfrm>
            <a:off x="6936764" y="1576197"/>
            <a:ext cx="787837" cy="30403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 algn="ctr">
              <a:buFont typeface="Wingdings" pitchFamily="2" charset="2"/>
              <a:buChar char="ü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Anti-HBs</a:t>
            </a:r>
          </a:p>
        </p:txBody>
      </p:sp>
      <p:sp>
        <p:nvSpPr>
          <p:cNvPr id="65" name="Rectangle 25">
            <a:extLst>
              <a:ext uri="{FF2B5EF4-FFF2-40B4-BE49-F238E27FC236}">
                <a16:creationId xmlns:a16="http://schemas.microsoft.com/office/drawing/2014/main" id="{BF504EBE-FF56-434E-B63B-4AADCD507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655" y="4520182"/>
            <a:ext cx="6871716" cy="24003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Each PreHevbrio arm represents an independent and different lot of vaccine</a:t>
            </a:r>
          </a:p>
        </p:txBody>
      </p:sp>
    </p:spTree>
    <p:extLst>
      <p:ext uri="{BB962C8B-B14F-4D97-AF65-F5344CB8AC3E}">
        <p14:creationId xmlns:p14="http://schemas.microsoft.com/office/powerpoint/2010/main" val="200130654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PreHevbrio</a:t>
            </a:r>
            <a:r>
              <a:rPr lang="en-US" dirty="0"/>
              <a:t> Vaccine vs </a:t>
            </a:r>
            <a:r>
              <a:rPr lang="en-US" dirty="0" err="1"/>
              <a:t>Engerix</a:t>
            </a:r>
            <a:r>
              <a:rPr lang="en-US" dirty="0"/>
              <a:t>-B Vaccine in Healthy Adults Age 18-45 years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/>
              <a:t>CONSTANT Trial: Baseline Characteristics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Vesikari T, et. al. JAMA Network Open. 2021;4:e2128652.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/>
        </p:nvGraphicFramePr>
        <p:xfrm>
          <a:off x="457199" y="109612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74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PreHevbrio (all)</a:t>
                      </a:r>
                      <a:br>
                        <a:rPr lang="en-US" sz="14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2,124)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85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Engerix-B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</a:t>
                      </a:r>
                      <a:r>
                        <a:rPr lang="en-US" sz="12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712)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8E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58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mean (SD), years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33.5 (7.97)</a:t>
                      </a:r>
                    </a:p>
                  </a:txBody>
                  <a:tcPr marL="68580" marR="68580" marT="34290" marB="3429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33.4 (8.10)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958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no.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907 (42.7)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 (40.9)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58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no. (%)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Asian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 or African American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American Indian or Alaska Native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1941 (91.4)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(1.7)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 (5.8)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(0.3)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654 (91.9)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(1.3)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(5.3)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(0.3) 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958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smoker, no.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 (19.1)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 (19.1)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958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mean (SD)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 (4.12)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25.7 (4.10)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6914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PreHevbrio Vaccine vs Engerix-B Vaccine in Healthy Adults Age 18-45 years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/>
              <a:t>CONSTANT Trial: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Vesikari T, et. al. JAMA Network Open. 2021;4:e2128652.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845E47BC-4E53-A345-89C4-FBD03064C2F2}"/>
              </a:ext>
            </a:extLst>
          </p:cNvPr>
          <p:cNvGraphicFramePr>
            <a:graphicFrameLocks/>
          </p:cNvGraphicFramePr>
          <p:nvPr/>
        </p:nvGraphicFramePr>
        <p:xfrm>
          <a:off x="472441" y="1086702"/>
          <a:ext cx="8229600" cy="313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901">
                  <a:extLst>
                    <a:ext uri="{9D8B030D-6E8A-4147-A177-3AD203B41FA5}">
                      <a16:colId xmlns:a16="http://schemas.microsoft.com/office/drawing/2014/main" val="457938584"/>
                    </a:ext>
                  </a:extLst>
                </a:gridCol>
                <a:gridCol w="1868630">
                  <a:extLst>
                    <a:ext uri="{9D8B030D-6E8A-4147-A177-3AD203B41FA5}">
                      <a16:colId xmlns:a16="http://schemas.microsoft.com/office/drawing/2014/main" val="3841948173"/>
                    </a:ext>
                  </a:extLst>
                </a:gridCol>
              </a:tblGrid>
              <a:tr h="84049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GMC of HBV surface antibodies at Day 196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PreHevbrio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 A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620)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85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PreHevbrio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 B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622)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85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PreHevbrio 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 C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627)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8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GMC, mean (SD)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5883.9 (5.4)</a:t>
                      </a:r>
                    </a:p>
                  </a:txBody>
                  <a:tcPr marL="68580" marR="68580" marT="34290" marB="3429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4824.1 (6.3)</a:t>
                      </a:r>
                    </a:p>
                  </a:txBody>
                  <a:tcPr marL="68580" marR="68580" marT="34290" marB="3429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5506.0 (6.0)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644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adjusted GMC (SE) [95% CI]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5882.3 (1.1) [5112.4-6768.0]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4821.7 (1.1) [4190.1-5548.4]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5570.0 (1.1) [4844.6-6403.7]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263">
                <a:tc gridSpan="4"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 GMC ratio (95% CI)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Lot A vs. Lot B=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0.82 (0.67-1.00)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Lot A vs. Lot C =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0.95 (0.78-1.15)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Lot B vs. Lot C =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1.16 (0.95-1.41)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0.82 (0.67-1.00)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0.95 (0.78-1.15)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1.16 (0.95-1.41)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25">
            <a:extLst>
              <a:ext uri="{FF2B5EF4-FFF2-40B4-BE49-F238E27FC236}">
                <a16:creationId xmlns:a16="http://schemas.microsoft.com/office/drawing/2014/main" id="{5C96964D-8375-E041-83AA-C50FF7EE6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03" y="4293598"/>
            <a:ext cx="8233409" cy="310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68580" tIns="34073" rIns="69365" bIns="68580" anchor="ctr">
            <a:prstTxWarp prst="textNoShape">
              <a:avLst/>
            </a:prstTxWarp>
          </a:bodyPr>
          <a:lstStyle/>
          <a:p>
            <a:pPr defTabSz="701279">
              <a:spcBef>
                <a:spcPts val="450"/>
              </a:spcBef>
              <a:spcAft>
                <a:spcPts val="45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Abbreviations: Geometric mean concentration; SD = standard deviation; SE = standard error; CI= 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296944676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PreHevbrio</a:t>
            </a:r>
            <a:r>
              <a:rPr lang="en-US" dirty="0"/>
              <a:t> Vaccine vs </a:t>
            </a:r>
            <a:r>
              <a:rPr lang="en-US" dirty="0" err="1"/>
              <a:t>Engerix</a:t>
            </a:r>
            <a:r>
              <a:rPr lang="en-US" dirty="0"/>
              <a:t>-B Vaccine in Healthy Adults Age 18-45 years</a:t>
            </a:r>
            <a:br>
              <a:rPr lang="en-US" dirty="0">
                <a:latin typeface="Arial" pitchFamily="-106" charset="0"/>
              </a:rPr>
            </a:br>
            <a:r>
              <a:rPr lang="en-US" sz="2200" dirty="0">
                <a:latin typeface="Arial" pitchFamily="-106" charset="0"/>
              </a:rPr>
              <a:t>CONSTANT Trial: Results</a:t>
            </a:r>
            <a:endParaRPr lang="en-US" sz="22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9200C1A-00D6-1942-88FB-14AE7E3B95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092243"/>
              </p:ext>
            </p:extLst>
          </p:nvPr>
        </p:nvGraphicFramePr>
        <p:xfrm>
          <a:off x="457200" y="1080264"/>
          <a:ext cx="8229600" cy="369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98BF5-4F18-264E-8016-2724224BD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9256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PreHevbrio</a:t>
            </a:r>
            <a:r>
              <a:rPr lang="en-US" dirty="0"/>
              <a:t> Vaccine vs </a:t>
            </a:r>
            <a:r>
              <a:rPr lang="en-US" dirty="0" err="1"/>
              <a:t>Engerix</a:t>
            </a:r>
            <a:r>
              <a:rPr lang="en-US" dirty="0"/>
              <a:t>-B Vaccine in Healthy Adults Age 18-45 years</a:t>
            </a:r>
            <a:br>
              <a:rPr lang="en-US" dirty="0">
                <a:latin typeface="Arial" pitchFamily="-106" charset="0"/>
              </a:rPr>
            </a:br>
            <a:r>
              <a:rPr lang="en-US" sz="2200" dirty="0">
                <a:latin typeface="Arial" pitchFamily="-106" charset="0"/>
              </a:rPr>
              <a:t>CONSTANT Trial: Results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itchFamily="-106" charset="0"/>
              </a:rPr>
              <a:t>Source: Vesikari T, et. al. JAMA Network Open. 2021;4:e2128652.</a:t>
            </a:r>
            <a:endParaRPr lang="en-US" dirty="0"/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A72CB78B-21A1-5345-8C27-D95BBB855E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887290"/>
              </p:ext>
            </p:extLst>
          </p:nvPr>
        </p:nvGraphicFramePr>
        <p:xfrm>
          <a:off x="830177" y="1053067"/>
          <a:ext cx="7498080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FED12470-41A2-3048-9194-18C6EF1E58C0}"/>
              </a:ext>
            </a:extLst>
          </p:cNvPr>
          <p:cNvGrpSpPr/>
          <p:nvPr/>
        </p:nvGrpSpPr>
        <p:grpSpPr>
          <a:xfrm>
            <a:off x="697939" y="4272527"/>
            <a:ext cx="6336796" cy="581424"/>
            <a:chOff x="-359728" y="5601251"/>
            <a:chExt cx="8449056" cy="77523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6F66573-5627-9448-9F3A-18A4094152FA}"/>
                </a:ext>
              </a:extLst>
            </p:cNvPr>
            <p:cNvGrpSpPr/>
            <p:nvPr/>
          </p:nvGrpSpPr>
          <p:grpSpPr>
            <a:xfrm>
              <a:off x="-359728" y="5995485"/>
              <a:ext cx="8449056" cy="380998"/>
              <a:chOff x="-359728" y="5882375"/>
              <a:chExt cx="8449056" cy="380998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8508F5B8-37BA-7F40-B5D6-BE9A081783B5}"/>
                  </a:ext>
                </a:extLst>
              </p:cNvPr>
              <p:cNvGrpSpPr/>
              <p:nvPr/>
            </p:nvGrpSpPr>
            <p:grpSpPr>
              <a:xfrm>
                <a:off x="982780" y="5900178"/>
                <a:ext cx="4200974" cy="347469"/>
                <a:chOff x="982780" y="5900178"/>
                <a:chExt cx="4200974" cy="347469"/>
              </a:xfrm>
            </p:grpSpPr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EE83318E-B007-0E49-8211-BE9A75D6C1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1627" y="6061706"/>
                  <a:ext cx="3901438" cy="0"/>
                </a:xfrm>
                <a:prstGeom prst="line">
                  <a:avLst/>
                </a:prstGeom>
                <a:ln w="22225">
                  <a:solidFill>
                    <a:srgbClr val="718E25"/>
                  </a:solidFill>
                  <a:prstDash val="sys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Diamond 51">
                  <a:extLst>
                    <a:ext uri="{FF2B5EF4-FFF2-40B4-BE49-F238E27FC236}">
                      <a16:creationId xmlns:a16="http://schemas.microsoft.com/office/drawing/2014/main" id="{A96228CA-ADBF-B640-AB5F-C7B44333832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628465" y="5900178"/>
                  <a:ext cx="314888" cy="347469"/>
                </a:xfrm>
                <a:prstGeom prst="diamond">
                  <a:avLst/>
                </a:prstGeom>
                <a:solidFill>
                  <a:srgbClr val="718E2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>
                    <a:lnSpc>
                      <a:spcPts val="1125"/>
                    </a:lnSpc>
                  </a:pPr>
                  <a:r>
                    <a:rPr lang="en-US" sz="1050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53" name="Diamond 52">
                  <a:extLst>
                    <a:ext uri="{FF2B5EF4-FFF2-40B4-BE49-F238E27FC236}">
                      <a16:creationId xmlns:a16="http://schemas.microsoft.com/office/drawing/2014/main" id="{A96236B9-6AF7-D446-96CE-E1E3B5B2C578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982780" y="5900178"/>
                  <a:ext cx="314888" cy="347469"/>
                </a:xfrm>
                <a:prstGeom prst="diamond">
                  <a:avLst/>
                </a:prstGeom>
                <a:solidFill>
                  <a:srgbClr val="718E2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>
                    <a:lnSpc>
                      <a:spcPts val="1125"/>
                    </a:lnSpc>
                  </a:pPr>
                  <a:r>
                    <a:rPr lang="en-US" sz="1050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54" name="Diamond 53">
                  <a:extLst>
                    <a:ext uri="{FF2B5EF4-FFF2-40B4-BE49-F238E27FC236}">
                      <a16:creationId xmlns:a16="http://schemas.microsoft.com/office/drawing/2014/main" id="{09EEE7A9-076E-414F-8152-0133C8A411F2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868866" y="5900178"/>
                  <a:ext cx="314888" cy="347469"/>
                </a:xfrm>
                <a:prstGeom prst="diamond">
                  <a:avLst/>
                </a:prstGeom>
                <a:solidFill>
                  <a:srgbClr val="718E2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>
                    <a:lnSpc>
                      <a:spcPts val="1125"/>
                    </a:lnSpc>
                  </a:pPr>
                  <a:r>
                    <a:rPr lang="en-US" sz="1050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60E68FD5-41C3-C84C-958E-42913436B6AD}"/>
                  </a:ext>
                </a:extLst>
              </p:cNvPr>
              <p:cNvSpPr/>
              <p:nvPr/>
            </p:nvSpPr>
            <p:spPr>
              <a:xfrm>
                <a:off x="-359728" y="5882375"/>
                <a:ext cx="8449056" cy="380998"/>
              </a:xfrm>
              <a:prstGeom prst="rect">
                <a:avLst/>
              </a:prstGeom>
              <a:no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>
                    <a:solidFill>
                      <a:srgbClr val="718E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Engerix-B</a:t>
                </a:r>
                <a:endParaRPr lang="en-US" sz="1200" b="1" dirty="0">
                  <a:solidFill>
                    <a:srgbClr val="718E2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67BC077-BB8B-F54F-A33D-E72334AE5B86}"/>
                </a:ext>
              </a:extLst>
            </p:cNvPr>
            <p:cNvGrpSpPr/>
            <p:nvPr/>
          </p:nvGrpSpPr>
          <p:grpSpPr>
            <a:xfrm>
              <a:off x="-359728" y="5601251"/>
              <a:ext cx="8449056" cy="389126"/>
              <a:chOff x="-359728" y="5538758"/>
              <a:chExt cx="8449056" cy="389126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C0F2AC7-F28E-4944-97AB-EA23B238893D}"/>
                  </a:ext>
                </a:extLst>
              </p:cNvPr>
              <p:cNvSpPr/>
              <p:nvPr/>
            </p:nvSpPr>
            <p:spPr>
              <a:xfrm>
                <a:off x="-359728" y="5546885"/>
                <a:ext cx="8449056" cy="380999"/>
              </a:xfrm>
              <a:prstGeom prst="rect">
                <a:avLst/>
              </a:prstGeom>
              <a:no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50" b="1" dirty="0">
                    <a:solidFill>
                      <a:srgbClr val="07859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PreHevbrio</a:t>
                </a:r>
                <a:endParaRPr lang="en-US" sz="1200" b="1" dirty="0">
                  <a:solidFill>
                    <a:srgbClr val="07859B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A99968F1-17E9-E04F-9A91-5982FD26D28E}"/>
                  </a:ext>
                </a:extLst>
              </p:cNvPr>
              <p:cNvGrpSpPr/>
              <p:nvPr/>
            </p:nvGrpSpPr>
            <p:grpSpPr>
              <a:xfrm>
                <a:off x="982780" y="5538758"/>
                <a:ext cx="4200974" cy="347469"/>
                <a:chOff x="982780" y="5900178"/>
                <a:chExt cx="4200974" cy="347469"/>
              </a:xfrm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010F5615-2FAC-8548-B5ED-43BD2C5B06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1627" y="6061706"/>
                  <a:ext cx="3901438" cy="0"/>
                </a:xfrm>
                <a:prstGeom prst="line">
                  <a:avLst/>
                </a:prstGeom>
                <a:ln w="22225">
                  <a:solidFill>
                    <a:srgbClr val="02A8C3"/>
                  </a:solidFill>
                  <a:prstDash val="sys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Diamond 33">
                  <a:extLst>
                    <a:ext uri="{FF2B5EF4-FFF2-40B4-BE49-F238E27FC236}">
                      <a16:creationId xmlns:a16="http://schemas.microsoft.com/office/drawing/2014/main" id="{4FF1E995-B128-6F4E-9B2C-224688C6D91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628465" y="5900178"/>
                  <a:ext cx="314888" cy="347469"/>
                </a:xfrm>
                <a:prstGeom prst="diamond">
                  <a:avLst/>
                </a:prstGeom>
                <a:solidFill>
                  <a:srgbClr val="02A8C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>
                    <a:lnSpc>
                      <a:spcPts val="1125"/>
                    </a:lnSpc>
                  </a:pPr>
                  <a:r>
                    <a:rPr lang="en-US" sz="1050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35" name="Diamond 34">
                  <a:extLst>
                    <a:ext uri="{FF2B5EF4-FFF2-40B4-BE49-F238E27FC236}">
                      <a16:creationId xmlns:a16="http://schemas.microsoft.com/office/drawing/2014/main" id="{C1350BA4-6C10-2846-8854-7FD150974A7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982780" y="5900178"/>
                  <a:ext cx="314888" cy="347469"/>
                </a:xfrm>
                <a:prstGeom prst="diamond">
                  <a:avLst/>
                </a:prstGeom>
                <a:solidFill>
                  <a:srgbClr val="02A8C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>
                    <a:lnSpc>
                      <a:spcPts val="1125"/>
                    </a:lnSpc>
                  </a:pPr>
                  <a:r>
                    <a:rPr lang="en-US" sz="1050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36" name="Diamond 35">
                  <a:extLst>
                    <a:ext uri="{FF2B5EF4-FFF2-40B4-BE49-F238E27FC236}">
                      <a16:creationId xmlns:a16="http://schemas.microsoft.com/office/drawing/2014/main" id="{48E43943-65B9-454A-B15B-F0EA5902B4C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868866" y="5900178"/>
                  <a:ext cx="314888" cy="347469"/>
                </a:xfrm>
                <a:prstGeom prst="diamond">
                  <a:avLst/>
                </a:prstGeom>
                <a:solidFill>
                  <a:srgbClr val="02A8C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>
                    <a:lnSpc>
                      <a:spcPts val="1125"/>
                    </a:lnSpc>
                  </a:pPr>
                  <a:r>
                    <a:rPr lang="en-US" sz="1050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</p:grp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C850645-5FD8-714D-966E-637A1F092CE9}"/>
              </a:ext>
            </a:extLst>
          </p:cNvPr>
          <p:cNvGrpSpPr/>
          <p:nvPr/>
        </p:nvGrpSpPr>
        <p:grpSpPr>
          <a:xfrm>
            <a:off x="1886640" y="1112153"/>
            <a:ext cx="1959066" cy="292103"/>
            <a:chOff x="6674068" y="1266377"/>
            <a:chExt cx="2612088" cy="38947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7234E30-CFAA-D44C-B441-5E86E9C98A9C}"/>
                </a:ext>
              </a:extLst>
            </p:cNvPr>
            <p:cNvSpPr/>
            <p:nvPr/>
          </p:nvSpPr>
          <p:spPr>
            <a:xfrm>
              <a:off x="6765593" y="1266377"/>
              <a:ext cx="2520563" cy="389470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Secondary Endpoint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71B449B-D052-2348-83CA-ACF190529478}"/>
                </a:ext>
              </a:extLst>
            </p:cNvPr>
            <p:cNvSpPr/>
            <p:nvPr/>
          </p:nvSpPr>
          <p:spPr>
            <a:xfrm>
              <a:off x="6674068" y="1420202"/>
              <a:ext cx="97536" cy="9753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01787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PreHevbrio</a:t>
            </a:r>
            <a:r>
              <a:rPr lang="en-US" dirty="0"/>
              <a:t> Vaccine vs </a:t>
            </a:r>
            <a:r>
              <a:rPr lang="en-US" dirty="0" err="1"/>
              <a:t>Engerix</a:t>
            </a:r>
            <a:r>
              <a:rPr lang="en-US" dirty="0"/>
              <a:t>-B Vaccine in Healthy Adults Age 18-45 years</a:t>
            </a:r>
            <a:br>
              <a:rPr lang="en-US" dirty="0">
                <a:latin typeface="Arial" pitchFamily="-106" charset="0"/>
              </a:rPr>
            </a:br>
            <a:r>
              <a:rPr lang="en-US" sz="2200" dirty="0">
                <a:latin typeface="Arial" pitchFamily="-106" charset="0"/>
              </a:rPr>
              <a:t>CONSTANT Trial: Adverse Reactions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itchFamily="-106" charset="0"/>
              </a:rPr>
              <a:t>Source: Vesikari T, et. al. JAMA Network Open. 2021;4:e2128652.</a:t>
            </a:r>
            <a:endParaRPr lang="en-US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845E47BC-4E53-A345-89C4-FBD03064C2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738640"/>
              </p:ext>
            </p:extLst>
          </p:nvPr>
        </p:nvGraphicFramePr>
        <p:xfrm>
          <a:off x="515985" y="1033324"/>
          <a:ext cx="8135999" cy="3474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631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 (AE), no.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PreHevbrio</a:t>
                      </a:r>
                      <a:br>
                        <a:rPr lang="en-US" sz="14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2,124)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85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Engerix-B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</a:t>
                      </a:r>
                      <a:r>
                        <a:rPr lang="en-US" sz="11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712)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8D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62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local reaction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1805 (85.0)</a:t>
                      </a:r>
                    </a:p>
                  </a:txBody>
                  <a:tcPr marL="68580" marR="68580" marT="34290" marB="3429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 (65.9)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49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Systemic reaction, any,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1445 (68.0)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428 (60.1)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292">
                <a:tc>
                  <a:txBody>
                    <a:bodyPr/>
                    <a:lstStyle/>
                    <a:p>
                      <a:pPr marL="0"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AE (Grade 3 or 4), n (%)</a:t>
                      </a:r>
                    </a:p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 with ≥1 unsolicited serious AE</a:t>
                      </a:r>
                    </a:p>
                    <a:p>
                      <a:pPr marL="91440"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Vaccine-Related serious AE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(2.0)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(0.4)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25">
            <a:extLst>
              <a:ext uri="{FF2B5EF4-FFF2-40B4-BE49-F238E27FC236}">
                <a16:creationId xmlns:a16="http://schemas.microsoft.com/office/drawing/2014/main" id="{A07B71D4-E345-544E-BBF0-033669BA2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046" y="4548018"/>
            <a:ext cx="8104969" cy="2400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6858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common reactions: pain and tenderness (local); headache, fatigue, myalgia (systemic) </a:t>
            </a:r>
          </a:p>
        </p:txBody>
      </p:sp>
    </p:spTree>
    <p:extLst>
      <p:ext uri="{BB962C8B-B14F-4D97-AF65-F5344CB8AC3E}">
        <p14:creationId xmlns:p14="http://schemas.microsoft.com/office/powerpoint/2010/main" val="360984425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PreHevbrio</a:t>
            </a:r>
            <a:r>
              <a:rPr lang="en-US" sz="1800" dirty="0"/>
              <a:t> Vaccine vs </a:t>
            </a:r>
            <a:r>
              <a:rPr lang="en-US" sz="1800" dirty="0" err="1"/>
              <a:t>Engerix</a:t>
            </a:r>
            <a:r>
              <a:rPr lang="en-US" sz="1800" dirty="0"/>
              <a:t>-B Vaccine in Healthy Adults Age 18-45 years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CONSTANT Trial: Conclusions</a:t>
            </a:r>
            <a:endParaRPr lang="en-US" sz="2000" dirty="0"/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itchFamily="-106" charset="0"/>
              </a:rPr>
              <a:t>Source: Vesikari T, et. al. JAMA Network Open. 2021;4:e2128652.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BE1622-20F7-2045-82F5-342F72916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1837838"/>
            <a:ext cx="9180576" cy="1514961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1800" b="1" dirty="0">
                <a:solidFill>
                  <a:srgbClr val="C00000"/>
                </a:solidFill>
              </a:rPr>
              <a:t>Conclusions</a:t>
            </a:r>
            <a:r>
              <a:rPr lang="en-US" sz="1800" dirty="0">
                <a:solidFill>
                  <a:srgbClr val="C00000"/>
                </a:solidFill>
              </a:rPr>
              <a:t>: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tx1"/>
                </a:solidFill>
              </a:rPr>
              <a:t>“</a:t>
            </a:r>
            <a:r>
              <a:rPr lang="en-US" sz="1800" dirty="0"/>
              <a:t>Among persons aged 18 to 45 years, consistently higher antibody concentrations and </a:t>
            </a:r>
            <a:r>
              <a:rPr lang="en-US" sz="1800" dirty="0" err="1"/>
              <a:t>seroprotection</a:t>
            </a:r>
            <a:r>
              <a:rPr lang="en-US" sz="1800" dirty="0"/>
              <a:t> rates were found among those vaccinated with </a:t>
            </a:r>
            <a:r>
              <a:rPr lang="en-US" sz="1800" dirty="0" err="1"/>
              <a:t>PreHevbrio</a:t>
            </a:r>
            <a:r>
              <a:rPr lang="en-US" sz="1800" dirty="0"/>
              <a:t> (all 3 lots) when compared to </a:t>
            </a:r>
            <a:r>
              <a:rPr lang="en-US" sz="1800" dirty="0" err="1"/>
              <a:t>Engerix</a:t>
            </a:r>
            <a:r>
              <a:rPr lang="en-US" sz="1800" dirty="0"/>
              <a:t>-B, after 2 and 3 doses.</a:t>
            </a:r>
            <a:r>
              <a:rPr lang="en-US" sz="1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398155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39149</TotalTime>
  <Words>969</Words>
  <Application>Microsoft Macintosh PowerPoint</Application>
  <PresentationFormat>On-screen Show (16:9)</PresentationFormat>
  <Paragraphs>148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Corbel</vt:lpstr>
      <vt:lpstr>Geneva</vt:lpstr>
      <vt:lpstr>Lucida Grande</vt:lpstr>
      <vt:lpstr>Times New Roman</vt:lpstr>
      <vt:lpstr>Wingdings</vt:lpstr>
      <vt:lpstr>AETC_Master_Template_061510</vt:lpstr>
      <vt:lpstr>PreHevbrio versus Engerix-B in Healthy Adults, Age 18-45 CONSTANT Trial</vt:lpstr>
      <vt:lpstr>PreHevbrio Vaccine vs Engerix-B Vaccine in Healthy Adults Age 18-45 years CONSTANT Trial: Study Design</vt:lpstr>
      <vt:lpstr>PreHevbrio Vaccine vs Engerix-B Vaccine in Healthy Adults Age 18-45 years CONSTANT Trial: Design</vt:lpstr>
      <vt:lpstr>PreHevbrio Vaccine vs Engerix-B Vaccine in Healthy Adults Age 18-45 years CONSTANT Trial: Baseline Characteristics</vt:lpstr>
      <vt:lpstr>PreHevbrio Vaccine vs Engerix-B Vaccine in Healthy Adults Age 18-45 years  CONSTANT Trial: Results</vt:lpstr>
      <vt:lpstr>PreHevbrio Vaccine vs Engerix-B Vaccine in Healthy Adults Age 18-45 years CONSTANT Trial: Results</vt:lpstr>
      <vt:lpstr>PreHevbrio Vaccine vs Engerix-B Vaccine in Healthy Adults Age 18-45 years CONSTANT Trial: Results</vt:lpstr>
      <vt:lpstr>PreHevbrio Vaccine vs Engerix-B Vaccine in Healthy Adults Age 18-45 years CONSTANT Trial: Adverse Reactions</vt:lpstr>
      <vt:lpstr>PreHevbrio Vaccine vs Engerix-B Vaccine in Healthy Adults Age 18-45 years CONSTANT Trial: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1402</cp:revision>
  <cp:lastPrinted>2019-10-21T18:40:24Z</cp:lastPrinted>
  <dcterms:created xsi:type="dcterms:W3CDTF">2010-11-28T05:36:22Z</dcterms:created>
  <dcterms:modified xsi:type="dcterms:W3CDTF">2022-04-01T22:14:32Z</dcterms:modified>
</cp:coreProperties>
</file>