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14" r:id="rId2"/>
    <p:sldId id="315" r:id="rId3"/>
    <p:sldId id="316" r:id="rId4"/>
    <p:sldId id="317" r:id="rId5"/>
    <p:sldId id="318" r:id="rId6"/>
    <p:sldId id="319" r:id="rId7"/>
    <p:sldId id="335" r:id="rId8"/>
    <p:sldId id="320" r:id="rId9"/>
    <p:sldId id="321" r:id="rId10"/>
    <p:sldId id="1065" r:id="rId11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1BF"/>
    <a:srgbClr val="85A964"/>
    <a:srgbClr val="5B7FA3"/>
    <a:srgbClr val="65BEF9"/>
    <a:srgbClr val="81C3F9"/>
    <a:srgbClr val="00ADFA"/>
    <a:srgbClr val="0097DB"/>
    <a:srgbClr val="006693"/>
    <a:srgbClr val="0070C0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9" autoAdjust="0"/>
    <p:restoredTop sz="96272" autoAdjust="0"/>
  </p:normalViewPr>
  <p:slideViewPr>
    <p:cSldViewPr snapToGrid="0" showGuides="1">
      <p:cViewPr varScale="1">
        <p:scale>
          <a:sx n="162" d="100"/>
          <a:sy n="162" d="100"/>
        </p:scale>
        <p:origin x="488" y="184"/>
      </p:cViewPr>
      <p:guideLst>
        <p:guide orient="horz" pos="16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3485407694587"/>
          <c:y val="0.106298982364047"/>
          <c:w val="0.877832195299319"/>
          <c:h val="0.76975549108992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solidFill>
              <a:srgbClr val="5B7FA3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F81B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82A0-B140-8FA7-E7874B77C300}"/>
              </c:ext>
            </c:extLst>
          </c:dPt>
          <c:dPt>
            <c:idx val="1"/>
            <c:invertIfNegative val="0"/>
            <c:bubble3D val="0"/>
            <c:spPr>
              <a:solidFill>
                <a:srgbClr val="3F81B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2A0-B140-8FA7-E7874B77C300}"/>
              </c:ext>
            </c:extLst>
          </c:dPt>
          <c:dPt>
            <c:idx val="2"/>
            <c:invertIfNegative val="0"/>
            <c:bubble3D val="0"/>
            <c:spPr>
              <a:solidFill>
                <a:srgbClr val="3F81B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82A0-B140-8FA7-E7874B77C300}"/>
              </c:ext>
            </c:extLst>
          </c:dPt>
          <c:dLbls>
            <c:numFmt formatCode="#,##0.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Diabetes mellitus</c:v>
                </c:pt>
                <c:pt idx="1">
                  <c:v>Obese (BMI ≥30 kg/m2)</c:v>
                </c:pt>
                <c:pt idx="2">
                  <c:v>Smoker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90</c:v>
                </c:pt>
                <c:pt idx="1">
                  <c:v>94.7</c:v>
                </c:pt>
                <c:pt idx="2">
                  <c:v>95.9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A0-B140-8FA7-E7874B77C3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</c:v>
                </c:pt>
              </c:strCache>
            </c:strRef>
          </c:tx>
          <c:spPr>
            <a:solidFill>
              <a:srgbClr val="85A96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Diabetes mellitus</c:v>
                </c:pt>
                <c:pt idx="1">
                  <c:v>Obese (BMI ≥30 kg/m2)</c:v>
                </c:pt>
                <c:pt idx="2">
                  <c:v>Smoker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65</c:v>
                </c:pt>
                <c:pt idx="1">
                  <c:v>75.400000000000006</c:v>
                </c:pt>
                <c:pt idx="2">
                  <c:v>78.599999999999994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A0-B140-8FA7-E7874B77C3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-2075376504"/>
        <c:axId val="-2075492488"/>
      </c:barChart>
      <c:catAx>
        <c:axId val="-2075376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  <a:effectLst/>
        </c:spPr>
        <c:crossAx val="-2075492488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7549248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Seroprotective Response Rate (%)</a:t>
                </a:r>
              </a:p>
            </c:rich>
          </c:tx>
          <c:layout>
            <c:manualLayout>
              <c:xMode val="edge"/>
              <c:yMode val="edge"/>
              <c:x val="7.2274945224151167E-4"/>
              <c:y val="9.9626541298663995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  <a:effectLst/>
        </c:spPr>
        <c:crossAx val="-2075376504"/>
        <c:crosses val="autoZero"/>
        <c:crossBetween val="between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r"/>
      <c:layout>
        <c:manualLayout>
          <c:xMode val="edge"/>
          <c:yMode val="edge"/>
          <c:x val="0.58627805280528056"/>
          <c:y val="0"/>
          <c:w val="0.41190965346534653"/>
          <c:h val="9.4292719988948698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21147994070099"/>
          <c:y val="9.5626410764681299E-2"/>
          <c:w val="0.88157322417531803"/>
          <c:h val="0.73669142196747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solidFill>
              <a:srgbClr val="3F81BF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All Ages</c:v>
                </c:pt>
                <c:pt idx="1">
                  <c:v>18-29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60-70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95.4</c:v>
                </c:pt>
                <c:pt idx="1">
                  <c:v>100</c:v>
                </c:pt>
                <c:pt idx="2">
                  <c:v>98.9</c:v>
                </c:pt>
                <c:pt idx="3">
                  <c:v>97.2</c:v>
                </c:pt>
                <c:pt idx="4">
                  <c:v>95.2</c:v>
                </c:pt>
                <c:pt idx="5">
                  <c:v>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</c:v>
                </c:pt>
              </c:strCache>
            </c:strRef>
          </c:tx>
          <c:spPr>
            <a:solidFill>
              <a:srgbClr val="85A96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All Ages</c:v>
                </c:pt>
                <c:pt idx="1">
                  <c:v>18-29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60-70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81.3</c:v>
                </c:pt>
                <c:pt idx="1">
                  <c:v>93.9</c:v>
                </c:pt>
                <c:pt idx="2">
                  <c:v>92</c:v>
                </c:pt>
                <c:pt idx="3">
                  <c:v>84.2</c:v>
                </c:pt>
                <c:pt idx="4">
                  <c:v>79.7</c:v>
                </c:pt>
                <c:pt idx="5">
                  <c:v>72.599999999999994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-2072170936"/>
        <c:axId val="-2072190920"/>
      </c:barChart>
      <c:catAx>
        <c:axId val="-2072170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 Group (Years)</a:t>
                </a:r>
              </a:p>
            </c:rich>
          </c:tx>
          <c:layout>
            <c:manualLayout>
              <c:xMode val="edge"/>
              <c:yMode val="edge"/>
              <c:x val="0.42934623064466299"/>
              <c:y val="0.918112947830556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crossAx val="-20721909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219092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Seroprotection Rates (%)</a:t>
                </a:r>
              </a:p>
            </c:rich>
          </c:tx>
          <c:layout>
            <c:manualLayout>
              <c:xMode val="edge"/>
              <c:yMode val="edge"/>
              <c:x val="1.4906250114533901E-3"/>
              <c:y val="0.18086367753283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crossAx val="-2072170936"/>
        <c:crosses val="autoZero"/>
        <c:crossBetween val="between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3386708774931602"/>
          <c:y val="1.41711806970313E-3"/>
          <c:w val="0.46057037924276301"/>
          <c:h val="9.3639362511425697E-2"/>
        </c:manualLayout>
      </c:layout>
      <c:overlay val="0"/>
      <c:spPr>
        <a:noFill/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70039732895556"/>
          <c:y val="0.10685375456116766"/>
          <c:w val="0.82812692755128603"/>
          <c:h val="0.809811311695794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solidFill>
              <a:srgbClr val="3F81BF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Sheet1!$A$8:$A$9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Sheet1!$B$8:$B$9</c:f>
              <c:numCache>
                <c:formatCode>0.0</c:formatCode>
                <c:ptCount val="2"/>
                <c:pt idx="0">
                  <c:v>94.5</c:v>
                </c:pt>
                <c:pt idx="1">
                  <c:v>96.4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Engerix-B</c:v>
                </c:pt>
              </c:strCache>
            </c:strRef>
          </c:tx>
          <c:spPr>
            <a:solidFill>
              <a:srgbClr val="85A96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49C66E7-5029-40DA-939F-E3BBD412AFEF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77E-49E1-90B9-A8ACC2A6A3D2}"/>
                </c:ext>
              </c:extLst>
            </c:dLbl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Sheet1!$A$8:$A$9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Sheet1!$C$8:$C$9</c:f>
              <c:numCache>
                <c:formatCode>0.0</c:formatCode>
                <c:ptCount val="2"/>
                <c:pt idx="0">
                  <c:v>78.8</c:v>
                </c:pt>
                <c:pt idx="1">
                  <c:v>83.8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72141768"/>
        <c:axId val="-2072118152"/>
      </c:barChart>
      <c:catAx>
        <c:axId val="-2072141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72118152"/>
        <c:crosses val="autoZero"/>
        <c:auto val="1"/>
        <c:lblAlgn val="ctr"/>
        <c:lblOffset val="1"/>
        <c:noMultiLvlLbl val="0"/>
      </c:catAx>
      <c:valAx>
        <c:axId val="-207211815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Seroprotection Rates (%)</a:t>
                </a:r>
              </a:p>
            </c:rich>
          </c:tx>
          <c:layout>
            <c:manualLayout>
              <c:xMode val="edge"/>
              <c:yMode val="edge"/>
              <c:x val="1.1714800457101255E-2"/>
              <c:y val="0.1350676428474269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72141768"/>
        <c:crosses val="autoZero"/>
        <c:crossBetween val="between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8247195926351902"/>
          <c:y val="4.8046966690139343E-3"/>
          <c:w val="0.38038672132275603"/>
          <c:h val="8.6309561914516789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89384274213501"/>
          <c:y val="7.9753355213986299E-2"/>
          <c:w val="0.80293353299763504"/>
          <c:h val="0.7922471163949079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Engerix-B</c:v>
                </c:pt>
              </c:strCache>
            </c:strRef>
          </c:tx>
          <c:spPr>
            <a:solidFill>
              <a:srgbClr val="85A96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49C66E7-5029-40DA-939F-E3BBD412AFEF}" type="VALUE">
                      <a:rPr lang="en-US" sz="100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77E-49E1-90B9-A8ACC2A6A3D2}"/>
                </c:ext>
              </c:extLst>
            </c:dLbl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Non-smoker </c:v>
                </c:pt>
                <c:pt idx="1">
                  <c:v>Smoker</c:v>
                </c:pt>
                <c:pt idx="2">
                  <c:v>Non-obese</c:v>
                </c:pt>
                <c:pt idx="3">
                  <c:v>Obese</c:v>
                </c:pt>
                <c:pt idx="4">
                  <c:v>No diabetes</c:v>
                </c:pt>
                <c:pt idx="5">
                  <c:v>Diabetes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82.4</c:v>
                </c:pt>
                <c:pt idx="1">
                  <c:v>78.599999999999994</c:v>
                </c:pt>
                <c:pt idx="2">
                  <c:v>86.6</c:v>
                </c:pt>
                <c:pt idx="3">
                  <c:v>75.400000000000006</c:v>
                </c:pt>
                <c:pt idx="4">
                  <c:v>83.9</c:v>
                </c:pt>
                <c:pt idx="5">
                  <c:v>65.099999999999994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Heplisav-B</c:v>
                </c:pt>
              </c:strCache>
            </c:strRef>
          </c:tx>
          <c:spPr>
            <a:solidFill>
              <a:srgbClr val="3F81BF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38100"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Non-smoker </c:v>
                </c:pt>
                <c:pt idx="1">
                  <c:v>Smoker</c:v>
                </c:pt>
                <c:pt idx="2">
                  <c:v>Non-obese</c:v>
                </c:pt>
                <c:pt idx="3">
                  <c:v>Obese</c:v>
                </c:pt>
                <c:pt idx="4">
                  <c:v>No diabetes</c:v>
                </c:pt>
                <c:pt idx="5">
                  <c:v>Diabetes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95.2</c:v>
                </c:pt>
                <c:pt idx="1">
                  <c:v>95.9</c:v>
                </c:pt>
                <c:pt idx="2">
                  <c:v>96.1</c:v>
                </c:pt>
                <c:pt idx="3">
                  <c:v>94.7</c:v>
                </c:pt>
                <c:pt idx="4">
                  <c:v>96.2</c:v>
                </c:pt>
                <c:pt idx="5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-2072141768"/>
        <c:axId val="-2072118152"/>
      </c:barChart>
      <c:catAx>
        <c:axId val="-20721417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crossAx val="-20721181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2118152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Seroprotection Rates (%)</a:t>
                </a:r>
              </a:p>
            </c:rich>
          </c:tx>
          <c:layout>
            <c:manualLayout>
              <c:xMode val="edge"/>
              <c:yMode val="edge"/>
              <c:x val="0.438427716923595"/>
              <c:y val="0.93483376113827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9525" cmpd="sng">
            <a:solidFill>
              <a:srgbClr val="000000"/>
            </a:solidFill>
          </a:ln>
        </c:spPr>
        <c:crossAx val="-2072141768"/>
        <c:crosses val="autoZero"/>
        <c:crossBetween val="between"/>
        <c:majorUnit val="20"/>
        <c:minorUnit val="20"/>
      </c:valAx>
      <c:spPr>
        <a:solidFill>
          <a:srgbClr val="E6EBF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60744068741837098"/>
          <c:y val="1.4172039524720499E-3"/>
          <c:w val="0.36439728230496399"/>
          <c:h val="6.2043198044491599E-2"/>
        </c:manualLayout>
      </c:layout>
      <c:overlay val="0"/>
      <c:spPr>
        <a:noFill/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329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9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13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068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79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30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26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8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6" y="4735902"/>
            <a:ext cx="1616015" cy="407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85800"/>
            <a:ext cx="9157371" cy="373761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931641"/>
            <a:ext cx="8222726" cy="13716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395531"/>
            <a:ext cx="8221886" cy="12344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65BEF9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2" y="4572931"/>
            <a:ext cx="2280879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75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200" cap="small" spc="9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75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050" cap="small" spc="9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4795549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1BF979-4BE9-AC4C-9A0A-FE07FD099E1C}"/>
              </a:ext>
            </a:extLst>
          </p:cNvPr>
          <p:cNvCxnSpPr>
            <a:cxnSpLocks/>
          </p:cNvCxnSpPr>
          <p:nvPr userDrawn="1"/>
        </p:nvCxnSpPr>
        <p:spPr>
          <a:xfrm>
            <a:off x="-14989" y="685800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1548BCD-DDDC-274A-B38A-2F10CB608239}"/>
              </a:ext>
            </a:extLst>
          </p:cNvPr>
          <p:cNvCxnSpPr>
            <a:cxnSpLocks/>
          </p:cNvCxnSpPr>
          <p:nvPr userDrawn="1"/>
        </p:nvCxnSpPr>
        <p:spPr>
          <a:xfrm>
            <a:off x="1" y="4425338"/>
            <a:ext cx="9158733" cy="1191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2B6F5BE-23CE-8F46-A075-E64E404A097A}"/>
              </a:ext>
            </a:extLst>
          </p:cNvPr>
          <p:cNvCxnSpPr>
            <a:cxnSpLocks/>
          </p:cNvCxnSpPr>
          <p:nvPr userDrawn="1"/>
        </p:nvCxnSpPr>
        <p:spPr>
          <a:xfrm>
            <a:off x="-14989" y="4425338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99AB3159-840E-894D-B052-EF5BC8E8EA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087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F4BADDC-F26C-2141-B48C-9B8AA2179C2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5"/>
            <a:ext cx="4720339" cy="34094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ts val="18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1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2A540FF-BD62-D94B-8E9E-07E81A4907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D6FE54-C1B7-7D4C-8899-0B1F8958E28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9732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62288" cy="4192523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75DBB9-724C-B641-BDFB-D3DC4FE839E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1BF17-3602-1B45-ADB4-147578767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0906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59103-D1BE-064F-ACD3-A79A23F65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126328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9" y="4846320"/>
            <a:ext cx="7388319" cy="24003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05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C27FB1-A545-5A44-954B-B15F6A127B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594644"/>
            <a:ext cx="3657600" cy="79105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91440" indent="-91440">
              <a:spcBef>
                <a:spcPts val="0"/>
              </a:spcBef>
              <a:buClr>
                <a:srgbClr val="0070C0"/>
              </a:buClr>
              <a:defRPr sz="16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2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2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BF7C01-F2BC-8541-998E-60D91F6404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70C0">
              <a:alpha val="15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105025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4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7BD60B-2759-9641-BF0C-FF1F7064E2BA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86FDB9-04A2-F949-A6D5-D3F17774AF22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8" y="4705350"/>
            <a:ext cx="1490133" cy="438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6" y="4735902"/>
            <a:ext cx="1616015" cy="407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85800"/>
            <a:ext cx="9157371" cy="373761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931641"/>
            <a:ext cx="8222726" cy="13716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395531"/>
            <a:ext cx="8221886" cy="12344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65BEF9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C685FF-0DBD-944F-B136-CA09B175C3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08796"/>
            <a:ext cx="3371781" cy="51321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89FFA4E-1E51-1C4B-92BB-B1CEA001ACF6}"/>
              </a:ext>
            </a:extLst>
          </p:cNvPr>
          <p:cNvCxnSpPr>
            <a:cxnSpLocks/>
          </p:cNvCxnSpPr>
          <p:nvPr userDrawn="1"/>
        </p:nvCxnSpPr>
        <p:spPr>
          <a:xfrm>
            <a:off x="-14989" y="685800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94187E-CE7B-7545-A0D1-91B829F1E585}"/>
              </a:ext>
            </a:extLst>
          </p:cNvPr>
          <p:cNvCxnSpPr>
            <a:cxnSpLocks/>
          </p:cNvCxnSpPr>
          <p:nvPr userDrawn="1"/>
        </p:nvCxnSpPr>
        <p:spPr>
          <a:xfrm>
            <a:off x="-14989" y="4425338"/>
            <a:ext cx="9162862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B947F4-959E-EC46-99BB-053D310AF547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870B52-02BD-FF4F-98C3-242BF70847E9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1F18CC-C61A-1846-B719-7DDABD5AF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F67C5138-4C46-7548-ACCD-74E71879DE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333" y="2141759"/>
            <a:ext cx="8223499" cy="853250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lvl1pPr algn="ctr">
              <a:defRPr sz="2400" b="1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Slide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>
            <a:extLst>
              <a:ext uri="{FF2B5EF4-FFF2-40B4-BE49-F238E27FC236}">
                <a16:creationId xmlns:a16="http://schemas.microsoft.com/office/drawing/2014/main" id="{1CE0A0BE-2AD0-C241-95E7-F37511685DCD}"/>
              </a:ext>
            </a:extLst>
          </p:cNvPr>
          <p:cNvSpPr txBox="1">
            <a:spLocks/>
          </p:cNvSpPr>
          <p:nvPr userDrawn="1"/>
        </p:nvSpPr>
        <p:spPr>
          <a:xfrm>
            <a:off x="1" y="2077916"/>
            <a:ext cx="9143999" cy="971550"/>
          </a:xfrm>
          <a:prstGeom prst="rect">
            <a:avLst/>
          </a:prstGeom>
          <a:solidFill>
            <a:srgbClr val="0070C0">
              <a:alpha val="14902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105025"/>
            <a:ext cx="86868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4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650AD8-2BEA-A142-BBFF-13F6C9211DB3}"/>
              </a:ext>
            </a:extLst>
          </p:cNvPr>
          <p:cNvCxnSpPr>
            <a:cxnSpLocks/>
          </p:cNvCxnSpPr>
          <p:nvPr userDrawn="1"/>
        </p:nvCxnSpPr>
        <p:spPr>
          <a:xfrm>
            <a:off x="-14989" y="13684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FCE67C-9F6A-264E-8E4D-13ADBF11237C}"/>
              </a:ext>
            </a:extLst>
          </p:cNvPr>
          <p:cNvCxnSpPr>
            <a:cxnSpLocks/>
          </p:cNvCxnSpPr>
          <p:nvPr userDrawn="1"/>
        </p:nvCxnSpPr>
        <p:spPr>
          <a:xfrm>
            <a:off x="-14989" y="3780234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DE4792-3C8A-7640-944F-5CF93E4532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7128" y="4763150"/>
            <a:ext cx="1097280" cy="3200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0B99B2-EBF7-BA42-83FC-8AD08B645963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67A6B9D-560F-CA41-A6F0-1C79BD3667B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893E21-9A7C-A84F-9440-EF1A3F60B34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7719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000525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C2CBBB-5045-8F42-85A1-BB5104437F5D}"/>
              </a:ext>
            </a:extLst>
          </p:cNvPr>
          <p:cNvCxnSpPr>
            <a:cxnSpLocks/>
          </p:cNvCxnSpPr>
          <p:nvPr userDrawn="1"/>
        </p:nvCxnSpPr>
        <p:spPr>
          <a:xfrm>
            <a:off x="-14989" y="97218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28C5AF5C-6EA9-6B49-A7AF-72E6D21531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062B33-FC21-5343-B99B-3C1D10CF2F1D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97A762D-DB19-4B44-A1FD-A0A2633A87E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  <a:p>
            <a:pPr lvl="1"/>
            <a:r>
              <a:rPr lang="en-US" dirty="0"/>
              <a:t>Line 2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623FC6F-E7CE-A541-95F7-C975302972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A62759-CA3E-7B4E-835A-812B8429A2D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63F68E-DC87-6D41-BCD2-51C0D4E7A384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257458A-A398-AC44-9ACF-F3E0897C6F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5F2B4AE2-70E2-7A4A-9E65-3919D01E02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A96371-6AC6-A74A-9278-F46E18CF164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4669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9D8BF7C-594B-5F44-892D-5AD36E3A5B5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4244975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10000"/>
              <a:buFont typeface="Arial"/>
              <a:buChar char="•"/>
              <a:defRPr sz="18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5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7F3867B-74CD-0743-B864-4CD21D2D5F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4846321"/>
            <a:ext cx="7357838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788C6F-E06A-4344-A83D-E4C0CDE48D65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50885" y="4786101"/>
            <a:ext cx="109728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7" r:id="rId4"/>
    <p:sldLayoutId id="2147483701" r:id="rId5"/>
    <p:sldLayoutId id="2147483703" r:id="rId6"/>
    <p:sldLayoutId id="2147483699" r:id="rId7"/>
    <p:sldLayoutId id="2147483709" r:id="rId8"/>
    <p:sldLayoutId id="2147483700" r:id="rId9"/>
    <p:sldLayoutId id="2147483710" r:id="rId10"/>
    <p:sldLayoutId id="2147483704" r:id="rId11"/>
    <p:sldLayoutId id="2147483711" r:id="rId12"/>
    <p:sldLayoutId id="2147483705" r:id="rId13"/>
    <p:sldLayoutId id="2147483696" r:id="rId14"/>
    <p:sldLayoutId id="2147483698" r:id="rId15"/>
    <p:sldLayoutId id="2147483707" r:id="rId16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patitisc.uw.edu/" TargetMode="External"/><Relationship Id="rId2" Type="http://schemas.openxmlformats.org/officeDocument/2006/relationships/hyperlink" Target="http://www.hepatitisb.uw.edu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sz="1800" dirty="0">
                <a:latin typeface="Arial" pitchFamily="-110" charset="0"/>
                <a:ea typeface="ＭＳ Ｐゴシック" pitchFamily="-110" charset="-128"/>
              </a:rPr>
              <a:t>-B versus Engerix-B in Adults 18-70 Years of Age</a:t>
            </a:r>
            <a:br>
              <a:rPr lang="en-US" sz="1800" dirty="0">
                <a:latin typeface="Arial" pitchFamily="-110" charset="0"/>
                <a:ea typeface="ＭＳ Ｐゴシック" pitchFamily="-110" charset="-128"/>
              </a:rPr>
            </a:br>
            <a:r>
              <a:rPr lang="en-US" dirty="0">
                <a:latin typeface="Arial" pitchFamily="-110" charset="0"/>
                <a:ea typeface="ＭＳ Ｐゴシック" pitchFamily="-110" charset="-128"/>
              </a:rPr>
              <a:t>HBV-23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92007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ED2B9-1FB0-184E-8DF2-B2501C681D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4113" y="780653"/>
            <a:ext cx="6523217" cy="3566160"/>
          </a:xfrm>
          <a:prstGeom prst="rect">
            <a:avLst/>
          </a:prstGeom>
          <a:solidFill>
            <a:schemeClr val="tx1">
              <a:alpha val="50000"/>
            </a:schemeClr>
          </a:solidFill>
          <a:ln w="12700"/>
          <a:effectLst>
            <a:outerShdw blurRad="50800" dist="23000" dir="5400000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60" tIns="137160" rIns="137160" bIns="137160" rtlCol="0" anchor="ctr"/>
          <a:lstStyle/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800" dirty="0"/>
              <a:t>This slide deck is from the University of Washington’s </a:t>
            </a:r>
            <a:r>
              <a:rPr lang="en-US" sz="1800" i="1" dirty="0"/>
              <a:t>Hepatitis B Online </a:t>
            </a:r>
            <a:r>
              <a:rPr lang="en-US" sz="1800" dirty="0"/>
              <a:t>and </a:t>
            </a:r>
            <a:r>
              <a:rPr lang="en-US" sz="1800" i="1" dirty="0"/>
              <a:t>Hepatitis C Online </a:t>
            </a:r>
            <a:r>
              <a:rPr lang="en-US" sz="1800" dirty="0"/>
              <a:t>projects. </a:t>
            </a:r>
            <a:br>
              <a:rPr lang="en-US" sz="1800" dirty="0"/>
            </a:br>
            <a:endParaRPr lang="en-US" sz="1500" dirty="0"/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B Online</a:t>
            </a:r>
            <a:b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1500" dirty="0">
                <a:solidFill>
                  <a:srgbClr val="27A8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www.hepatitisB.uw.edu</a:t>
            </a:r>
            <a:endParaRPr lang="en-US" sz="1500" dirty="0">
              <a:solidFill>
                <a:srgbClr val="27A8FF"/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endParaRPr lang="en-US" sz="1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15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1500" dirty="0">
                <a:solidFill>
                  <a:srgbClr val="27A8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www.hepatitisC.uw.edu</a:t>
            </a:r>
            <a:endParaRPr lang="en-US" sz="1500" dirty="0">
              <a:solidFill>
                <a:srgbClr val="27A8FF"/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endParaRPr lang="en-US" sz="1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100"/>
              </a:lnSpc>
              <a:spcBef>
                <a:spcPts val="450"/>
              </a:spcBef>
            </a:pPr>
            <a:r>
              <a:rPr lang="en-US" sz="1350" dirty="0">
                <a:solidFill>
                  <a:schemeClr val="bg1"/>
                </a:solidFill>
              </a:rPr>
              <a:t>This project is funded by the Centers for Disease Control and Prevention (CDC) Cooperative Agreement (CDC-RFA- PS21-2105)</a:t>
            </a:r>
          </a:p>
        </p:txBody>
      </p:sp>
    </p:spTree>
    <p:extLst>
      <p:ext uri="{BB962C8B-B14F-4D97-AF65-F5344CB8AC3E}">
        <p14:creationId xmlns:p14="http://schemas.microsoft.com/office/powerpoint/2010/main" val="13875456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FA1E26A-3FB2-5A4D-AF85-420A8A791A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800"/>
              </a:lnSpc>
            </a:pPr>
            <a:r>
              <a:rPr lang="en-US" sz="1600" b="1" dirty="0">
                <a:solidFill>
                  <a:schemeClr val="tx1"/>
                </a:solidFill>
                <a:latin typeface="Arial" pitchFamily="-106" charset="0"/>
              </a:rPr>
              <a:t>Background</a:t>
            </a:r>
          </a:p>
          <a:p>
            <a:pPr marL="461963" lvl="1">
              <a:lnSpc>
                <a:spcPts val="1800"/>
              </a:lnSpc>
              <a:tabLst>
                <a:tab pos="341313" algn="l"/>
              </a:tabLst>
            </a:pPr>
            <a:r>
              <a:rPr lang="en-US" sz="1600" dirty="0">
                <a:solidFill>
                  <a:schemeClr val="tx1"/>
                </a:solidFill>
                <a:latin typeface="Arial" pitchFamily="-106" charset="0"/>
              </a:rPr>
              <a:t>Phase 3 observer-blinded active-controlled randomized trial to assess the immunogenicity of </a:t>
            </a:r>
            <a:r>
              <a:rPr lang="en-US" sz="1600" dirty="0" err="1">
                <a:solidFill>
                  <a:schemeClr val="tx1"/>
                </a:solidFill>
                <a:latin typeface="Arial" pitchFamily="-106" charset="0"/>
              </a:rPr>
              <a:t>Heplisav</a:t>
            </a:r>
            <a:r>
              <a:rPr lang="en-US" sz="1600" dirty="0">
                <a:solidFill>
                  <a:schemeClr val="tx1"/>
                </a:solidFill>
                <a:latin typeface="Arial" pitchFamily="-106" charset="0"/>
              </a:rPr>
              <a:t>-B (HBsAg-1018) vaccine versus </a:t>
            </a:r>
            <a:r>
              <a:rPr lang="en-US" sz="1600" dirty="0" err="1">
                <a:solidFill>
                  <a:schemeClr val="tx1"/>
                </a:solidFill>
                <a:latin typeface="Arial" pitchFamily="-106" charset="0"/>
              </a:rPr>
              <a:t>Engerix</a:t>
            </a:r>
            <a:r>
              <a:rPr lang="en-US" sz="1600" dirty="0">
                <a:solidFill>
                  <a:schemeClr val="tx1"/>
                </a:solidFill>
                <a:latin typeface="Arial" pitchFamily="-106" charset="0"/>
              </a:rPr>
              <a:t>-B vaccine in adults 18-70 years of age, with or without diabetes. </a:t>
            </a:r>
            <a:endParaRPr lang="en-US" sz="1600" b="1" dirty="0">
              <a:solidFill>
                <a:schemeClr val="tx1"/>
              </a:solidFill>
              <a:latin typeface="Arial" pitchFamily="-106" charset="0"/>
            </a:endParaRPr>
          </a:p>
          <a:p>
            <a:pPr>
              <a:lnSpc>
                <a:spcPts val="1800"/>
              </a:lnSpc>
              <a:spcBef>
                <a:spcPts val="1000"/>
              </a:spcBef>
            </a:pPr>
            <a:r>
              <a:rPr lang="en-US" sz="1600" b="1" dirty="0">
                <a:solidFill>
                  <a:schemeClr val="tx1"/>
                </a:solidFill>
                <a:latin typeface="Arial" pitchFamily="-106" charset="0"/>
              </a:rPr>
              <a:t>Participants</a:t>
            </a:r>
          </a:p>
          <a:p>
            <a:pPr lvl="1">
              <a:lnSpc>
                <a:spcPts val="1800"/>
              </a:lnSpc>
            </a:pPr>
            <a:r>
              <a:rPr lang="en-US" sz="1600" dirty="0">
                <a:solidFill>
                  <a:schemeClr val="tx1"/>
                </a:solidFill>
                <a:latin typeface="Arial" pitchFamily="-106" charset="0"/>
              </a:rPr>
              <a:t>n = 8,374 persons, including 961 with type 2 diabetes mellitus</a:t>
            </a:r>
          </a:p>
          <a:p>
            <a:pPr lvl="1">
              <a:lnSpc>
                <a:spcPts val="1800"/>
              </a:lnSpc>
            </a:pPr>
            <a:r>
              <a:rPr lang="en-US" sz="1600" dirty="0">
                <a:solidFill>
                  <a:schemeClr val="tx1"/>
                </a:solidFill>
                <a:latin typeface="Arial" pitchFamily="-106" charset="0"/>
              </a:rPr>
              <a:t>Ages: 18-70 years</a:t>
            </a:r>
          </a:p>
          <a:p>
            <a:pPr lvl="1">
              <a:lnSpc>
                <a:spcPts val="1800"/>
              </a:lnSpc>
            </a:pPr>
            <a:r>
              <a:rPr lang="en-US" sz="1600" dirty="0">
                <a:solidFill>
                  <a:schemeClr val="tx1"/>
                </a:solidFill>
                <a:latin typeface="Arial" pitchFamily="-106" charset="0"/>
              </a:rPr>
              <a:t>HBV vaccine naïve</a:t>
            </a:r>
          </a:p>
          <a:p>
            <a:pPr lvl="1">
              <a:lnSpc>
                <a:spcPts val="1800"/>
              </a:lnSpc>
            </a:pPr>
            <a:r>
              <a:rPr lang="en-US" sz="1600" dirty="0">
                <a:solidFill>
                  <a:schemeClr val="tx1"/>
                </a:solidFill>
                <a:latin typeface="Arial" pitchFamily="-106" charset="0"/>
              </a:rPr>
              <a:t>Exclusions: HBV, HIV, pregnancy or lactation, chronic steroid use, autoimmune condition</a:t>
            </a:r>
          </a:p>
          <a:p>
            <a:pPr>
              <a:lnSpc>
                <a:spcPts val="1800"/>
              </a:lnSpc>
              <a:spcBef>
                <a:spcPts val="1000"/>
              </a:spcBef>
            </a:pPr>
            <a:r>
              <a:rPr lang="en-US" sz="1600" b="1" dirty="0">
                <a:solidFill>
                  <a:schemeClr val="tx1"/>
                </a:solidFill>
                <a:latin typeface="Arial" pitchFamily="-106" charset="0"/>
              </a:rPr>
              <a:t>Study End Point</a:t>
            </a:r>
          </a:p>
          <a:p>
            <a:pPr lvl="1">
              <a:lnSpc>
                <a:spcPts val="1800"/>
              </a:lnSpc>
            </a:pPr>
            <a:r>
              <a:rPr lang="en-US" sz="1600" dirty="0" err="1">
                <a:solidFill>
                  <a:schemeClr val="tx1"/>
                </a:solidFill>
                <a:latin typeface="Arial" pitchFamily="-106" charset="0"/>
              </a:rPr>
              <a:t>Seroprotection</a:t>
            </a:r>
            <a:r>
              <a:rPr lang="en-US" sz="1600" dirty="0">
                <a:solidFill>
                  <a:schemeClr val="tx1"/>
                </a:solidFill>
                <a:latin typeface="Arial" pitchFamily="-106" charset="0"/>
              </a:rPr>
              <a:t> = anti-HBs antibody level ≥10 </a:t>
            </a:r>
            <a:r>
              <a:rPr lang="en-US" sz="1600" dirty="0" err="1">
                <a:solidFill>
                  <a:schemeClr val="tx1"/>
                </a:solidFill>
                <a:latin typeface="Arial" pitchFamily="-106" charset="0"/>
              </a:rPr>
              <a:t>mIU</a:t>
            </a:r>
            <a:r>
              <a:rPr lang="en-US" sz="1600" dirty="0">
                <a:solidFill>
                  <a:schemeClr val="tx1"/>
                </a:solidFill>
                <a:latin typeface="Arial" pitchFamily="-106" charset="0"/>
              </a:rPr>
              <a:t>/mL</a:t>
            </a:r>
            <a:endParaRPr lang="en-US" sz="1600" b="1" dirty="0">
              <a:solidFill>
                <a:schemeClr val="tx1"/>
              </a:solidFill>
              <a:latin typeface="Arial" pitchFamily="-106" charset="0"/>
            </a:endParaRPr>
          </a:p>
          <a:p>
            <a:pPr>
              <a:lnSpc>
                <a:spcPts val="1800"/>
              </a:lnSpc>
            </a:pP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sz="2000" dirty="0">
                <a:latin typeface="Arial" pitchFamily="-110" charset="0"/>
                <a:ea typeface="ＭＳ Ｐゴシック" pitchFamily="-110" charset="-128"/>
              </a:rPr>
              <a:t>-B versus </a:t>
            </a:r>
            <a:r>
              <a:rPr lang="en-US" sz="2000" dirty="0" err="1">
                <a:latin typeface="Arial" pitchFamily="-110" charset="0"/>
                <a:ea typeface="ＭＳ Ｐゴシック" pitchFamily="-110" charset="-128"/>
              </a:rPr>
              <a:t>Engerix</a:t>
            </a:r>
            <a:r>
              <a:rPr lang="en-US" sz="2000" dirty="0">
                <a:latin typeface="Arial" pitchFamily="-110" charset="0"/>
                <a:ea typeface="ＭＳ Ｐゴシック" pitchFamily="-110" charset="-128"/>
              </a:rPr>
              <a:t>-B in Adults 18-70 Years of Age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latin typeface="Arial" pitchFamily="-106" charset="0"/>
              </a:rPr>
              <a:t>HBV-23 Trial: Study Design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Source: Jackson S, et al. Vaccine. 2018;36:668-674.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D1D5C2-B48A-544D-A853-6E85B13723B9}"/>
              </a:ext>
            </a:extLst>
          </p:cNvPr>
          <p:cNvSpPr/>
          <p:nvPr/>
        </p:nvSpPr>
        <p:spPr>
          <a:xfrm>
            <a:off x="465845" y="4504383"/>
            <a:ext cx="6346092" cy="274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68580"/>
            <a:r>
              <a:rPr lang="en-US" sz="1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positive for HBsAg, anti-HBs, or anti-HB core 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3E5B90-3EF3-2741-8242-68C4F07784F1}"/>
              </a:ext>
            </a:extLst>
          </p:cNvPr>
          <p:cNvCxnSpPr/>
          <p:nvPr/>
        </p:nvCxnSpPr>
        <p:spPr>
          <a:xfrm>
            <a:off x="439464" y="4498662"/>
            <a:ext cx="7863840" cy="0"/>
          </a:xfrm>
          <a:prstGeom prst="line">
            <a:avLst/>
          </a:prstGeom>
          <a:ln w="95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53350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0AF44D2-7D82-D344-AC4E-46E19ECD0F98}"/>
              </a:ext>
            </a:extLst>
          </p:cNvPr>
          <p:cNvCxnSpPr>
            <a:cxnSpLocks/>
          </p:cNvCxnSpPr>
          <p:nvPr/>
        </p:nvCxnSpPr>
        <p:spPr>
          <a:xfrm>
            <a:off x="3789422" y="2004058"/>
            <a:ext cx="2948940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B0EA1D5-A6C8-9640-9ADA-79413D06FB07}"/>
              </a:ext>
            </a:extLst>
          </p:cNvPr>
          <p:cNvCxnSpPr/>
          <p:nvPr/>
        </p:nvCxnSpPr>
        <p:spPr>
          <a:xfrm flipV="1">
            <a:off x="3185772" y="3099881"/>
            <a:ext cx="3566160" cy="155"/>
          </a:xfrm>
          <a:prstGeom prst="line">
            <a:avLst/>
          </a:prstGeom>
          <a:ln w="22225">
            <a:solidFill>
              <a:srgbClr val="8A874B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0419CD36-5151-134F-9D73-A630092B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versus </a:t>
            </a:r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Engerix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in Adults 18-70 Years of Age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HBV-23 Trial: Study Design</a:t>
            </a:r>
            <a:endParaRPr lang="en-US" dirty="0"/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Jackson S, et al. Vaccine. 2018:36:668-74. 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581212" y="2190644"/>
            <a:ext cx="1172406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5,592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567704" y="3290966"/>
            <a:ext cx="1185916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2,782</a:t>
            </a:r>
          </a:p>
        </p:txBody>
      </p:sp>
      <p:sp>
        <p:nvSpPr>
          <p:cNvPr id="64" name="Rectangle 25"/>
          <p:cNvSpPr>
            <a:spLocks noChangeArrowheads="1"/>
          </p:cNvSpPr>
          <p:nvPr/>
        </p:nvSpPr>
        <p:spPr bwMode="auto">
          <a:xfrm>
            <a:off x="1128655" y="3826502"/>
            <a:ext cx="6871716" cy="8229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Vaccine Dosing</a:t>
            </a:r>
            <a:br>
              <a:rPr lang="en-US" sz="105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050" b="1" dirty="0">
                <a:solidFill>
                  <a:srgbClr val="0070C0"/>
                </a:solidFill>
                <a:latin typeface="Arial" pitchFamily="22" charset="0"/>
              </a:rPr>
              <a:t>Heplisav-B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: 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0.5 mL dose of 3 mg 1018 adjuvant with 20 mcg recombinant HBsAg at week 0 and 4, followed by administration of saline placebo at week 24</a:t>
            </a:r>
          </a:p>
          <a:p>
            <a:pPr defTabSz="701279">
              <a:lnSpc>
                <a:spcPts val="1350"/>
              </a:lnSpc>
              <a:spcBef>
                <a:spcPts val="150"/>
              </a:spcBef>
            </a:pPr>
            <a:r>
              <a:rPr lang="en-US" sz="1050" b="1" dirty="0">
                <a:solidFill>
                  <a:srgbClr val="69963A"/>
                </a:solidFill>
                <a:latin typeface="Arial"/>
                <a:cs typeface="Arial"/>
              </a:rPr>
              <a:t>Engerix-B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: 1 mL dose of 20 mcg recombinant HBsAg with aluminum adjuvant at week 0, 4 and 24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F4DF18A-2222-C745-91C4-7F7993775654}"/>
              </a:ext>
            </a:extLst>
          </p:cNvPr>
          <p:cNvGrpSpPr/>
          <p:nvPr/>
        </p:nvGrpSpPr>
        <p:grpSpPr>
          <a:xfrm>
            <a:off x="1141981" y="1021866"/>
            <a:ext cx="6872738" cy="400023"/>
            <a:chOff x="-1360" y="1362488"/>
            <a:chExt cx="9163651" cy="533364"/>
          </a:xfrm>
        </p:grpSpPr>
        <p:sp>
          <p:nvSpPr>
            <p:cNvPr id="38" name="Rectangle 37"/>
            <p:cNvSpPr/>
            <p:nvPr/>
          </p:nvSpPr>
          <p:spPr>
            <a:xfrm>
              <a:off x="0" y="1395319"/>
              <a:ext cx="9162291" cy="45720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9063" y="14679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39972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1683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88304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-1360" y="1850184"/>
              <a:ext cx="9162292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/>
            </p:cNvCxnSpPr>
            <p:nvPr/>
          </p:nvCxnSpPr>
          <p:spPr>
            <a:xfrm flipV="1">
              <a:off x="267279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cxnSpLocks/>
            </p:cNvCxnSpPr>
            <p:nvPr/>
          </p:nvCxnSpPr>
          <p:spPr>
            <a:xfrm flipV="1">
              <a:off x="4259277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432233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5579513" y="138074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16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5845755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4D32BB8-15FF-0A4C-8E6D-1A6E2B11748C}"/>
                </a:ext>
              </a:extLst>
            </p:cNvPr>
            <p:cNvSpPr/>
            <p:nvPr/>
          </p:nvSpPr>
          <p:spPr>
            <a:xfrm>
              <a:off x="3191959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B77AD2A-A923-7042-BA1F-7F2B20E653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66038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92A3FDC-D4F9-7042-B37D-472847AF768F}"/>
                </a:ext>
              </a:extLst>
            </p:cNvPr>
            <p:cNvSpPr/>
            <p:nvPr/>
          </p:nvSpPr>
          <p:spPr>
            <a:xfrm>
              <a:off x="320298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4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A932224-613D-D04E-B413-F0079A4148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2516" y="1776676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385D737-EF6B-BC43-B74F-42973341F4D4}"/>
                </a:ext>
              </a:extLst>
            </p:cNvPr>
            <p:cNvSpPr/>
            <p:nvPr/>
          </p:nvSpPr>
          <p:spPr>
            <a:xfrm>
              <a:off x="4789002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9C424C4-F149-5943-9816-54FB5F210E60}"/>
                </a:ext>
              </a:extLst>
            </p:cNvPr>
            <p:cNvSpPr/>
            <p:nvPr/>
          </p:nvSpPr>
          <p:spPr>
            <a:xfrm>
              <a:off x="6372338" y="1370614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20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1783292-677B-5A47-BB4D-70BBC26FD54B}"/>
                </a:ext>
              </a:extLst>
            </p:cNvPr>
            <p:cNvCxnSpPr/>
            <p:nvPr/>
          </p:nvCxnSpPr>
          <p:spPr>
            <a:xfrm flipV="1">
              <a:off x="6638994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F5A9212-B597-BE4F-9739-A171DFD20E6D}"/>
                </a:ext>
              </a:extLst>
            </p:cNvPr>
            <p:cNvSpPr/>
            <p:nvPr/>
          </p:nvSpPr>
          <p:spPr>
            <a:xfrm>
              <a:off x="79610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28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5EC6B5D-CF8D-DD4D-BA56-E583BD61285E}"/>
                </a:ext>
              </a:extLst>
            </p:cNvPr>
            <p:cNvCxnSpPr/>
            <p:nvPr/>
          </p:nvCxnSpPr>
          <p:spPr>
            <a:xfrm flipV="1">
              <a:off x="8225472" y="176471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2AACB79-C6BE-2C49-B150-D975C5A7371E}"/>
              </a:ext>
            </a:extLst>
          </p:cNvPr>
          <p:cNvCxnSpPr>
            <a:cxnSpLocks/>
            <a:stCxn id="44" idx="3"/>
          </p:cNvCxnSpPr>
          <p:nvPr/>
        </p:nvCxnSpPr>
        <p:spPr>
          <a:xfrm>
            <a:off x="3332217" y="2004058"/>
            <a:ext cx="362061" cy="0"/>
          </a:xfrm>
          <a:prstGeom prst="line">
            <a:avLst/>
          </a:prstGeom>
          <a:ln w="22225"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Diamond 32">
            <a:extLst>
              <a:ext uri="{FF2B5EF4-FFF2-40B4-BE49-F238E27FC236}">
                <a16:creationId xmlns:a16="http://schemas.microsoft.com/office/drawing/2014/main" id="{0E7061E7-3CF6-3A46-BB8E-3B4410F27D56}"/>
              </a:ext>
            </a:extLst>
          </p:cNvPr>
          <p:cNvSpPr>
            <a:spLocks/>
          </p:cNvSpPr>
          <p:nvPr/>
        </p:nvSpPr>
        <p:spPr>
          <a:xfrm>
            <a:off x="3573455" y="1832608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Diamond 42">
            <a:extLst>
              <a:ext uri="{FF2B5EF4-FFF2-40B4-BE49-F238E27FC236}">
                <a16:creationId xmlns:a16="http://schemas.microsoft.com/office/drawing/2014/main" id="{C58825F4-F3A9-294F-B8AF-B58F7F67387F}"/>
              </a:ext>
            </a:extLst>
          </p:cNvPr>
          <p:cNvSpPr>
            <a:spLocks/>
          </p:cNvSpPr>
          <p:nvPr/>
        </p:nvSpPr>
        <p:spPr>
          <a:xfrm>
            <a:off x="3573455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4" name="Diamond 43">
            <a:extLst>
              <a:ext uri="{FF2B5EF4-FFF2-40B4-BE49-F238E27FC236}">
                <a16:creationId xmlns:a16="http://schemas.microsoft.com/office/drawing/2014/main" id="{1F96E34D-3BD1-254F-A5E9-C0389E03923B}"/>
              </a:ext>
            </a:extLst>
          </p:cNvPr>
          <p:cNvSpPr>
            <a:spLocks/>
          </p:cNvSpPr>
          <p:nvPr/>
        </p:nvSpPr>
        <p:spPr>
          <a:xfrm>
            <a:off x="2989317" y="1832608"/>
            <a:ext cx="342900" cy="342900"/>
          </a:xfrm>
          <a:prstGeom prst="diamond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3D218406-93E8-8E46-9395-4381E4A0B3AD}"/>
              </a:ext>
            </a:extLst>
          </p:cNvPr>
          <p:cNvSpPr>
            <a:spLocks/>
          </p:cNvSpPr>
          <p:nvPr/>
        </p:nvSpPr>
        <p:spPr>
          <a:xfrm>
            <a:off x="2989317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140E0850-407B-784D-AB96-E255A67BC22C}"/>
              </a:ext>
            </a:extLst>
          </p:cNvPr>
          <p:cNvSpPr>
            <a:spLocks/>
          </p:cNvSpPr>
          <p:nvPr/>
        </p:nvSpPr>
        <p:spPr>
          <a:xfrm>
            <a:off x="6530387" y="2924227"/>
            <a:ext cx="342900" cy="342900"/>
          </a:xfrm>
          <a:prstGeom prst="diamond">
            <a:avLst/>
          </a:prstGeom>
          <a:solidFill>
            <a:srgbClr val="6996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3" name="Rectangle 5">
            <a:extLst>
              <a:ext uri="{FF2B5EF4-FFF2-40B4-BE49-F238E27FC236}">
                <a16:creationId xmlns:a16="http://schemas.microsoft.com/office/drawing/2014/main" id="{C8A95783-D9F5-C44C-A08A-54F06073C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703" y="1832793"/>
            <a:ext cx="1165860" cy="342900"/>
          </a:xfrm>
          <a:prstGeom prst="rect">
            <a:avLst/>
          </a:prstGeom>
          <a:solidFill>
            <a:srgbClr val="0070C0">
              <a:alpha val="19876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Heplisav-B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74" name="Rectangle 5">
            <a:extLst>
              <a:ext uri="{FF2B5EF4-FFF2-40B4-BE49-F238E27FC236}">
                <a16:creationId xmlns:a16="http://schemas.microsoft.com/office/drawing/2014/main" id="{671D2718-DA4C-8F42-9981-241C240A6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703" y="2928921"/>
            <a:ext cx="1165860" cy="342900"/>
          </a:xfrm>
          <a:prstGeom prst="rect">
            <a:avLst/>
          </a:prstGeom>
          <a:solidFill>
            <a:srgbClr val="69963A">
              <a:alpha val="2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Engerix-B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81" name="Diamond 80">
            <a:extLst>
              <a:ext uri="{FF2B5EF4-FFF2-40B4-BE49-F238E27FC236}">
                <a16:creationId xmlns:a16="http://schemas.microsoft.com/office/drawing/2014/main" id="{FA018D65-0CF9-3F4B-847E-96DD7E45CDFB}"/>
              </a:ext>
            </a:extLst>
          </p:cNvPr>
          <p:cNvSpPr>
            <a:spLocks/>
          </p:cNvSpPr>
          <p:nvPr/>
        </p:nvSpPr>
        <p:spPr>
          <a:xfrm>
            <a:off x="6530387" y="1832608"/>
            <a:ext cx="342900" cy="342900"/>
          </a:xfrm>
          <a:prstGeom prst="diamon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1151FF5-629C-E04C-815B-12DC491FDE36}"/>
              </a:ext>
            </a:extLst>
          </p:cNvPr>
          <p:cNvSpPr/>
          <p:nvPr/>
        </p:nvSpPr>
        <p:spPr>
          <a:xfrm>
            <a:off x="6111350" y="2151213"/>
            <a:ext cx="1185916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</a:p>
        </p:txBody>
      </p:sp>
    </p:spTree>
    <p:extLst>
      <p:ext uri="{BB962C8B-B14F-4D97-AF65-F5344CB8AC3E}">
        <p14:creationId xmlns:p14="http://schemas.microsoft.com/office/powerpoint/2010/main" val="336734176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0419CD36-5151-134F-9D73-A630092B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versus </a:t>
            </a:r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Engerix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in Adults 18-70 Years of Age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HBV-23 Trial: Baseline Characteristics</a:t>
            </a:r>
            <a:endParaRPr lang="en-US" dirty="0"/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Jackson S, et al. Vaccine. 2018:36:668-74.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5782132-6A16-E74F-A7E8-60CF83506F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020625"/>
              </p:ext>
            </p:extLst>
          </p:nvPr>
        </p:nvGraphicFramePr>
        <p:xfrm>
          <a:off x="353593" y="1027533"/>
          <a:ext cx="8458200" cy="375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38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T="27432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300" b="1" dirty="0" err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Heplisav</a:t>
                      </a:r>
                      <a:r>
                        <a:rPr lang="en-US" sz="13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-B</a:t>
                      </a:r>
                      <a:br>
                        <a:rPr lang="en-US" sz="13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5,592)</a:t>
                      </a:r>
                      <a:endParaRPr lang="en-US" sz="13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27432" anchor="ctr"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5E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300" b="1" dirty="0" err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Engerix</a:t>
                      </a:r>
                      <a:r>
                        <a:rPr lang="en-US" sz="13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-B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</a:t>
                      </a:r>
                      <a:r>
                        <a:rPr lang="en-US" sz="1300" b="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2,782)</a:t>
                      </a:r>
                      <a:endParaRPr lang="en-US" sz="13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27432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96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mean (SD), years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 (11.7)</a:t>
                      </a:r>
                    </a:p>
                  </a:txBody>
                  <a:tcPr marT="27432" marB="27432"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 (11.7)</a:t>
                      </a:r>
                    </a:p>
                  </a:txBody>
                  <a:tcPr marT="27432" marB="27432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no. (%)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2845 (51)</a:t>
                      </a:r>
                    </a:p>
                  </a:txBody>
                  <a:tcPr marT="27432" marB="274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1391 (50)</a:t>
                      </a:r>
                    </a:p>
                  </a:txBody>
                  <a:tcPr marT="27432" marB="27432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981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no. (%)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Asian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American Indian/Alaskan Native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Other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3972 (71)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1462 (26)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(1)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(1)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(1)</a:t>
                      </a:r>
                    </a:p>
                  </a:txBody>
                  <a:tcPr marT="27432" marB="274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 (72)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 (25)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(1.4)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(1)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(0.6)</a:t>
                      </a:r>
                    </a:p>
                  </a:txBody>
                  <a:tcPr marT="27432" marB="27432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Body mass index (BMI), mean (SD), kg/m</a:t>
                      </a:r>
                      <a:r>
                        <a:rPr lang="en-US" sz="13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(7.5)</a:t>
                      </a:r>
                    </a:p>
                  </a:txBody>
                  <a:tcPr marT="27432" marB="274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(7.6)</a:t>
                      </a:r>
                    </a:p>
                  </a:txBody>
                  <a:tcPr marT="27432" marB="27432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3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 ≧30 kg/m</a:t>
                      </a:r>
                      <a:r>
                        <a:rPr lang="en-US" sz="13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 (%)</a:t>
                      </a:r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2728 (49)</a:t>
                      </a:r>
                    </a:p>
                  </a:txBody>
                  <a:tcPr marT="27432" marB="274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1286 (46)</a:t>
                      </a:r>
                    </a:p>
                  </a:txBody>
                  <a:tcPr marT="27432" marB="27432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98098611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Smoker, n (%)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1844 (33)</a:t>
                      </a:r>
                    </a:p>
                  </a:txBody>
                  <a:tcPr marT="27432" marB="274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909 (33)</a:t>
                      </a:r>
                    </a:p>
                  </a:txBody>
                  <a:tcPr marT="27432" marB="27432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 type 2, n (%)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763 (13.6)</a:t>
                      </a:r>
                    </a:p>
                  </a:txBody>
                  <a:tcPr marT="27432" marB="274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 (13.7)</a:t>
                      </a:r>
                    </a:p>
                  </a:txBody>
                  <a:tcPr marT="27432" marB="27432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13403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85011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versus </a:t>
            </a:r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Engerix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in Adults 18-70 Years of Age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HBV-23 Trial: Results, by Key Subgroups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Jackson S, et al. Vaccine. 2018:36:668-74.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9200C1A-00D6-1942-88FB-14AE7E3B95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088980"/>
              </p:ext>
            </p:extLst>
          </p:nvPr>
        </p:nvGraphicFramePr>
        <p:xfrm>
          <a:off x="950400" y="1080263"/>
          <a:ext cx="7272000" cy="376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75482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versus </a:t>
            </a:r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Engerix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in Adults 18-70 Years of Age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HBV-23 Trial: Results, by Age Group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Jackson S, et al. Vaccine. 2018:36:668-74.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026781"/>
              </p:ext>
            </p:extLst>
          </p:nvPr>
        </p:nvGraphicFramePr>
        <p:xfrm>
          <a:off x="914400" y="1028700"/>
          <a:ext cx="7315200" cy="373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226782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versus </a:t>
            </a:r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Engerix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in Adults 18-70 Years of Age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HBV-23 Trial: Results, by Gender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Jackson S, et al. Vaccine. 2018:36:668-74.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224499"/>
              </p:ext>
            </p:extLst>
          </p:nvPr>
        </p:nvGraphicFramePr>
        <p:xfrm>
          <a:off x="580913" y="994029"/>
          <a:ext cx="8138160" cy="374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342241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versus </a:t>
            </a:r>
            <a:r>
              <a:rPr lang="en-US" dirty="0" err="1">
                <a:latin typeface="Arial" pitchFamily="-110" charset="0"/>
                <a:ea typeface="ＭＳ Ｐゴシック" pitchFamily="-110" charset="-128"/>
              </a:rPr>
              <a:t>Engerix</a:t>
            </a:r>
            <a:r>
              <a:rPr lang="en-US" dirty="0">
                <a:latin typeface="Arial" pitchFamily="-110" charset="0"/>
                <a:ea typeface="ＭＳ Ｐゴシック" pitchFamily="-110" charset="-128"/>
              </a:rPr>
              <a:t>-B in Adults 18-70 Years of Age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HBV-23 Trial: Results, by Comorbidities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Jackson S, et al. Vaccine. 2018:36:668-74.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224858"/>
              </p:ext>
            </p:extLst>
          </p:nvPr>
        </p:nvGraphicFramePr>
        <p:xfrm>
          <a:off x="408791" y="994029"/>
          <a:ext cx="8065609" cy="3852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E36048F-50BA-3647-8C76-1335FAED2389}"/>
              </a:ext>
            </a:extLst>
          </p:cNvPr>
          <p:cNvCxnSpPr>
            <a:cxnSpLocks/>
          </p:cNvCxnSpPr>
          <p:nvPr/>
        </p:nvCxnSpPr>
        <p:spPr>
          <a:xfrm flipV="1">
            <a:off x="1738814" y="2321432"/>
            <a:ext cx="6492240" cy="0"/>
          </a:xfrm>
          <a:prstGeom prst="line">
            <a:avLst/>
          </a:prstGeom>
          <a:ln w="6350" cmpd="sng">
            <a:solidFill>
              <a:srgbClr val="C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8DEDE14-B1DC-564F-8CE6-B607E70EC2D1}"/>
              </a:ext>
            </a:extLst>
          </p:cNvPr>
          <p:cNvCxnSpPr>
            <a:cxnSpLocks/>
          </p:cNvCxnSpPr>
          <p:nvPr/>
        </p:nvCxnSpPr>
        <p:spPr>
          <a:xfrm flipV="1">
            <a:off x="1738814" y="3332650"/>
            <a:ext cx="6492240" cy="0"/>
          </a:xfrm>
          <a:prstGeom prst="line">
            <a:avLst/>
          </a:prstGeom>
          <a:ln w="6350" cmpd="sng">
            <a:solidFill>
              <a:srgbClr val="C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8801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Arial" pitchFamily="-110" charset="0"/>
                <a:ea typeface="ＭＳ Ｐゴシック" pitchFamily="-110" charset="-128"/>
              </a:rPr>
              <a:t>Heplisav</a:t>
            </a:r>
            <a:r>
              <a:rPr lang="en-US" sz="2000" dirty="0">
                <a:latin typeface="Arial" pitchFamily="-110" charset="0"/>
                <a:ea typeface="ＭＳ Ｐゴシック" pitchFamily="-110" charset="-128"/>
              </a:rPr>
              <a:t>-B versus </a:t>
            </a:r>
            <a:r>
              <a:rPr lang="en-US" sz="2000" dirty="0" err="1">
                <a:latin typeface="Arial" pitchFamily="-110" charset="0"/>
                <a:ea typeface="ＭＳ Ｐゴシック" pitchFamily="-110" charset="-128"/>
              </a:rPr>
              <a:t>Engerix</a:t>
            </a:r>
            <a:r>
              <a:rPr lang="en-US" sz="2000" dirty="0">
                <a:latin typeface="Arial" pitchFamily="-110" charset="0"/>
                <a:ea typeface="ＭＳ Ｐゴシック" pitchFamily="-110" charset="-128"/>
              </a:rPr>
              <a:t>-B in Adults 18-70 Years of Age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latin typeface="Arial" pitchFamily="-106" charset="0"/>
              </a:rPr>
              <a:t>HBV-23 Trial: Conclusions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Source: Jackson S, et al. Vaccine. </a:t>
            </a:r>
            <a:r>
              <a:rPr lang="fr-FR"/>
              <a:t>2018:36:668-74.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511299"/>
              </p:ext>
            </p:extLst>
          </p:nvPr>
        </p:nvGraphicFramePr>
        <p:xfrm>
          <a:off x="0" y="1686221"/>
          <a:ext cx="9144000" cy="237102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7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Conclusions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800" b="0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1800" b="0" i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 doses of HBsAg-1018, administered over 4 weeks, induced significantly higher seroprotection rates than three doses of HBsAg-Eng, given over 24 weeks, in adults with factors known to reduce the immune response to hepatitis B vaccines as well as in those without those factors. With fewer doses in a shorter time, and greater immunogenicity, HBsAg-1018 has the potential to significantly improve protection against hepatitis B in adults at risk for hepatitis B infection.”</a:t>
                      </a:r>
                      <a:endParaRPr lang="en-US" sz="180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0" marR="342900" marT="137160" marB="13716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82548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38792</TotalTime>
  <Words>741</Words>
  <Application>Microsoft Macintosh PowerPoint</Application>
  <PresentationFormat>On-screen Show (16:9)</PresentationFormat>
  <Paragraphs>106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Geneva</vt:lpstr>
      <vt:lpstr>Lucida Grande</vt:lpstr>
      <vt:lpstr>Times New Roman</vt:lpstr>
      <vt:lpstr>AETC_Master_Template_061510</vt:lpstr>
      <vt:lpstr>Heplisav-B versus Engerix-B in Adults 18-70 Years of Age HBV-23 Trial</vt:lpstr>
      <vt:lpstr>Heplisav-B versus Engerix-B in Adults 18-70 Years of Age HBV-23 Trial: Study Design</vt:lpstr>
      <vt:lpstr>Heplisav-B versus Engerix-B in Adults 18-70 Years of Age HBV-23 Trial: Study Design</vt:lpstr>
      <vt:lpstr>Heplisav-B versus Engerix-B in Adults 18-70 Years of Age HBV-23 Trial: Baseline Characteristics</vt:lpstr>
      <vt:lpstr>Heplisav-B versus Engerix-B in Adults 18-70 Years of Age HBV-23 Trial: Results, by Key Subgroups</vt:lpstr>
      <vt:lpstr>Heplisav-B versus Engerix-B in Adults 18-70 Years of Age HBV-23 Trial: Results, by Age Group</vt:lpstr>
      <vt:lpstr>Heplisav-B versus Engerix-B in Adults 18-70 Years of Age HBV-23 Trial: Results, by Gender</vt:lpstr>
      <vt:lpstr>Heplisav-B versus Engerix-B in Adults 18-70 Years of Age HBV-23 Trial: Results, by Comorbidities</vt:lpstr>
      <vt:lpstr>Heplisav-B versus Engerix-B in Adults 18-70 Years of Age HBV-23 Trial: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1387</cp:revision>
  <cp:lastPrinted>2019-10-21T18:40:24Z</cp:lastPrinted>
  <dcterms:created xsi:type="dcterms:W3CDTF">2010-11-28T05:36:22Z</dcterms:created>
  <dcterms:modified xsi:type="dcterms:W3CDTF">2022-02-16T15:14:53Z</dcterms:modified>
</cp:coreProperties>
</file>