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5"/>
  </p:notesMasterIdLst>
  <p:handoutMasterIdLst>
    <p:handoutMasterId r:id="rId26"/>
  </p:handoutMasterIdLst>
  <p:sldIdLst>
    <p:sldId id="1073" r:id="rId2"/>
    <p:sldId id="1075" r:id="rId3"/>
    <p:sldId id="1090" r:id="rId4"/>
    <p:sldId id="1097" r:id="rId5"/>
    <p:sldId id="1098" r:id="rId6"/>
    <p:sldId id="1100" r:id="rId7"/>
    <p:sldId id="1108" r:id="rId8"/>
    <p:sldId id="1099" r:id="rId9"/>
    <p:sldId id="1101" r:id="rId10"/>
    <p:sldId id="305" r:id="rId11"/>
    <p:sldId id="1109" r:id="rId12"/>
    <p:sldId id="1110" r:id="rId13"/>
    <p:sldId id="1111" r:id="rId14"/>
    <p:sldId id="1112" r:id="rId15"/>
    <p:sldId id="1076" r:id="rId16"/>
    <p:sldId id="1091" r:id="rId17"/>
    <p:sldId id="1092" r:id="rId18"/>
    <p:sldId id="1093" r:id="rId19"/>
    <p:sldId id="1094" r:id="rId20"/>
    <p:sldId id="1095" r:id="rId21"/>
    <p:sldId id="1096" r:id="rId22"/>
    <p:sldId id="1113" r:id="rId23"/>
    <p:sldId id="1074" r:id="rId2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Nina Kim" initials="HNK" lastIdx="2" clrIdx="0">
    <p:extLst>
      <p:ext uri="{19B8F6BF-5375-455C-9EA6-DF929625EA0E}">
        <p15:presenceInfo xmlns:p15="http://schemas.microsoft.com/office/powerpoint/2012/main" userId="S::hyangkim@uw.edu::e6f3baeb-8d42-454e-899f-774fe842a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46E"/>
    <a:srgbClr val="285078"/>
    <a:srgbClr val="00597C"/>
    <a:srgbClr val="023147"/>
    <a:srgbClr val="82C8FA"/>
    <a:srgbClr val="65BEF9"/>
    <a:srgbClr val="81C3F9"/>
    <a:srgbClr val="00ADFA"/>
    <a:srgbClr val="0097DB"/>
    <a:srgbClr val="006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3" autoAdjust="0"/>
    <p:restoredTop sz="75499" autoAdjust="0"/>
  </p:normalViewPr>
  <p:slideViewPr>
    <p:cSldViewPr snapToGrid="0" showGuides="1">
      <p:cViewPr varScale="1">
        <p:scale>
          <a:sx n="130" d="100"/>
          <a:sy n="130" d="100"/>
        </p:scale>
        <p:origin x="1272"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Dr. Nina Kim from the University of Washington. Interpreting hepatitis B serologies can be challenging for some clinicians. Hopefully after this session, you will have an easier time making sense of the different serologic profiles.</a:t>
            </a:r>
          </a:p>
        </p:txBody>
      </p:sp>
    </p:spTree>
    <p:extLst>
      <p:ext uri="{BB962C8B-B14F-4D97-AF65-F5344CB8AC3E}">
        <p14:creationId xmlns:p14="http://schemas.microsoft.com/office/powerpoint/2010/main" val="19255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610DA5-F586-33B8-8FFB-91796969372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4466C2A9-1332-614C-A5E3-9D67B3E9B95B}"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169986" name="Rectangle 2">
            <a:extLst>
              <a:ext uri="{FF2B5EF4-FFF2-40B4-BE49-F238E27FC236}">
                <a16:creationId xmlns:a16="http://schemas.microsoft.com/office/drawing/2014/main" id="{6154EA64-D91B-8BF9-DD27-DCCC6FBD503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9987" name="Rectangle 3">
            <a:extLst>
              <a:ext uri="{FF2B5EF4-FFF2-40B4-BE49-F238E27FC236}">
                <a16:creationId xmlns:a16="http://schemas.microsoft.com/office/drawing/2014/main" id="{9A0C5BCC-BF3F-BCBB-A0F9-4A2F482083BA}"/>
              </a:ext>
            </a:extLst>
          </p:cNvPr>
          <p:cNvSpPr>
            <a:spLocks noGrp="1" noChangeArrowheads="1"/>
          </p:cNvSpPr>
          <p:nvPr>
            <p:ph type="body" idx="1"/>
          </p:nvPr>
        </p:nvSpPr>
        <p:spPr/>
        <p:txBody>
          <a:bodyPr/>
          <a:lstStyle/>
          <a:p>
            <a:pPr eaLnBrk="1" hangingPunct="1">
              <a:defRPr/>
            </a:pPr>
            <a:r>
              <a:rPr lang="en-US" dirty="0">
                <a:cs typeface="+mn-cs"/>
              </a:rPr>
              <a:t>The Core antibody here in pink is one of the first antibodies to show up in an individual infected by the virus.</a:t>
            </a:r>
          </a:p>
          <a:p>
            <a:pPr eaLnBrk="1" hangingPunct="1">
              <a:defRPr/>
            </a:pPr>
            <a:r>
              <a:rPr lang="en-US" dirty="0">
                <a:cs typeface="+mn-cs"/>
              </a:rPr>
              <a:t>It remains detectable in the blood in the vast majority of individuals – indefinitely for the remainder of their lives.</a:t>
            </a:r>
          </a:p>
        </p:txBody>
      </p:sp>
    </p:spTree>
    <p:extLst>
      <p:ext uri="{BB962C8B-B14F-4D97-AF65-F5344CB8AC3E}">
        <p14:creationId xmlns:p14="http://schemas.microsoft.com/office/powerpoint/2010/main" val="66839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610DA5-F586-33B8-8FFB-91796969372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4466C2A9-1332-614C-A5E3-9D67B3E9B95B}"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169986" name="Rectangle 2">
            <a:extLst>
              <a:ext uri="{FF2B5EF4-FFF2-40B4-BE49-F238E27FC236}">
                <a16:creationId xmlns:a16="http://schemas.microsoft.com/office/drawing/2014/main" id="{6154EA64-D91B-8BF9-DD27-DCCC6FBD503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a:extLst>
              <a:ext uri="{FF2B5EF4-FFF2-40B4-BE49-F238E27FC236}">
                <a16:creationId xmlns:a16="http://schemas.microsoft.com/office/drawing/2014/main" id="{9A0C5BCC-BF3F-BCBB-A0F9-4A2F482083BA}"/>
              </a:ext>
            </a:extLst>
          </p:cNvPr>
          <p:cNvSpPr>
            <a:spLocks noGrp="1" noChangeArrowheads="1"/>
          </p:cNvSpPr>
          <p:nvPr>
            <p:ph type="body" idx="1"/>
          </p:nvPr>
        </p:nvSpPr>
        <p:spPr/>
        <p:txBody>
          <a:bodyPr/>
          <a:lstStyle/>
          <a:p>
            <a:pPr eaLnBrk="1" hangingPunct="1">
              <a:defRPr/>
            </a:pPr>
            <a:r>
              <a:rPr lang="en-US" dirty="0">
                <a:cs typeface="+mn-cs"/>
              </a:rPr>
              <a:t>Here in gold is the </a:t>
            </a:r>
            <a:r>
              <a:rPr lang="en-US" b="1" dirty="0">
                <a:cs typeface="+mn-cs"/>
              </a:rPr>
              <a:t>surface antibody</a:t>
            </a:r>
            <a:endParaRPr lang="en-US" b="0" dirty="0">
              <a:cs typeface="+mn-cs"/>
            </a:endParaRPr>
          </a:p>
          <a:p>
            <a:pPr eaLnBrk="1" hangingPunct="1">
              <a:defRPr/>
            </a:pPr>
            <a:r>
              <a:rPr lang="en-US" b="0" dirty="0">
                <a:cs typeface="+mn-cs"/>
              </a:rPr>
              <a:t>this becomes detectable on a blood test after the disappearance of HBsAg in persons who are able to get rid of the virus and avoid a chronic infection. </a:t>
            </a:r>
          </a:p>
          <a:p>
            <a:pPr eaLnBrk="1" hangingPunct="1">
              <a:defRPr/>
            </a:pPr>
            <a:r>
              <a:rPr lang="en-US" b="0" dirty="0">
                <a:cs typeface="+mn-cs"/>
              </a:rPr>
              <a:t>The presence of anti-HBs following a new acute infection generally indicates recovery and a person is then protected (or “immune”) from re-infection with hepatitis B.</a:t>
            </a:r>
          </a:p>
        </p:txBody>
      </p:sp>
    </p:spTree>
    <p:extLst>
      <p:ext uri="{BB962C8B-B14F-4D97-AF65-F5344CB8AC3E}">
        <p14:creationId xmlns:p14="http://schemas.microsoft.com/office/powerpoint/2010/main" val="127318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610DA5-F586-33B8-8FFB-91796969372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4466C2A9-1332-614C-A5E3-9D67B3E9B95B}"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169986" name="Rectangle 2">
            <a:extLst>
              <a:ext uri="{FF2B5EF4-FFF2-40B4-BE49-F238E27FC236}">
                <a16:creationId xmlns:a16="http://schemas.microsoft.com/office/drawing/2014/main" id="{6154EA64-D91B-8BF9-DD27-DCCC6FBD503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9987" name="Rectangle 3">
            <a:extLst>
              <a:ext uri="{FF2B5EF4-FFF2-40B4-BE49-F238E27FC236}">
                <a16:creationId xmlns:a16="http://schemas.microsoft.com/office/drawing/2014/main" id="{9A0C5BCC-BF3F-BCBB-A0F9-4A2F482083BA}"/>
              </a:ext>
            </a:extLst>
          </p:cNvPr>
          <p:cNvSpPr>
            <a:spLocks noGrp="1" noChangeArrowheads="1"/>
          </p:cNvSpPr>
          <p:nvPr>
            <p:ph type="body" idx="1"/>
          </p:nvPr>
        </p:nvSpPr>
        <p:spPr/>
        <p:txBody>
          <a:bodyPr/>
          <a:lstStyle/>
          <a:p>
            <a:pPr eaLnBrk="1" hangingPunct="1">
              <a:defRPr/>
            </a:pPr>
            <a:r>
              <a:rPr lang="en-US" dirty="0">
                <a:cs typeface="+mn-cs"/>
              </a:rPr>
              <a:t>In contrast, the person who becomes exposed to the virus and is unable to mount an effective immune response will continue to have lingering detection of the markers of active infection:</a:t>
            </a:r>
          </a:p>
          <a:p>
            <a:pPr marL="171450" indent="-171450" eaLnBrk="1" hangingPunct="1">
              <a:buFontTx/>
              <a:buChar char="-"/>
              <a:defRPr/>
            </a:pPr>
            <a:r>
              <a:rPr lang="en-US" dirty="0">
                <a:cs typeface="+mn-cs"/>
              </a:rPr>
              <a:t>HBsAg, HBV DNA and </a:t>
            </a:r>
            <a:r>
              <a:rPr lang="en-US" dirty="0" err="1">
                <a:cs typeface="+mn-cs"/>
              </a:rPr>
              <a:t>HBeAg</a:t>
            </a: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70839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610DA5-F586-33B8-8FFB-91796969372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4466C2A9-1332-614C-A5E3-9D67B3E9B95B}"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169986" name="Rectangle 2">
            <a:extLst>
              <a:ext uri="{FF2B5EF4-FFF2-40B4-BE49-F238E27FC236}">
                <a16:creationId xmlns:a16="http://schemas.microsoft.com/office/drawing/2014/main" id="{6154EA64-D91B-8BF9-DD27-DCCC6FBD503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a:extLst>
              <a:ext uri="{FF2B5EF4-FFF2-40B4-BE49-F238E27FC236}">
                <a16:creationId xmlns:a16="http://schemas.microsoft.com/office/drawing/2014/main" id="{9A0C5BCC-BF3F-BCBB-A0F9-4A2F482083BA}"/>
              </a:ext>
            </a:extLst>
          </p:cNvPr>
          <p:cNvSpPr>
            <a:spLocks noGrp="1" noChangeArrowheads="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And while the core antibody eventually shows up in these individuals (both as IgG and IgM initially)</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There is no sign of that gold line for surface antibody</a:t>
            </a:r>
          </a:p>
        </p:txBody>
      </p:sp>
    </p:spTree>
    <p:extLst>
      <p:ext uri="{BB962C8B-B14F-4D97-AF65-F5344CB8AC3E}">
        <p14:creationId xmlns:p14="http://schemas.microsoft.com/office/powerpoint/2010/main" val="312187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understand this evolution, you can distinguish various profiles based on the pattern of serologic markers. As a reminder, the best set of tests to sort out these profiles is the standard trio of </a:t>
            </a:r>
            <a:r>
              <a:rPr lang="en-US" dirty="0" err="1"/>
              <a:t>sAg</a:t>
            </a:r>
            <a:r>
              <a:rPr lang="en-US" dirty="0"/>
              <a:t>, </a:t>
            </a:r>
            <a:r>
              <a:rPr lang="en-US" dirty="0" err="1"/>
              <a:t>cAb</a:t>
            </a:r>
            <a:r>
              <a:rPr lang="en-US" dirty="0"/>
              <a:t> and </a:t>
            </a:r>
            <a:r>
              <a:rPr lang="en-US" dirty="0" err="1"/>
              <a:t>sAb.</a:t>
            </a:r>
            <a:endParaRPr lang="en-US" dirty="0"/>
          </a:p>
          <a:p>
            <a:endParaRPr lang="en-US" dirty="0"/>
          </a:p>
          <a:p>
            <a:r>
              <a:rPr lang="en-US" dirty="0"/>
              <a:t>Core IgM Ab and HBV DNA and other tests are considered secondary diagnostic tests. I have included these here to underscore differences in a few of these profiles but they are not always needed.</a:t>
            </a:r>
          </a:p>
        </p:txBody>
      </p:sp>
    </p:spTree>
    <p:extLst>
      <p:ext uri="{BB962C8B-B14F-4D97-AF65-F5344CB8AC3E}">
        <p14:creationId xmlns:p14="http://schemas.microsoft.com/office/powerpoint/2010/main" val="94440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someone who was never infected or vaccinated, they should be negative for all of the </a:t>
            </a:r>
            <a:r>
              <a:rPr lang="en-US" dirty="0" err="1"/>
              <a:t>seromarkers</a:t>
            </a:r>
            <a:r>
              <a:rPr lang="en-US" dirty="0"/>
              <a:t>. This is the individual who needs to get immunized.</a:t>
            </a:r>
          </a:p>
        </p:txBody>
      </p:sp>
    </p:spTree>
    <p:extLst>
      <p:ext uri="{BB962C8B-B14F-4D97-AF65-F5344CB8AC3E}">
        <p14:creationId xmlns:p14="http://schemas.microsoft.com/office/powerpoint/2010/main" val="206167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someone who is acutely infected, we should see evidence of HB surface antigen and HBV DNA in blood, as well as core IgM Ab and total core Ab.</a:t>
            </a:r>
          </a:p>
          <a:p>
            <a:r>
              <a:rPr lang="en-US" dirty="0"/>
              <a:t>Most of these individuals will NOT yet show evidence of surface antibody.</a:t>
            </a:r>
          </a:p>
        </p:txBody>
      </p:sp>
    </p:spTree>
    <p:extLst>
      <p:ext uri="{BB962C8B-B14F-4D97-AF65-F5344CB8AC3E}">
        <p14:creationId xmlns:p14="http://schemas.microsoft.com/office/powerpoint/2010/main" val="396799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go on to clear their acute hepatitis B, we should eventually see lingering presence of core Ab and surface Ab, </a:t>
            </a:r>
          </a:p>
          <a:p>
            <a:r>
              <a:rPr lang="en-US" dirty="0"/>
              <a:t>but all the other markers of active infection: HBsAg, core IgM and HBV DNA should be absent.</a:t>
            </a:r>
          </a:p>
        </p:txBody>
      </p:sp>
    </p:spTree>
    <p:extLst>
      <p:ext uri="{BB962C8B-B14F-4D97-AF65-F5344CB8AC3E}">
        <p14:creationId xmlns:p14="http://schemas.microsoft.com/office/powerpoint/2010/main" val="255347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infection on other hand will have persistent hepatitis B surface antigen and most of those not on therapy will have HBV DNA detected in blood.</a:t>
            </a:r>
          </a:p>
          <a:p>
            <a:r>
              <a:rPr lang="en-US" dirty="0"/>
              <a:t>In contrast to our patient with resolved infection, they will not have surface antibody but will have core Ab.</a:t>
            </a:r>
          </a:p>
        </p:txBody>
      </p:sp>
    </p:spTree>
    <p:extLst>
      <p:ext uri="{BB962C8B-B14F-4D97-AF65-F5344CB8AC3E}">
        <p14:creationId xmlns:p14="http://schemas.microsoft.com/office/powerpoint/2010/main" val="185537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 with isolated core antibody is typically someone who has waning of their surface antibody over time. Many of these individuals have seen the virus before and are effectively immune to HBV when exposed. A much smaller subset of isolated core Ab patients are those who have previously had chronic infection with a virus that evolves to lose its ability to produce surface Ag. These individuals with occult hep B are distinguished from hep B immune patients by the presence of HBV DNA.</a:t>
            </a:r>
          </a:p>
        </p:txBody>
      </p:sp>
    </p:spTree>
    <p:extLst>
      <p:ext uri="{BB962C8B-B14F-4D97-AF65-F5344CB8AC3E}">
        <p14:creationId xmlns:p14="http://schemas.microsoft.com/office/powerpoint/2010/main" val="207400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will review the key structures of the virus, including the targets of serologic testing.</a:t>
            </a:r>
          </a:p>
          <a:p>
            <a:r>
              <a:rPr lang="en-US" dirty="0"/>
              <a:t>We will also look at the evolution of these serum markers over the course of acute infection that goes on to resolution and clearance of virus… </a:t>
            </a:r>
          </a:p>
          <a:p>
            <a:r>
              <a:rPr lang="en-US" dirty="0"/>
              <a:t>and how these markers evolve in an individual who remains chronically infected.</a:t>
            </a:r>
          </a:p>
          <a:p>
            <a:endParaRPr lang="en-US" dirty="0"/>
          </a:p>
          <a:p>
            <a:r>
              <a:rPr lang="en-US" dirty="0"/>
              <a:t>Understanding these targets and this evolution will go a long way in helping you understand and interpret the different serologic profiles related to hepatitis B.</a:t>
            </a:r>
          </a:p>
        </p:txBody>
      </p:sp>
    </p:spTree>
    <p:extLst>
      <p:ext uri="{BB962C8B-B14F-4D97-AF65-F5344CB8AC3E}">
        <p14:creationId xmlns:p14="http://schemas.microsoft.com/office/powerpoint/2010/main" val="3709746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 individual who was immunized against hepatitis B should only have surface antibody but nothing else present in their blood.</a:t>
            </a:r>
          </a:p>
          <a:p>
            <a:endParaRPr lang="en-US" dirty="0"/>
          </a:p>
          <a:p>
            <a:r>
              <a:rPr lang="en-US" dirty="0"/>
              <a:t>So that is hepatitis B serologies – there may be exceptions to these rules when you encounter a patient who has a false positive (which occasionally happens) or in those who are transitioning from one phase to another but for the vast majority of patients, they should fall into one of these categories.</a:t>
            </a:r>
          </a:p>
        </p:txBody>
      </p:sp>
    </p:spTree>
    <p:extLst>
      <p:ext uri="{BB962C8B-B14F-4D97-AF65-F5344CB8AC3E}">
        <p14:creationId xmlns:p14="http://schemas.microsoft.com/office/powerpoint/2010/main" val="331505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about hepatitis B, please check out our Hepatitis B online curriculum which contains a variety of lessons, cases &amp; slides to reinforce your knowledge.</a:t>
            </a:r>
          </a:p>
          <a:p>
            <a:r>
              <a:rPr lang="en-US" dirty="0"/>
              <a:t>Thanks for joining me today.</a:t>
            </a:r>
          </a:p>
        </p:txBody>
      </p:sp>
    </p:spTree>
    <p:extLst>
      <p:ext uri="{BB962C8B-B14F-4D97-AF65-F5344CB8AC3E}">
        <p14:creationId xmlns:p14="http://schemas.microsoft.com/office/powerpoint/2010/main" val="100436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951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dirty="0">
                <a:solidFill>
                  <a:schemeClr val="tx1"/>
                </a:solidFill>
                <a:latin typeface="Times New Roman" pitchFamily="-108" charset="0"/>
                <a:ea typeface="ＭＳ Ｐゴシック" pitchFamily="-105" charset="-128"/>
                <a:cs typeface="ＭＳ Ｐゴシック" pitchFamily="-105" charset="-128"/>
              </a:rPr>
              <a:t>In the next set of slides, I have simplified the viral structure to highlight the key targets of serologic testing.</a:t>
            </a:r>
          </a:p>
          <a:p>
            <a:pPr eaLnBrk="1" hangingPunct="1">
              <a:defRPr/>
            </a:pPr>
            <a:endParaRPr lang="en-US" sz="1200" kern="1200" dirty="0">
              <a:solidFill>
                <a:schemeClr val="tx1"/>
              </a:solidFill>
              <a:latin typeface="Times New Roman" pitchFamily="-108" charset="0"/>
              <a:ea typeface="ＭＳ Ｐゴシック" pitchFamily="-105" charset="-128"/>
              <a:cs typeface="ＭＳ Ｐゴシック" pitchFamily="-105" charset="-128"/>
            </a:endParaRPr>
          </a:p>
          <a:p>
            <a:pPr eaLnBrk="1" hangingPunct="1">
              <a:defRPr/>
            </a:pPr>
            <a:r>
              <a:rPr lang="en-US" sz="1200" kern="1200" dirty="0">
                <a:solidFill>
                  <a:schemeClr val="tx1"/>
                </a:solidFill>
                <a:latin typeface="Times New Roman" pitchFamily="-108" charset="0"/>
                <a:ea typeface="ＭＳ Ｐゴシック" pitchFamily="-105" charset="-128"/>
                <a:cs typeface="ＭＳ Ｐゴシック" pitchFamily="-105" charset="-128"/>
              </a:rPr>
              <a:t>Hepatitis B is a partially double-stranded DNA virus - two key structures are the nucleocapsid core that is encased by the envelope.</a:t>
            </a:r>
          </a:p>
          <a:p>
            <a:endParaRPr lang="en-US" dirty="0"/>
          </a:p>
        </p:txBody>
      </p:sp>
    </p:spTree>
    <p:extLst>
      <p:ext uri="{BB962C8B-B14F-4D97-AF65-F5344CB8AC3E}">
        <p14:creationId xmlns:p14="http://schemas.microsoft.com/office/powerpoint/2010/main" val="187338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dirty="0">
                <a:solidFill>
                  <a:schemeClr val="tx1"/>
                </a:solidFill>
                <a:latin typeface="Times New Roman" pitchFamily="-108" charset="0"/>
                <a:ea typeface="ＭＳ Ｐゴシック" pitchFamily="-105" charset="-128"/>
                <a:cs typeface="ＭＳ Ｐゴシック" pitchFamily="-105" charset="-128"/>
              </a:rPr>
              <a:t>HB surface antigen is our first serologic marker. It is a lipoprotein and component of the envelope and the major site for binding of neutralizing antibody. It is ALSO the primary serologic marker of </a:t>
            </a:r>
            <a:r>
              <a:rPr lang="en-US" sz="1200" b="1" kern="1200" dirty="0">
                <a:solidFill>
                  <a:schemeClr val="tx1"/>
                </a:solidFill>
                <a:latin typeface="Times New Roman" pitchFamily="-108" charset="0"/>
                <a:ea typeface="ＭＳ Ｐゴシック" pitchFamily="-105" charset="-128"/>
                <a:cs typeface="ＭＳ Ｐゴシック" pitchFamily="-105" charset="-128"/>
              </a:rPr>
              <a:t>active infection – whether acute or chronic</a:t>
            </a:r>
            <a:r>
              <a:rPr lang="en-US" sz="1200" kern="1200" dirty="0">
                <a:solidFill>
                  <a:schemeClr val="tx1"/>
                </a:solidFill>
                <a:latin typeface="Times New Roman" pitchFamily="-108" charset="0"/>
                <a:ea typeface="ＭＳ Ｐゴシック" pitchFamily="-105" charset="-128"/>
                <a:cs typeface="ＭＳ Ｐゴシック" pitchFamily="-105" charset="-128"/>
              </a:rPr>
              <a:t>. HBsAg can circulate as part of virion or independently as viral particles. Either way, i</a:t>
            </a:r>
            <a:r>
              <a:rPr lang="en-US" sz="1200" b="0" kern="1200" dirty="0">
                <a:solidFill>
                  <a:schemeClr val="tx1"/>
                </a:solidFill>
                <a:latin typeface="Times New Roman" pitchFamily="-108" charset="0"/>
                <a:ea typeface="ＭＳ Ｐゴシック" pitchFamily="-105" charset="-128"/>
                <a:cs typeface="ＭＳ Ｐゴシック" pitchFamily="-105" charset="-128"/>
              </a:rPr>
              <a:t>t can be measured directly in the blood.</a:t>
            </a:r>
            <a:endParaRPr lang="en-US" sz="1200" kern="1200" dirty="0">
              <a:solidFill>
                <a:schemeClr val="tx1"/>
              </a:solidFill>
              <a:latin typeface="Times New Roman" pitchFamily="-108" charset="0"/>
              <a:ea typeface="ＭＳ Ｐゴシック" pitchFamily="-105" charset="-128"/>
              <a:cs typeface="ＭＳ Ｐゴシック" pitchFamily="-105" charset="-128"/>
            </a:endParaRPr>
          </a:p>
          <a:p>
            <a:pPr eaLnBrk="1" hangingPunct="1">
              <a:defRPr/>
            </a:pPr>
            <a:endParaRPr lang="en-US" sz="1200" kern="1200" dirty="0">
              <a:solidFill>
                <a:schemeClr val="tx1"/>
              </a:solidFill>
              <a:latin typeface="Times New Roman" pitchFamily="-108" charset="0"/>
              <a:ea typeface="ＭＳ Ｐゴシック" pitchFamily="-105" charset="-128"/>
              <a:cs typeface="ＭＳ Ｐゴシック" pitchFamily="-105" charset="-128"/>
            </a:endParaRPr>
          </a:p>
          <a:p>
            <a:pPr eaLnBrk="1" hangingPunct="1">
              <a:defRPr/>
            </a:pPr>
            <a:endParaRPr lang="en-US" sz="1200" kern="1200" dirty="0">
              <a:solidFill>
                <a:schemeClr val="tx1"/>
              </a:solidFill>
              <a:latin typeface="Times New Roman" pitchFamily="-108"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17357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Times New Roman" pitchFamily="-108" charset="0"/>
                <a:ea typeface="ＭＳ Ｐゴシック" pitchFamily="-105" charset="-128"/>
                <a:cs typeface="ＭＳ Ｐゴシック" pitchFamily="-105" charset="-128"/>
              </a:rPr>
              <a:t>In addition to the surface antigen, the virus produces 2 nucleocapsid proteins: </a:t>
            </a:r>
            <a:r>
              <a:rPr lang="en-US" sz="1200" b="1" kern="1200" dirty="0" err="1">
                <a:solidFill>
                  <a:schemeClr val="tx1"/>
                </a:solidFill>
                <a:latin typeface="Times New Roman" pitchFamily="-108" charset="0"/>
                <a:ea typeface="ＭＳ Ｐゴシック" pitchFamily="-105" charset="-128"/>
                <a:cs typeface="ＭＳ Ｐゴシック" pitchFamily="-105" charset="-128"/>
              </a:rPr>
              <a:t>HBeAg</a:t>
            </a:r>
            <a:r>
              <a:rPr lang="en-US" sz="1200" kern="1200" dirty="0">
                <a:solidFill>
                  <a:schemeClr val="tx1"/>
                </a:solidFill>
                <a:latin typeface="Times New Roman" pitchFamily="-108" charset="0"/>
                <a:ea typeface="ＭＳ Ｐゴシック" pitchFamily="-105" charset="-128"/>
                <a:cs typeface="ＭＳ Ｐゴシック" pitchFamily="-105" charset="-128"/>
              </a:rPr>
              <a:t> and </a:t>
            </a:r>
            <a:r>
              <a:rPr lang="en-US" sz="1200" b="1" kern="1200" dirty="0">
                <a:solidFill>
                  <a:schemeClr val="tx1"/>
                </a:solidFill>
                <a:latin typeface="Times New Roman" pitchFamily="-108" charset="0"/>
                <a:ea typeface="ＭＳ Ｐゴシック" pitchFamily="-105" charset="-128"/>
                <a:cs typeface="ＭＳ Ｐゴシック" pitchFamily="-105" charset="-128"/>
              </a:rPr>
              <a:t>core Ag</a:t>
            </a:r>
            <a:r>
              <a:rPr lang="en-US" sz="1200" kern="1200" dirty="0">
                <a:solidFill>
                  <a:schemeClr val="tx1"/>
                </a:solidFill>
                <a:latin typeface="Times New Roman" pitchFamily="-108" charset="0"/>
                <a:ea typeface="ＭＳ Ｐゴシック" pitchFamily="-105" charset="-128"/>
                <a:cs typeface="ＭＳ Ｐゴシック" pitchFamily="-105" charset="-128"/>
              </a:rPr>
              <a:t>. *NEXT SLIDE*</a:t>
            </a:r>
            <a:endParaRPr lang="en-US" sz="1200" kern="1200" dirty="0">
              <a:solidFill>
                <a:schemeClr val="tx1"/>
              </a:solidFill>
              <a:latin typeface="Times New Roman" pitchFamily="-108" charset="0"/>
              <a:ea typeface="ＭＳ Ｐゴシック" pitchFamily="-105" charset="-128"/>
            </a:endParaRPr>
          </a:p>
        </p:txBody>
      </p:sp>
    </p:spTree>
    <p:extLst>
      <p:ext uri="{BB962C8B-B14F-4D97-AF65-F5344CB8AC3E}">
        <p14:creationId xmlns:p14="http://schemas.microsoft.com/office/powerpoint/2010/main" val="268413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Times New Roman" pitchFamily="-108" charset="0"/>
                <a:ea typeface="ＭＳ Ｐゴシック" pitchFamily="-105" charset="-128"/>
              </a:rPr>
              <a:t>Hep B e antigen is secreted into the circulation while the hep B core antigen is assembled to form the viral core which is then later packaged as part of the intact hep B virion.</a:t>
            </a:r>
          </a:p>
          <a:p>
            <a:endParaRPr lang="en-US" sz="1200" kern="1200" dirty="0">
              <a:solidFill>
                <a:schemeClr val="tx1"/>
              </a:solidFill>
              <a:latin typeface="Times New Roman" pitchFamily="-108" charset="0"/>
              <a:ea typeface="ＭＳ Ｐゴシック" pitchFamily="-105" charset="-128"/>
            </a:endParaRPr>
          </a:p>
          <a:p>
            <a:r>
              <a:rPr lang="en-US" sz="1200" kern="1200" dirty="0">
                <a:solidFill>
                  <a:schemeClr val="tx1"/>
                </a:solidFill>
                <a:latin typeface="Times New Roman" pitchFamily="-108" charset="0"/>
                <a:ea typeface="ＭＳ Ｐゴシック" pitchFamily="-105" charset="-128"/>
              </a:rPr>
              <a:t>For this reason… We are able to measure e antigen directly in blood but unable to measure core Ag.</a:t>
            </a:r>
          </a:p>
        </p:txBody>
      </p:sp>
    </p:spTree>
    <p:extLst>
      <p:ext uri="{BB962C8B-B14F-4D97-AF65-F5344CB8AC3E}">
        <p14:creationId xmlns:p14="http://schemas.microsoft.com/office/powerpoint/2010/main" val="1111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dirty="0">
                <a:solidFill>
                  <a:schemeClr val="tx1"/>
                </a:solidFill>
                <a:latin typeface="Times New Roman" pitchFamily="-108" charset="0"/>
                <a:ea typeface="ＭＳ Ｐゴシック" pitchFamily="-105" charset="-128"/>
                <a:cs typeface="ＭＳ Ｐゴシック" pitchFamily="-105" charset="-128"/>
              </a:rPr>
              <a:t>So an individual who is exposed to the virus generally makes 3 types of antibodies in response to infection.</a:t>
            </a:r>
          </a:p>
          <a:p>
            <a:pPr eaLnBrk="1" hangingPunct="1">
              <a:defRPr/>
            </a:pPr>
            <a:r>
              <a:rPr lang="en-US" sz="1200" b="1" kern="1200" baseline="0" dirty="0">
                <a:solidFill>
                  <a:schemeClr val="tx1"/>
                </a:solidFill>
                <a:latin typeface="Times New Roman" pitchFamily="-108" charset="0"/>
                <a:ea typeface="ＭＳ Ｐゴシック" pitchFamily="-105" charset="-128"/>
                <a:cs typeface="ＭＳ Ｐゴシック" pitchFamily="-105" charset="-128"/>
              </a:rPr>
              <a:t>Anti-HBs</a:t>
            </a:r>
            <a:r>
              <a:rPr lang="en-US" sz="1200" kern="1200" baseline="0" dirty="0">
                <a:solidFill>
                  <a:schemeClr val="tx1"/>
                </a:solidFill>
                <a:latin typeface="Times New Roman" pitchFamily="-108" charset="0"/>
                <a:ea typeface="ＭＳ Ｐゴシック" pitchFamily="-105" charset="-128"/>
                <a:cs typeface="ＭＳ Ｐゴシック" pitchFamily="-105" charset="-128"/>
              </a:rPr>
              <a:t> (surface antibody) binds to the surface antigen in its various forms.  This is our main marker of hepatitis B </a:t>
            </a:r>
            <a:r>
              <a:rPr lang="en-US" sz="1200" kern="1200" baseline="0" dirty="0" err="1">
                <a:solidFill>
                  <a:schemeClr val="tx1"/>
                </a:solidFill>
                <a:latin typeface="Times New Roman" pitchFamily="-108" charset="0"/>
                <a:ea typeface="ＭＳ Ｐゴシック" pitchFamily="-105" charset="-128"/>
                <a:cs typeface="ＭＳ Ｐゴシック" pitchFamily="-105" charset="-128"/>
              </a:rPr>
              <a:t>seroprotection</a:t>
            </a:r>
            <a:r>
              <a:rPr lang="en-US" sz="1200" kern="1200" baseline="0" dirty="0">
                <a:solidFill>
                  <a:schemeClr val="tx1"/>
                </a:solidFill>
                <a:latin typeface="Times New Roman" pitchFamily="-108" charset="0"/>
                <a:ea typeface="ＭＳ Ｐゴシック" pitchFamily="-105" charset="-128"/>
                <a:cs typeface="ＭＳ Ｐゴシック" pitchFamily="-105" charset="-128"/>
              </a:rPr>
              <a:t>.</a:t>
            </a:r>
          </a:p>
          <a:p>
            <a:pPr eaLnBrk="1" hangingPunct="1">
              <a:defRPr/>
            </a:pPr>
            <a:r>
              <a:rPr lang="en-US" sz="1200" kern="1200" baseline="0" dirty="0">
                <a:solidFill>
                  <a:schemeClr val="tx1"/>
                </a:solidFill>
                <a:latin typeface="Times New Roman" pitchFamily="-108" charset="0"/>
                <a:ea typeface="ＭＳ Ｐゴシック" pitchFamily="-105" charset="-128"/>
                <a:cs typeface="ＭＳ Ｐゴシック" pitchFamily="-105" charset="-128"/>
              </a:rPr>
              <a:t>There is also antibody to e Ag and core Ag.</a:t>
            </a:r>
          </a:p>
          <a:p>
            <a:pPr eaLnBrk="1" hangingPunct="1">
              <a:defRPr/>
            </a:pPr>
            <a:r>
              <a:rPr lang="en-US" sz="1200" kern="1200" baseline="0" dirty="0">
                <a:solidFill>
                  <a:schemeClr val="tx1"/>
                </a:solidFill>
                <a:latin typeface="Times New Roman" pitchFamily="-108" charset="0"/>
                <a:ea typeface="ＭＳ Ｐゴシック" pitchFamily="-105" charset="-128"/>
                <a:cs typeface="ＭＳ Ｐゴシック" pitchFamily="-105" charset="-128"/>
              </a:rPr>
              <a:t>In contrast to surface antibody, these antibodies do not confer lasting immunity. They basically indicate that this person has been exposed to the virus.</a:t>
            </a:r>
          </a:p>
          <a:p>
            <a:pPr eaLnBrk="1" hangingPunct="1">
              <a:defRPr/>
            </a:pPr>
            <a:endParaRPr lang="en-US" sz="1200" kern="1200" baseline="0" dirty="0">
              <a:solidFill>
                <a:schemeClr val="tx1"/>
              </a:solidFill>
              <a:latin typeface="Times New Roman" pitchFamily="-108" charset="0"/>
              <a:ea typeface="ＭＳ Ｐゴシック" pitchFamily="-105" charset="-128"/>
              <a:cs typeface="ＭＳ Ｐゴシック" pitchFamily="-105" charset="-128"/>
            </a:endParaRPr>
          </a:p>
          <a:p>
            <a:pPr eaLnBrk="1" hangingPunct="1">
              <a:defRPr/>
            </a:pPr>
            <a:r>
              <a:rPr lang="en-US" sz="1200" kern="1200" baseline="0" dirty="0">
                <a:solidFill>
                  <a:schemeClr val="tx1"/>
                </a:solidFill>
                <a:latin typeface="Times New Roman" pitchFamily="-108" charset="0"/>
                <a:ea typeface="ＭＳ Ｐゴシック" pitchFamily="-105" charset="-128"/>
                <a:cs typeface="ＭＳ Ｐゴシック" pitchFamily="-105" charset="-128"/>
              </a:rPr>
              <a:t>We will not be talking further re E antibody since this test is not used in diagnosis but typically reserved for those who have chronic infection.</a:t>
            </a:r>
          </a:p>
        </p:txBody>
      </p:sp>
    </p:spTree>
    <p:extLst>
      <p:ext uri="{BB962C8B-B14F-4D97-AF65-F5344CB8AC3E}">
        <p14:creationId xmlns:p14="http://schemas.microsoft.com/office/powerpoint/2010/main" val="93633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this talk we will be focusing on 3 main serologic markers: surface antigen, surface antibody and core antibody – These comprise a standard hepatitis B panel.</a:t>
            </a:r>
          </a:p>
          <a:p>
            <a:endParaRPr lang="en-US" dirty="0"/>
          </a:p>
          <a:p>
            <a:r>
              <a:rPr lang="en-US" dirty="0"/>
              <a:t>This is really all you need to sort out </a:t>
            </a:r>
            <a:r>
              <a:rPr lang="en-US" dirty="0" err="1"/>
              <a:t>isomeone’s</a:t>
            </a:r>
            <a:r>
              <a:rPr lang="en-US" dirty="0"/>
              <a:t> immune status and history of exposure to the virus.</a:t>
            </a:r>
          </a:p>
        </p:txBody>
      </p:sp>
    </p:spTree>
    <p:extLst>
      <p:ext uri="{BB962C8B-B14F-4D97-AF65-F5344CB8AC3E}">
        <p14:creationId xmlns:p14="http://schemas.microsoft.com/office/powerpoint/2010/main" val="429072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610DA5-F586-33B8-8FFB-91796969372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4466C2A9-1332-614C-A5E3-9D67B3E9B95B}"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169986" name="Rectangle 2">
            <a:extLst>
              <a:ext uri="{FF2B5EF4-FFF2-40B4-BE49-F238E27FC236}">
                <a16:creationId xmlns:a16="http://schemas.microsoft.com/office/drawing/2014/main" id="{6154EA64-D91B-8BF9-DD27-DCCC6FBD503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a:extLst>
              <a:ext uri="{FF2B5EF4-FFF2-40B4-BE49-F238E27FC236}">
                <a16:creationId xmlns:a16="http://schemas.microsoft.com/office/drawing/2014/main" id="{9A0C5BCC-BF3F-BCBB-A0F9-4A2F482083BA}"/>
              </a:ext>
            </a:extLst>
          </p:cNvPr>
          <p:cNvSpPr>
            <a:spLocks noGrp="1" noChangeArrowheads="1"/>
          </p:cNvSpPr>
          <p:nvPr>
            <p:ph type="body" idx="1"/>
          </p:nvPr>
        </p:nvSpPr>
        <p:spPr/>
        <p:txBody>
          <a:bodyPr/>
          <a:lstStyle/>
          <a:p>
            <a:pPr>
              <a:buFontTx/>
              <a:buNone/>
            </a:pPr>
            <a:r>
              <a:rPr lang="en-US" i="0" dirty="0"/>
              <a:t>This figure shows what markers show up first with acute infection.</a:t>
            </a:r>
          </a:p>
          <a:p>
            <a:pPr>
              <a:buFontTx/>
              <a:buNone/>
            </a:pPr>
            <a:r>
              <a:rPr lang="en-US" i="0" dirty="0"/>
              <a:t>Here in Purple is the </a:t>
            </a:r>
            <a:r>
              <a:rPr lang="en-US" b="1" i="0" dirty="0"/>
              <a:t>surface antigen</a:t>
            </a:r>
          </a:p>
          <a:p>
            <a:pPr>
              <a:buFontTx/>
              <a:buNone/>
            </a:pPr>
            <a:r>
              <a:rPr lang="en-US" i="0" dirty="0"/>
              <a:t>This is one of the first serologic markers to appear in a new acute infection, and can be detected as early as 1 week and as late as 9 weeks with an average of one month after exposure to virus. How long this sticks around can vary from person to person.</a:t>
            </a:r>
            <a:endParaRPr lang="en-US" dirty="0"/>
          </a:p>
          <a:p>
            <a:r>
              <a:rPr lang="en-US" dirty="0">
                <a:effectLst/>
              </a:rPr>
              <a:t>Among recently infected persons who go on to clear the virus, about 50% will eventually test negative for HBsAg and HBV DNA 7 weeks after symptoms.</a:t>
            </a:r>
          </a:p>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850079"/>
            <a:ext cx="9157371" cy="3474720"/>
          </a:xfrm>
          <a:prstGeom prst="rect">
            <a:avLst/>
          </a:prstGeom>
        </p:spPr>
      </p:pic>
      <p:sp>
        <p:nvSpPr>
          <p:cNvPr id="17" name="Title 1">
            <a:extLst>
              <a:ext uri="{FF2B5EF4-FFF2-40B4-BE49-F238E27FC236}">
                <a16:creationId xmlns:a16="http://schemas.microsoft.com/office/drawing/2014/main" id="{7FC99DA7-3035-E64C-B37A-2A7A1C4C74E1}"/>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19" name="Text Placeholder 15">
            <a:extLst>
              <a:ext uri="{FF2B5EF4-FFF2-40B4-BE49-F238E27FC236}">
                <a16:creationId xmlns:a16="http://schemas.microsoft.com/office/drawing/2014/main" id="{D3D4B8E2-0B87-8B4E-8201-E3A0FBA32F56}"/>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0" name="Date">
            <a:extLst>
              <a:ext uri="{FF2B5EF4-FFF2-40B4-BE49-F238E27FC236}">
                <a16:creationId xmlns:a16="http://schemas.microsoft.com/office/drawing/2014/main" id="{98BB3FF8-E520-1041-A21B-6D6685A654CE}"/>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12" name="Straight Connector 11">
            <a:extLst>
              <a:ext uri="{FF2B5EF4-FFF2-40B4-BE49-F238E27FC236}">
                <a16:creationId xmlns:a16="http://schemas.microsoft.com/office/drawing/2014/main" id="{B11BF979-4BE9-AC4C-9A0A-FE07FD099E1C}"/>
              </a:ext>
            </a:extLst>
          </p:cNvPr>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B6F5BE-23CE-8F46-A075-E64E404A097A}"/>
              </a:ext>
            </a:extLst>
          </p:cNvPr>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99AB3159-840E-894D-B052-EF5BC8E8EA1B}"/>
              </a:ext>
            </a:extLst>
          </p:cNvPr>
          <p:cNvPicPr>
            <a:picLocks noChangeAspect="1"/>
          </p:cNvPicPr>
          <p:nvPr userDrawn="1"/>
        </p:nvPicPr>
        <p:blipFill>
          <a:blip r:embed="rId3"/>
          <a:stretch>
            <a:fillRect/>
          </a:stretch>
        </p:blipFill>
        <p:spPr>
          <a:xfrm>
            <a:off x="455153" y="212308"/>
            <a:ext cx="3003779" cy="457200"/>
          </a:xfrm>
          <a:prstGeom prst="rect">
            <a:avLst/>
          </a:prstGeom>
        </p:spPr>
      </p:pic>
      <p:grpSp>
        <p:nvGrpSpPr>
          <p:cNvPr id="2" name="Group 1">
            <a:extLst>
              <a:ext uri="{FF2B5EF4-FFF2-40B4-BE49-F238E27FC236}">
                <a16:creationId xmlns:a16="http://schemas.microsoft.com/office/drawing/2014/main" id="{25AD1FC8-36FE-BE47-A3EB-96944CA1FE5E}"/>
              </a:ext>
            </a:extLst>
          </p:cNvPr>
          <p:cNvGrpSpPr/>
          <p:nvPr userDrawn="1"/>
        </p:nvGrpSpPr>
        <p:grpSpPr>
          <a:xfrm>
            <a:off x="462322" y="4521175"/>
            <a:ext cx="2280879" cy="461665"/>
            <a:chOff x="462322" y="4572931"/>
            <a:chExt cx="2280879" cy="461665"/>
          </a:xfrm>
        </p:grpSpPr>
        <p:sp>
          <p:nvSpPr>
            <p:cNvPr id="13" name="TextBox 12">
              <a:extLst>
                <a:ext uri="{FF2B5EF4-FFF2-40B4-BE49-F238E27FC236}">
                  <a16:creationId xmlns:a16="http://schemas.microsoft.com/office/drawing/2014/main" id="{BD4F8D79-439B-2A41-BABD-91C34A626EC6}"/>
                </a:ext>
              </a:extLst>
            </p:cNvPr>
            <p:cNvSpPr txBox="1"/>
            <p:nvPr userDrawn="1"/>
          </p:nvSpPr>
          <p:spPr>
            <a:xfrm>
              <a:off x="462322" y="4572931"/>
              <a:ext cx="2280879" cy="461665"/>
            </a:xfrm>
            <a:prstGeom prst="rect">
              <a:avLst/>
            </a:prstGeom>
            <a:noFill/>
          </p:spPr>
          <p:txBody>
            <a:bodyPr wrap="square" rtlCol="0">
              <a:spAutoFit/>
            </a:bodyPr>
            <a:lstStyle/>
            <a:p>
              <a:pPr algn="l"/>
              <a:r>
                <a:rPr lang="en-US" sz="1300" b="0" i="0" cap="small" spc="90" baseline="0" dirty="0">
                  <a:latin typeface="Corbel" panose="020B0503020204020204" pitchFamily="34" charset="0"/>
                  <a:cs typeface="Arial" panose="020B0604020202020204" pitchFamily="34" charset="0"/>
                </a:rPr>
                <a:t>Hepatitis </a:t>
              </a:r>
              <a:r>
                <a:rPr lang="en-US" sz="1300" b="0" i="0" cap="small" spc="90" baseline="0" dirty="0">
                  <a:solidFill>
                    <a:srgbClr val="285078"/>
                  </a:solidFill>
                  <a:latin typeface="Corbel" panose="020B0503020204020204" pitchFamily="34" charset="0"/>
                  <a:cs typeface="Arial" panose="020B0604020202020204" pitchFamily="34" charset="0"/>
                </a:rPr>
                <a:t>B</a:t>
              </a:r>
              <a:r>
                <a:rPr lang="en-US" sz="1300" b="0" i="0" cap="small" spc="90" baseline="0" dirty="0">
                  <a:latin typeface="Corbel" panose="020B0503020204020204" pitchFamily="34" charset="0"/>
                  <a:cs typeface="Arial" panose="020B0604020202020204" pitchFamily="34" charset="0"/>
                </a:rPr>
                <a:t> Online</a:t>
              </a:r>
              <a:br>
                <a:rPr lang="en-US" sz="1200" dirty="0">
                  <a:latin typeface="Arial" panose="020B0604020202020204" pitchFamily="34" charset="0"/>
                  <a:cs typeface="Arial" panose="020B0604020202020204" pitchFamily="34" charset="0"/>
                </a:rPr>
              </a:br>
              <a:r>
                <a:rPr lang="en-US" sz="1100" dirty="0" err="1">
                  <a:solidFill>
                    <a:schemeClr val="tx1">
                      <a:lumMod val="75000"/>
                      <a:lumOff val="25000"/>
                    </a:schemeClr>
                  </a:solidFill>
                  <a:latin typeface="Corbel" panose="020B0503020204020204" pitchFamily="34" charset="0"/>
                  <a:cs typeface="Arial" panose="020B0604020202020204" pitchFamily="34" charset="0"/>
                </a:rPr>
                <a:t>www.hepatitisB.uw.edu</a:t>
              </a:r>
              <a:endParaRPr lang="en-US" sz="1100" dirty="0">
                <a:solidFill>
                  <a:schemeClr val="tx1">
                    <a:lumMod val="75000"/>
                    <a:lumOff val="25000"/>
                  </a:schemeClr>
                </a:solidFill>
                <a:latin typeface="Corbel" panose="020B0503020204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50BFD7E-AE01-4041-926A-89924DAB89FF}"/>
                </a:ext>
              </a:extLst>
            </p:cNvPr>
            <p:cNvCxnSpPr/>
            <p:nvPr userDrawn="1"/>
          </p:nvCxnSpPr>
          <p:spPr>
            <a:xfrm>
              <a:off x="540887" y="4814931"/>
              <a:ext cx="142646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22847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10" name="Picture 9">
            <a:extLst>
              <a:ext uri="{FF2B5EF4-FFF2-40B4-BE49-F238E27FC236}">
                <a16:creationId xmlns:a16="http://schemas.microsoft.com/office/drawing/2014/main" id="{3FA277CF-CDD0-D446-80E0-2D2C03C2D71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37140464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0" name="Picture 9">
            <a:extLst>
              <a:ext uri="{FF2B5EF4-FFF2-40B4-BE49-F238E27FC236}">
                <a16:creationId xmlns:a16="http://schemas.microsoft.com/office/drawing/2014/main" id="{D3A8DB42-795C-144A-B243-C70C700C754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1E287BC3-DAC7-A54C-B2EF-C1A8CA92D95A}"/>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108792679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255FCAA0-AADE-9045-8FCB-F5F872A788EA}"/>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2" name="Rectangle 3">
            <a:extLst>
              <a:ext uri="{FF2B5EF4-FFF2-40B4-BE49-F238E27FC236}">
                <a16:creationId xmlns:a16="http://schemas.microsoft.com/office/drawing/2014/main" id="{0E68B5AB-4BB5-F74E-83E1-0EC37148F609}"/>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E5D5D1EC-B6B3-4E44-847A-9EF6D02B47FF}"/>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09149248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9" name="Straight Connector 8">
            <a:extLst>
              <a:ext uri="{FF2B5EF4-FFF2-40B4-BE49-F238E27FC236}">
                <a16:creationId xmlns:a16="http://schemas.microsoft.com/office/drawing/2014/main" id="{CFB947F4-959E-EC46-99BB-053D310AF547}"/>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870B52-02BD-FF4F-98C3-242BF70847E9}"/>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CF1F18CC-C61A-1846-B719-7DDABD5AF422}"/>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
        <p:nvSpPr>
          <p:cNvPr id="17" name="Title 1">
            <a:extLst>
              <a:ext uri="{FF2B5EF4-FFF2-40B4-BE49-F238E27FC236}">
                <a16:creationId xmlns:a16="http://schemas.microsoft.com/office/drawing/2014/main" id="{F67C5138-4C46-7548-ACCD-74E71879DE79}"/>
              </a:ext>
            </a:extLst>
          </p:cNvPr>
          <p:cNvSpPr>
            <a:spLocks noGrp="1"/>
          </p:cNvSpPr>
          <p:nvPr>
            <p:ph type="title" hasCustomPrompt="1"/>
          </p:nvPr>
        </p:nvSpPr>
        <p:spPr>
          <a:xfrm>
            <a:off x="72571" y="2139372"/>
            <a:ext cx="8989095" cy="853250"/>
          </a:xfrm>
          <a:prstGeom prst="rect">
            <a:avLst/>
          </a:prstGeom>
        </p:spPr>
        <p:txBody>
          <a:bodyPr lIns="91440" tIns="45720" rIns="91440" bIns="4572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Bar">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CE0A0BE-2AD0-C241-95E7-F37511685DCD}"/>
              </a:ext>
            </a:extLst>
          </p:cNvPr>
          <p:cNvSpPr txBox="1">
            <a:spLocks/>
          </p:cNvSpPr>
          <p:nvPr userDrawn="1"/>
        </p:nvSpPr>
        <p:spPr>
          <a:xfrm>
            <a:off x="1" y="2077916"/>
            <a:ext cx="9143999" cy="971550"/>
          </a:xfrm>
          <a:prstGeom prst="rect">
            <a:avLst/>
          </a:prstGeom>
          <a:solidFill>
            <a:srgbClr val="00597C">
              <a:alpha val="14902"/>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241301" y="2097276"/>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0" name="Straight Connector 9">
            <a:extLst>
              <a:ext uri="{FF2B5EF4-FFF2-40B4-BE49-F238E27FC236}">
                <a16:creationId xmlns:a16="http://schemas.microsoft.com/office/drawing/2014/main" id="{14650AD8-2BEA-A142-BBFF-13F6C9211DB3}"/>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FCE67C-9F6A-264E-8E4D-13ADBF11237C}"/>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93DE4792-3C8A-7640-944F-5CF93E453294}"/>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105025"/>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9" name="Straight Connector 8">
            <a:extLst>
              <a:ext uri="{FF2B5EF4-FFF2-40B4-BE49-F238E27FC236}">
                <a16:creationId xmlns:a16="http://schemas.microsoft.com/office/drawing/2014/main" id="{107BD60B-2759-9641-BF0C-FF1F7064E2BA}"/>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486FDB9-04A2-F949-A6D5-D3F17774AF22}"/>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07928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98773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126328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pic>
        <p:nvPicPr>
          <p:cNvPr id="6" name="Picture 5" descr="A picture containing drawing&#10;&#10;Description automatically generated">
            <a:extLst>
              <a:ext uri="{FF2B5EF4-FFF2-40B4-BE49-F238E27FC236}">
                <a16:creationId xmlns:a16="http://schemas.microsoft.com/office/drawing/2014/main" id="{4BC27FB1-A545-5A44-954B-B15F6A127B25}"/>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300039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594644"/>
            <a:ext cx="3657600" cy="791050"/>
          </a:xfrm>
          <a:prstGeom prst="rect">
            <a:avLst/>
          </a:prstGeom>
        </p:spPr>
        <p:txBody>
          <a:bodyPr tIns="0" anchor="ctr">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14" name="Rectangle 13"/>
          <p:cNvSpPr/>
          <p:nvPr/>
        </p:nvSpPr>
        <p:spPr>
          <a:xfrm>
            <a:off x="9526" y="2571752"/>
            <a:ext cx="4572001" cy="1209674"/>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91440" indent="-91440">
              <a:spcBef>
                <a:spcPts val="0"/>
              </a:spcBef>
              <a:buClr>
                <a:srgbClr val="0070C0"/>
              </a:buClr>
              <a:defRPr sz="16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2"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2"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C0BF7C01-F2BC-8541-998E-60D91F64041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797A762D-DB19-4B44-A1FD-A0A2633A87ED}"/>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Level 2</a:t>
            </a:r>
          </a:p>
          <a:p>
            <a:pPr lvl="2"/>
            <a:r>
              <a:rPr lang="en-US" dirty="0"/>
              <a:t>Level 3</a:t>
            </a:r>
          </a:p>
          <a:p>
            <a:pPr lvl="1"/>
            <a:endParaRPr lang="en-US" dirty="0"/>
          </a:p>
          <a:p>
            <a:pPr lvl="1"/>
            <a:endParaRPr lang="en-US" dirty="0"/>
          </a:p>
        </p:txBody>
      </p:sp>
      <p:sp>
        <p:nvSpPr>
          <p:cNvPr id="12" name="Text Placeholder 5">
            <a:extLst>
              <a:ext uri="{FF2B5EF4-FFF2-40B4-BE49-F238E27FC236}">
                <a16:creationId xmlns:a16="http://schemas.microsoft.com/office/drawing/2014/main" id="{9623FC6F-E7CE-A541-95F7-C975302972B7}"/>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02968E2B-998D-9E4B-9CA8-2DDF07D6C847}"/>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losure-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 Slide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291465" marR="0" indent="0" algn="l" defTabSz="685800" rtl="0" eaLnBrk="1" fontAlgn="auto" latinLnBrk="0" hangingPunct="1">
              <a:lnSpc>
                <a:spcPct val="100000"/>
              </a:lnSpc>
              <a:spcBef>
                <a:spcPts val="400"/>
              </a:spcBef>
              <a:spcAft>
                <a:spcPts val="0"/>
              </a:spcAft>
              <a:buClr>
                <a:srgbClr val="0070C0"/>
              </a:buClr>
              <a:buSzPct val="100000"/>
              <a:buFont typeface="Lucida Grande"/>
              <a:buNone/>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endParaRPr lang="en-US" dirty="0"/>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95172891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nding-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502617-E737-0B4C-B8D5-31D906CFA66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9" name="Straight Connector 8">
            <a:extLst>
              <a:ext uri="{FF2B5EF4-FFF2-40B4-BE49-F238E27FC236}">
                <a16:creationId xmlns:a16="http://schemas.microsoft.com/office/drawing/2014/main" id="{7895FBF6-F6F0-E948-9DD9-FE96C5558A1F}"/>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A02D33C-9763-414E-8F13-FF96FCB53E8D}"/>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285078"/>
                </a:solidFill>
                <a:latin typeface="Arial" panose="020B0604020202020204" pitchFamily="34" charset="0"/>
                <a:cs typeface="Arial" panose="020B0604020202020204" pitchFamily="34" charset="0"/>
              </a:rPr>
              <a:t>B</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C213551-561A-AA46-9AE1-39DE39307B7A}"/>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30" name="Picture 29">
            <a:extLst>
              <a:ext uri="{FF2B5EF4-FFF2-40B4-BE49-F238E27FC236}">
                <a16:creationId xmlns:a16="http://schemas.microsoft.com/office/drawing/2014/main" id="{7B52CC8C-2E46-A64F-977C-0630AC820B4F}"/>
              </a:ext>
            </a:extLst>
          </p:cNvPr>
          <p:cNvPicPr>
            <a:picLocks noChangeAspect="1"/>
          </p:cNvPicPr>
          <p:nvPr userDrawn="1"/>
        </p:nvPicPr>
        <p:blipFill>
          <a:blip r:embed="rId3"/>
          <a:stretch>
            <a:fillRect/>
          </a:stretch>
        </p:blipFill>
        <p:spPr>
          <a:xfrm>
            <a:off x="478104" y="3229441"/>
            <a:ext cx="2120053" cy="621792"/>
          </a:xfrm>
          <a:prstGeom prst="rect">
            <a:avLst/>
          </a:prstGeom>
        </p:spPr>
      </p:pic>
      <p:pic>
        <p:nvPicPr>
          <p:cNvPr id="41" name="Picture 40">
            <a:extLst>
              <a:ext uri="{FF2B5EF4-FFF2-40B4-BE49-F238E27FC236}">
                <a16:creationId xmlns:a16="http://schemas.microsoft.com/office/drawing/2014/main" id="{0407382B-8414-8042-8E89-870550A6EFEB}"/>
              </a:ext>
            </a:extLst>
          </p:cNvPr>
          <p:cNvPicPr>
            <a:picLocks noChangeAspect="1"/>
          </p:cNvPicPr>
          <p:nvPr userDrawn="1"/>
        </p:nvPicPr>
        <p:blipFill>
          <a:blip r:embed="rId4"/>
          <a:stretch>
            <a:fillRect/>
          </a:stretch>
        </p:blipFill>
        <p:spPr>
          <a:xfrm>
            <a:off x="3448242" y="3230381"/>
            <a:ext cx="2257262" cy="658368"/>
          </a:xfrm>
          <a:prstGeom prst="rect">
            <a:avLst/>
          </a:prstGeom>
        </p:spPr>
      </p:pic>
      <p:sp>
        <p:nvSpPr>
          <p:cNvPr id="44" name="TextBox 43">
            <a:extLst>
              <a:ext uri="{FF2B5EF4-FFF2-40B4-BE49-F238E27FC236}">
                <a16:creationId xmlns:a16="http://schemas.microsoft.com/office/drawing/2014/main" id="{137AE269-BE42-CD42-BDC8-562A526116E5}"/>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 in this presentation are those of the author(s) and do not necessarily represent </a:t>
            </a:r>
            <a:br>
              <a:rPr lang="en-US" sz="1100" i="1" dirty="0">
                <a:solidFill>
                  <a:schemeClr val="tx1"/>
                </a:solidFill>
                <a:latin typeface="+mn-lt"/>
              </a:rPr>
            </a:br>
            <a:r>
              <a:rPr lang="en-US" sz="1100" i="1" dirty="0">
                <a:solidFill>
                  <a:schemeClr val="tx1"/>
                </a:solidFill>
                <a:latin typeface="+mn-lt"/>
              </a:rPr>
              <a:t>the official position of the Centers for Disease Control and Prevention.</a:t>
            </a:r>
            <a:endParaRPr lang="en-US" sz="1100" i="1" dirty="0">
              <a:solidFill>
                <a:schemeClr val="tx1"/>
              </a:solidFill>
              <a:latin typeface="Arial"/>
            </a:endParaRPr>
          </a:p>
        </p:txBody>
      </p:sp>
      <p:pic>
        <p:nvPicPr>
          <p:cNvPr id="16" name="Picture 15">
            <a:extLst>
              <a:ext uri="{FF2B5EF4-FFF2-40B4-BE49-F238E27FC236}">
                <a16:creationId xmlns:a16="http://schemas.microsoft.com/office/drawing/2014/main" id="{9D4DF6FE-85D1-3A46-B06F-0728429CE4DE}"/>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29947410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4D3E-D0A9-2E4C-9195-67601135B337}"/>
              </a:ext>
            </a:extLst>
          </p:cNvPr>
          <p:cNvSpPr/>
          <p:nvPr userDrawn="1"/>
        </p:nvSpPr>
        <p:spPr>
          <a:xfrm>
            <a:off x="7653868" y="4705350"/>
            <a:ext cx="1490133"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38783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6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829466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87240402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59D8BF7C-594B-5F44-892D-5AD36E3A5B57}"/>
              </a:ext>
            </a:extLst>
          </p:cNvPr>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10" name="Text Placeholder 5">
            <a:extLst>
              <a:ext uri="{FF2B5EF4-FFF2-40B4-BE49-F238E27FC236}">
                <a16:creationId xmlns:a16="http://schemas.microsoft.com/office/drawing/2014/main" id="{37F3867B-74CD-0743-B864-4CD21D2D5F1B}"/>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ECB39726-367F-D64A-9196-071531540DC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6117774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Data Slide with Gray Title Bar: click to add title</a:t>
            </a:r>
          </a:p>
        </p:txBody>
      </p:sp>
      <p:sp>
        <p:nvSpPr>
          <p:cNvPr id="8" name="Rectangle 3"/>
          <p:cNvSpPr>
            <a:spLocks noChangeArrowheads="1"/>
          </p:cNvSpPr>
          <p:nvPr userDrawn="1"/>
        </p:nvSpPr>
        <p:spPr bwMode="invGray">
          <a:xfrm>
            <a:off x="-4917" y="980205"/>
            <a:ext cx="9162288" cy="37719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000525"/>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9" name="Straight Connector 8">
            <a:extLst>
              <a:ext uri="{FF2B5EF4-FFF2-40B4-BE49-F238E27FC236}">
                <a16:creationId xmlns:a16="http://schemas.microsoft.com/office/drawing/2014/main" id="{59C2CBBB-5045-8F42-85A1-BB5104437F5D}"/>
              </a:ext>
            </a:extLst>
          </p:cNvPr>
          <p:cNvCxnSpPr>
            <a:cxnSpLocks/>
          </p:cNvCxnSpPr>
          <p:nvPr userDrawn="1"/>
        </p:nvCxnSpPr>
        <p:spPr>
          <a:xfrm>
            <a:off x="-14989" y="97218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28C5AF5C-6EA9-6B49-A7AF-72E6D21531A2}"/>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1" name="Picture 10">
            <a:extLst>
              <a:ext uri="{FF2B5EF4-FFF2-40B4-BE49-F238E27FC236}">
                <a16:creationId xmlns:a16="http://schemas.microsoft.com/office/drawing/2014/main" id="{9258C9FC-3328-574A-A1BB-2F63ADF3D15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FF4BADDC-F26C-2141-B48C-9B8AA2179C27}"/>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8819732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09" r:id="rId3"/>
    <p:sldLayoutId id="2147483712" r:id="rId4"/>
    <p:sldLayoutId id="2147483700" r:id="rId5"/>
    <p:sldLayoutId id="2147483701" r:id="rId6"/>
    <p:sldLayoutId id="2147483713" r:id="rId7"/>
    <p:sldLayoutId id="2147483703" r:id="rId8"/>
    <p:sldLayoutId id="2147483710" r:id="rId9"/>
    <p:sldLayoutId id="2147483719" r:id="rId10"/>
    <p:sldLayoutId id="2147483720" r:id="rId11"/>
    <p:sldLayoutId id="2147483717" r:id="rId12"/>
    <p:sldLayoutId id="2147483695" r:id="rId13"/>
    <p:sldLayoutId id="2147483697" r:id="rId14"/>
    <p:sldLayoutId id="2147483698" r:id="rId15"/>
    <p:sldLayoutId id="2147483704" r:id="rId16"/>
    <p:sldLayoutId id="2147483711" r:id="rId17"/>
    <p:sldLayoutId id="2147483705" r:id="rId18"/>
    <p:sldLayoutId id="2147483696" r:id="rId19"/>
    <p:sldLayoutId id="2147483715" r:id="rId20"/>
    <p:sldLayoutId id="2147483716" r:id="rId21"/>
    <p:sldLayoutId id="2147483707" r:id="rId22"/>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pPr>
              <a:lnSpc>
                <a:spcPts val="3600"/>
              </a:lnSpc>
            </a:pPr>
            <a:r>
              <a:rPr lang="en-US" sz="1800" i="1" dirty="0">
                <a:latin typeface="Arial" panose="020B0604020202020204" pitchFamily="34" charset="0"/>
              </a:rPr>
              <a:t>Hepatitis B</a:t>
            </a:r>
            <a:br>
              <a:rPr lang="en-US" sz="2700" dirty="0">
                <a:latin typeface="Arial" panose="020B0604020202020204" pitchFamily="34" charset="0"/>
              </a:rPr>
            </a:br>
            <a:r>
              <a:rPr lang="en-US" sz="2700" dirty="0"/>
              <a:t>Interpreting Hepatitis B Serologies</a:t>
            </a:r>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8"/>
          </p:nvPr>
        </p:nvSpPr>
        <p:spPr/>
        <p:txBody>
          <a:bodyPr/>
          <a:lstStyle/>
          <a:p>
            <a:r>
              <a:rPr lang="en-US" sz="1600" dirty="0"/>
              <a:t>Prepared by:</a:t>
            </a:r>
          </a:p>
          <a:p>
            <a:r>
              <a:rPr lang="en-US" sz="1600" dirty="0"/>
              <a:t>H. Nina Kim, MD, MSc</a:t>
            </a:r>
          </a:p>
        </p:txBody>
      </p:sp>
      <p:sp>
        <p:nvSpPr>
          <p:cNvPr id="4" name="Text Placeholder 3"/>
          <p:cNvSpPr>
            <a:spLocks noGrp="1"/>
          </p:cNvSpPr>
          <p:nvPr>
            <p:ph type="body" sz="quarter" idx="14"/>
          </p:nvPr>
        </p:nvSpPr>
        <p:spPr>
          <a:prstGeom prst="rect">
            <a:avLst/>
          </a:prstGeom>
        </p:spPr>
        <p:txBody>
          <a:bodyPr/>
          <a:lstStyle/>
          <a:p>
            <a:r>
              <a:rPr lang="en-US" b="0" dirty="0">
                <a:cs typeface="Arial"/>
              </a:rPr>
              <a:t>Last Updated: October 5</a:t>
            </a:r>
            <a:r>
              <a:rPr lang="en-US" dirty="0">
                <a:cs typeface="Arial"/>
              </a:rPr>
              <a:t>, 2022</a:t>
            </a:r>
            <a:endParaRPr lang="en-US" b="0" dirty="0"/>
          </a:p>
        </p:txBody>
      </p:sp>
    </p:spTree>
    <p:extLst>
      <p:ext uri="{BB962C8B-B14F-4D97-AF65-F5344CB8AC3E}">
        <p14:creationId xmlns:p14="http://schemas.microsoft.com/office/powerpoint/2010/main" val="1887767139"/>
      </p:ext>
    </p:extLst>
  </p:cSld>
  <p:clrMapOvr>
    <a:masterClrMapping/>
  </p:clrMapOvr>
  <p:transition spd="slow" advTm="1373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6FC25-1A6F-AA0C-A9DB-341AB880C51F}"/>
              </a:ext>
            </a:extLst>
          </p:cNvPr>
          <p:cNvPicPr>
            <a:picLocks noChangeAspect="1"/>
          </p:cNvPicPr>
          <p:nvPr/>
        </p:nvPicPr>
        <p:blipFill>
          <a:blip r:embed="rId3"/>
          <a:stretch>
            <a:fillRect/>
          </a:stretch>
        </p:blipFill>
        <p:spPr>
          <a:xfrm>
            <a:off x="371979" y="333486"/>
            <a:ext cx="8244896" cy="4327341"/>
          </a:xfrm>
          <a:prstGeom prst="rect">
            <a:avLst/>
          </a:prstGeom>
        </p:spPr>
      </p:pic>
      <p:sp>
        <p:nvSpPr>
          <p:cNvPr id="8" name="Text Placeholder 3">
            <a:extLst>
              <a:ext uri="{FF2B5EF4-FFF2-40B4-BE49-F238E27FC236}">
                <a16:creationId xmlns:a16="http://schemas.microsoft.com/office/drawing/2014/main" id="{4B593894-F97F-E66E-CC48-6A9C3758B696}"/>
              </a:ext>
            </a:extLst>
          </p:cNvPr>
          <p:cNvSpPr>
            <a:spLocks noGrp="1"/>
          </p:cNvSpPr>
          <p:nvPr>
            <p:ph sz="quarter" idx="13"/>
          </p:nvPr>
        </p:nvSpPr>
        <p:spPr/>
        <p:txBody>
          <a:bodyPr/>
          <a:lstStyle/>
          <a:p>
            <a:r>
              <a:rPr lang="en-US" sz="1200" dirty="0"/>
              <a:t>Illustration Credit: Peter E. Harrison, MPH</a:t>
            </a:r>
          </a:p>
        </p:txBody>
      </p:sp>
    </p:spTree>
  </p:cSld>
  <p:clrMapOvr>
    <a:masterClrMapping/>
  </p:clrMapOvr>
  <p:transition spd="slow" advTm="32970"/>
  <p:extLst>
    <p:ext uri="{3A86A75C-4F4B-4683-9AE1-C65F6400EC91}">
      <p14:laserTraceLst xmlns:p14="http://schemas.microsoft.com/office/powerpoint/2010/main">
        <p14:tracePtLst>
          <p14:tracePt t="5746" x="4165600" y="5048250"/>
          <p14:tracePt t="5756" x="4038600" y="4870450"/>
          <p14:tracePt t="5762" x="3917950" y="4705350"/>
          <p14:tracePt t="5767" x="3879850" y="4629150"/>
          <p14:tracePt t="5774" x="3797300" y="4489450"/>
          <p14:tracePt t="5784" x="3714750" y="4356100"/>
          <p14:tracePt t="5790" x="3657600" y="4248150"/>
          <p14:tracePt t="5800" x="3606800" y="4133850"/>
          <p14:tracePt t="5806" x="3562350" y="4038600"/>
          <p14:tracePt t="5814" x="3524250" y="3943350"/>
          <p14:tracePt t="5822" x="3486150" y="3848100"/>
          <p14:tracePt t="5830" x="3429000" y="3689350"/>
          <p14:tracePt t="5838" x="3403600" y="3562350"/>
          <p14:tracePt t="5846" x="3359150" y="3441700"/>
          <p14:tracePt t="5854" x="3346450" y="3359150"/>
          <p14:tracePt t="5862" x="3321050" y="3251200"/>
          <p14:tracePt t="5870" x="3295650" y="3117850"/>
          <p14:tracePt t="5878" x="3276600" y="2990850"/>
          <p14:tracePt t="5886" x="3251200" y="2882900"/>
          <p14:tracePt t="5895" x="3251200" y="2844800"/>
          <p14:tracePt t="5903" x="3238500" y="2774950"/>
          <p14:tracePt t="5910" x="3225800" y="2724150"/>
          <p14:tracePt t="5919" x="3225800" y="2679700"/>
          <p14:tracePt t="5927" x="3225800" y="2667000"/>
          <p14:tracePt t="5935" x="3225800" y="2654300"/>
          <p14:tracePt t="6168" x="3200400" y="2654300"/>
          <p14:tracePt t="6177" x="3181350" y="2654300"/>
          <p14:tracePt t="6185" x="3168650" y="2654300"/>
          <p14:tracePt t="6193" x="3155950" y="2654300"/>
          <p14:tracePt t="6201" x="3143250" y="2654300"/>
          <p14:tracePt t="6209" x="3117850" y="2654300"/>
          <p14:tracePt t="6217" x="3086100" y="2654300"/>
          <p14:tracePt t="6225" x="3073400" y="2654300"/>
          <p14:tracePt t="6233" x="3060700" y="2641600"/>
          <p14:tracePt t="6241" x="3035300" y="2641600"/>
          <p14:tracePt t="6249" x="3022600" y="2641600"/>
          <p14:tracePt t="6257" x="3009900" y="2628900"/>
          <p14:tracePt t="6266" x="2990850" y="2628900"/>
          <p14:tracePt t="6273" x="2965450" y="2628900"/>
          <p14:tracePt t="6283" x="2952750" y="2609850"/>
          <p14:tracePt t="6290" x="2940050" y="2597150"/>
          <p14:tracePt t="6297" x="2927350" y="2597150"/>
          <p14:tracePt t="6306" x="2914650" y="2584450"/>
          <p14:tracePt t="6316" x="2895600" y="2584450"/>
          <p14:tracePt t="6338" x="2882900" y="2571750"/>
          <p14:tracePt t="6483" x="2870200" y="2571750"/>
          <p14:tracePt t="6491" x="2857500" y="2571750"/>
          <p14:tracePt t="6507" x="2844800" y="2571750"/>
          <p14:tracePt t="6516" x="2832100" y="2571750"/>
          <p14:tracePt t="6523" x="2819400" y="2571750"/>
          <p14:tracePt t="6539" x="2800350" y="2571750"/>
          <p14:tracePt t="6555" x="2787650" y="2571750"/>
          <p14:tracePt t="6660" x="2774950" y="2571750"/>
          <p14:tracePt t="6733" x="2774950" y="2559050"/>
          <p14:tracePt t="6862" x="2762250" y="25590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B593894-F97F-E66E-CC48-6A9C3758B696}"/>
              </a:ext>
            </a:extLst>
          </p:cNvPr>
          <p:cNvSpPr>
            <a:spLocks noGrp="1"/>
          </p:cNvSpPr>
          <p:nvPr>
            <p:ph sz="quarter" idx="13"/>
          </p:nvPr>
        </p:nvSpPr>
        <p:spPr/>
        <p:txBody>
          <a:bodyPr/>
          <a:lstStyle/>
          <a:p>
            <a:r>
              <a:rPr lang="en-US" sz="1200" dirty="0"/>
              <a:t>Illustration Credit: Peter E. Harrison, MPH</a:t>
            </a:r>
          </a:p>
        </p:txBody>
      </p:sp>
      <p:pic>
        <p:nvPicPr>
          <p:cNvPr id="2" name="Picture 1">
            <a:extLst>
              <a:ext uri="{FF2B5EF4-FFF2-40B4-BE49-F238E27FC236}">
                <a16:creationId xmlns:a16="http://schemas.microsoft.com/office/drawing/2014/main" id="{E88D75D6-05CD-0347-001A-5FB49D0E9BB9}"/>
              </a:ext>
            </a:extLst>
          </p:cNvPr>
          <p:cNvPicPr>
            <a:picLocks noChangeAspect="1"/>
          </p:cNvPicPr>
          <p:nvPr/>
        </p:nvPicPr>
        <p:blipFill>
          <a:blip r:embed="rId3"/>
          <a:stretch>
            <a:fillRect/>
          </a:stretch>
        </p:blipFill>
        <p:spPr>
          <a:xfrm>
            <a:off x="377391" y="311972"/>
            <a:ext cx="8342106" cy="4378362"/>
          </a:xfrm>
          <a:prstGeom prst="rect">
            <a:avLst/>
          </a:prstGeom>
        </p:spPr>
      </p:pic>
    </p:spTree>
    <p:extLst>
      <p:ext uri="{BB962C8B-B14F-4D97-AF65-F5344CB8AC3E}">
        <p14:creationId xmlns:p14="http://schemas.microsoft.com/office/powerpoint/2010/main" val="1031328251"/>
      </p:ext>
    </p:extLst>
  </p:cSld>
  <p:clrMapOvr>
    <a:masterClrMapping/>
  </p:clrMapOvr>
  <p:transition spd="slow" advTm="15146"/>
  <p:extLst>
    <p:ext uri="{3A86A75C-4F4B-4683-9AE1-C65F6400EC91}">
      <p14:laserTraceLst xmlns:p14="http://schemas.microsoft.com/office/powerpoint/2010/main">
        <p14:tracePtLst>
          <p14:tracePt t="531" x="2774950" y="2571750"/>
          <p14:tracePt t="539" x="2787650" y="2597150"/>
          <p14:tracePt t="548" x="2819400" y="2641600"/>
          <p14:tracePt t="555" x="2844800" y="2679700"/>
          <p14:tracePt t="564" x="2882900" y="2736850"/>
          <p14:tracePt t="571" x="2914650" y="2787650"/>
          <p14:tracePt t="581" x="2952750" y="2844800"/>
          <p14:tracePt t="588" x="2965450" y="2870200"/>
          <p14:tracePt t="598" x="2990850" y="2914650"/>
          <p14:tracePt t="604" x="3022600" y="2965450"/>
          <p14:tracePt t="614" x="3035300" y="3009900"/>
          <p14:tracePt t="620" x="3060700" y="3048000"/>
          <p14:tracePt t="631" x="3060700" y="3073400"/>
          <p14:tracePt t="636" x="3073400" y="3143250"/>
          <p14:tracePt t="648" x="3086100" y="3168650"/>
          <p14:tracePt t="652" x="3086100" y="3213100"/>
          <p14:tracePt t="664" x="3105150" y="3251200"/>
          <p14:tracePt t="668" x="3105150" y="3295650"/>
          <p14:tracePt t="681" x="3105150" y="3333750"/>
          <p14:tracePt t="684" x="3105150" y="3390900"/>
          <p14:tracePt t="698" x="3105150" y="3429000"/>
          <p14:tracePt t="701" x="3105150" y="3454400"/>
          <p14:tracePt t="714" x="3105150" y="3498850"/>
          <p14:tracePt t="717" x="3105150" y="3562350"/>
          <p14:tracePt t="731" x="3105150" y="3619500"/>
          <p14:tracePt t="733" x="3086100" y="3657600"/>
          <p14:tracePt t="748" x="3073400" y="3714750"/>
          <p14:tracePt t="750" x="3060700" y="3771900"/>
          <p14:tracePt t="764" x="3048000" y="3835400"/>
          <p14:tracePt t="766" x="3048000" y="3848100"/>
          <p14:tracePt t="781" x="3009900" y="3962400"/>
          <p14:tracePt t="789" x="2978150" y="4000500"/>
          <p14:tracePt t="798" x="2965450" y="4038600"/>
          <p14:tracePt t="805" x="2952750" y="4070350"/>
          <p14:tracePt t="814" x="2952750" y="4095750"/>
          <p14:tracePt t="821" x="2940050" y="4108450"/>
          <p14:tracePt t="831" x="2927350" y="4121150"/>
          <p14:tracePt t="837" x="2927350" y="4133850"/>
          <p14:tracePt t="847" x="2914650" y="4133850"/>
          <p14:tracePt t="861" x="2914650" y="4152900"/>
          <p14:tracePt t="886" x="2895600" y="4152900"/>
          <p14:tracePt t="918" x="2895600" y="4133850"/>
          <p14:tracePt t="934" x="2895600" y="4121150"/>
          <p14:tracePt t="942" x="2914650" y="4121150"/>
          <p14:tracePt t="950" x="2940050" y="4108450"/>
          <p14:tracePt t="958" x="2978150" y="4108450"/>
          <p14:tracePt t="966" x="3022600" y="4095750"/>
          <p14:tracePt t="974" x="3073400" y="4083050"/>
          <p14:tracePt t="982" x="3105150" y="4083050"/>
          <p14:tracePt t="990" x="3143250" y="4083050"/>
          <p14:tracePt t="998" x="3181350" y="4083050"/>
          <p14:tracePt t="1007" x="3225800" y="4083050"/>
          <p14:tracePt t="1015" x="3263900" y="4083050"/>
          <p14:tracePt t="1023" x="3308350" y="4083050"/>
          <p14:tracePt t="1031" x="3333750" y="4083050"/>
          <p14:tracePt t="1039" x="3390900" y="4083050"/>
          <p14:tracePt t="1047" x="3429000" y="4083050"/>
          <p14:tracePt t="1055" x="3467100" y="4070350"/>
          <p14:tracePt t="1064" x="3524250" y="4070350"/>
          <p14:tracePt t="1071" x="3562350" y="4057650"/>
          <p14:tracePt t="1081" x="3606800" y="4057650"/>
          <p14:tracePt t="1087" x="3644900" y="4057650"/>
          <p14:tracePt t="1095" x="3689350" y="4038600"/>
          <p14:tracePt t="1103" x="3714750" y="4038600"/>
          <p14:tracePt t="1111" x="3740150" y="4025900"/>
          <p14:tracePt t="1119" x="3752850" y="4025900"/>
          <p14:tracePt t="1127" x="3771900" y="4025900"/>
          <p14:tracePt t="1136" x="3784600" y="4025900"/>
          <p14:tracePt t="1144" x="3784600" y="4013200"/>
          <p14:tracePt t="1152" x="3797300" y="4013200"/>
          <p14:tracePt t="1402" x="3784600" y="4013200"/>
          <p14:tracePt t="1418" x="3771900" y="4013200"/>
          <p14:tracePt t="1426" x="3752850" y="4013200"/>
          <p14:tracePt t="1434" x="3727450" y="4000500"/>
          <p14:tracePt t="1442" x="3702050" y="3975100"/>
          <p14:tracePt t="1450" x="3676650" y="3943350"/>
          <p14:tracePt t="1458" x="3632200" y="3917950"/>
          <p14:tracePt t="1466" x="3606800" y="3892550"/>
          <p14:tracePt t="1474" x="3581400" y="3867150"/>
          <p14:tracePt t="1482" x="3536950" y="3835400"/>
          <p14:tracePt t="1490" x="3511550" y="3810000"/>
          <p14:tracePt t="1498" x="3486150" y="3797300"/>
          <p14:tracePt t="1506" x="3454400" y="3771900"/>
          <p14:tracePt t="1515" x="3429000" y="3752850"/>
          <p14:tracePt t="1523" x="3416300" y="3727450"/>
          <p14:tracePt t="1531" x="3371850" y="3702050"/>
          <p14:tracePt t="1539" x="3346450" y="3676650"/>
          <p14:tracePt t="1547" x="3321050" y="3644900"/>
          <p14:tracePt t="1555" x="3295650" y="3619500"/>
          <p14:tracePt t="1564" x="3251200" y="3581400"/>
          <p14:tracePt t="1571" x="3213100" y="3536950"/>
          <p14:tracePt t="1580" x="3181350" y="3486150"/>
          <p14:tracePt t="1587" x="3143250" y="3441700"/>
          <p14:tracePt t="1595" x="3105150" y="3403600"/>
          <p14:tracePt t="1603" x="3060700" y="3346450"/>
          <p14:tracePt t="1614" x="3048000" y="3333750"/>
          <p14:tracePt t="1619" x="2978150" y="3263900"/>
          <p14:tracePt t="1627" x="2940050" y="3238500"/>
          <p14:tracePt t="1635" x="2895600" y="3200400"/>
          <p14:tracePt t="1644" x="2870200" y="3168650"/>
          <p14:tracePt t="1652" x="2819400" y="3143250"/>
          <p14:tracePt t="1660" x="2800350" y="3130550"/>
          <p14:tracePt t="1668" x="2762250" y="3105150"/>
          <p14:tracePt t="1676" x="2724150" y="3086100"/>
          <p14:tracePt t="1684" x="2705100" y="3073400"/>
          <p14:tracePt t="1692" x="2679700" y="3060700"/>
          <p14:tracePt t="1700" x="2654300" y="3035300"/>
          <p14:tracePt t="1708" x="2641600" y="3035300"/>
          <p14:tracePt t="1716" x="2628900" y="3022600"/>
          <p14:tracePt t="1724" x="2609850" y="3022600"/>
          <p14:tracePt t="1732" x="2609850" y="3009900"/>
          <p14:tracePt t="1740" x="2597150" y="3009900"/>
          <p14:tracePt t="1748" x="2597150" y="2990850"/>
          <p14:tracePt t="1773" x="2597150" y="2978150"/>
          <p14:tracePt t="1821" x="2597150" y="2965450"/>
          <p14:tracePt t="2015" x="2584450" y="2965450"/>
          <p14:tracePt t="2039" x="2571750" y="2965450"/>
          <p14:tracePt t="2047" x="2559050" y="2965450"/>
          <p14:tracePt t="2055" x="2546350" y="2965450"/>
          <p14:tracePt t="2064" x="2533650" y="2978150"/>
          <p14:tracePt t="2071" x="2514600" y="2978150"/>
          <p14:tracePt t="2080" x="2501900" y="2978150"/>
          <p14:tracePt t="2087" x="2489200" y="2990850"/>
          <p14:tracePt t="2095" x="2476500" y="2990850"/>
          <p14:tracePt t="2103" x="2463800" y="2990850"/>
          <p14:tracePt t="2114" x="2463800" y="3009900"/>
          <p14:tracePt t="2119" x="2451100" y="3009900"/>
          <p14:tracePt t="2135" x="2438400" y="3009900"/>
          <p14:tracePt t="2151" x="2438400" y="3022600"/>
          <p14:tracePt t="2184" x="2419350" y="3022600"/>
          <p14:tracePt t="2200" x="2419350" y="3035300"/>
          <p14:tracePt t="2208" x="2406650" y="3035300"/>
          <p14:tracePt t="2224" x="2393950" y="3048000"/>
          <p14:tracePt t="2232" x="2381250" y="3060700"/>
          <p14:tracePt t="2240" x="2368550" y="3073400"/>
          <p14:tracePt t="2248" x="2355850" y="3086100"/>
          <p14:tracePt t="2256" x="2343150" y="3105150"/>
          <p14:tracePt t="2265" x="2324100" y="3130550"/>
          <p14:tracePt t="2272" x="2298700" y="3143250"/>
          <p14:tracePt t="2281" x="2286000" y="3168650"/>
          <p14:tracePt t="2289" x="2273300" y="3200400"/>
          <p14:tracePt t="2297" x="2247900" y="3213100"/>
          <p14:tracePt t="2305" x="2228850" y="3238500"/>
          <p14:tracePt t="2314" x="2216150" y="3251200"/>
          <p14:tracePt t="2321" x="2203450" y="3263900"/>
          <p14:tracePt t="2330" x="2190750" y="3263900"/>
          <p14:tracePt t="2337" x="2190750" y="3276600"/>
          <p14:tracePt t="2353" x="2178050" y="3295650"/>
          <p14:tracePt t="2369" x="2165350" y="3295650"/>
          <p14:tracePt t="2385" x="2165350" y="3308350"/>
          <p14:tracePt t="2393" x="2152650" y="3308350"/>
          <p14:tracePt t="2401" x="2133600" y="3308350"/>
          <p14:tracePt t="2410" x="2133600" y="3321050"/>
          <p14:tracePt t="2418" x="2120900" y="3333750"/>
          <p14:tracePt t="2426" x="2108200" y="3346450"/>
          <p14:tracePt t="2434" x="2095500" y="3346450"/>
          <p14:tracePt t="2442" x="2082800" y="3359150"/>
          <p14:tracePt t="2466" x="2070100" y="3371850"/>
          <p14:tracePt t="2490" x="2057400" y="3371850"/>
          <p14:tracePt t="2571" x="2057400" y="3359150"/>
          <p14:tracePt t="2603" x="2057400" y="3346450"/>
          <p14:tracePt t="2611" x="2057400" y="3333750"/>
          <p14:tracePt t="2627" x="2070100" y="3308350"/>
          <p14:tracePt t="2635" x="2082800" y="3276600"/>
          <p14:tracePt t="2643" x="2095500" y="3251200"/>
          <p14:tracePt t="2651" x="2108200" y="3225800"/>
          <p14:tracePt t="2660" x="2133600" y="3181350"/>
          <p14:tracePt t="2668" x="2133600" y="3168650"/>
          <p14:tracePt t="2676" x="2178050" y="3117850"/>
          <p14:tracePt t="2684" x="2203450" y="3073400"/>
          <p14:tracePt t="2692" x="2216150" y="3035300"/>
          <p14:tracePt t="2700" x="2247900" y="2990850"/>
          <p14:tracePt t="2708" x="2273300" y="2952750"/>
          <p14:tracePt t="2716" x="2286000" y="2914650"/>
          <p14:tracePt t="2724" x="2298700" y="2870200"/>
          <p14:tracePt t="2732" x="2324100" y="2844800"/>
          <p14:tracePt t="2740" x="2343150" y="2819400"/>
          <p14:tracePt t="2748" x="2368550" y="2774950"/>
          <p14:tracePt t="2756" x="2381250" y="2736850"/>
          <p14:tracePt t="2764" x="2406650" y="2705100"/>
          <p14:tracePt t="2772" x="2419350" y="2679700"/>
          <p14:tracePt t="2781" x="2451100" y="2641600"/>
          <p14:tracePt t="2788" x="2463800" y="2609850"/>
          <p14:tracePt t="2797" x="2489200" y="2584450"/>
          <p14:tracePt t="2804" x="2514600" y="2546350"/>
          <p14:tracePt t="2814" x="2533650" y="2533650"/>
          <p14:tracePt t="2821" x="2559050" y="2489200"/>
          <p14:tracePt t="2829" x="2571750" y="2463800"/>
          <p14:tracePt t="2837" x="2597150" y="2438400"/>
          <p14:tracePt t="2845" x="2628900" y="2406650"/>
          <p14:tracePt t="2853" x="2641600" y="2381250"/>
          <p14:tracePt t="2861" x="2667000" y="2368550"/>
          <p14:tracePt t="2869" x="2679700" y="2355850"/>
          <p14:tracePt t="2877" x="2705100" y="2343150"/>
          <p14:tracePt t="2885" x="2724150" y="2324100"/>
          <p14:tracePt t="2893" x="2736850" y="2311400"/>
          <p14:tracePt t="2901" x="2749550" y="2298700"/>
          <p14:tracePt t="2909" x="2762250" y="2298700"/>
          <p14:tracePt t="2917" x="2774950" y="2286000"/>
          <p14:tracePt t="2925" x="2787650" y="2286000"/>
          <p14:tracePt t="2934" x="2800350" y="2273300"/>
          <p14:tracePt t="2942" x="2832100" y="2260600"/>
          <p14:tracePt t="2950" x="2857500" y="2260600"/>
          <p14:tracePt t="2958" x="2882900" y="2247900"/>
          <p14:tracePt t="2966" x="2895600" y="2228850"/>
          <p14:tracePt t="2974" x="2927350" y="2228850"/>
          <p14:tracePt t="2982" x="2965450" y="2216150"/>
          <p14:tracePt t="2990" x="2990850" y="2203450"/>
          <p14:tracePt t="2998" x="3022600" y="2190750"/>
          <p14:tracePt t="3006" x="3048000" y="2190750"/>
          <p14:tracePt t="3014" x="3073400" y="2178050"/>
          <p14:tracePt t="3022" x="3105150" y="2165350"/>
          <p14:tracePt t="3031" x="3143250" y="2165350"/>
          <p14:tracePt t="3038" x="3168650" y="2152650"/>
          <p14:tracePt t="3047" x="3181350" y="2133600"/>
          <p14:tracePt t="3055" x="3225800" y="2133600"/>
          <p14:tracePt t="3064" x="3251200" y="2120900"/>
          <p14:tracePt t="3071" x="3263900" y="2120900"/>
          <p14:tracePt t="3081" x="3295650" y="2120900"/>
          <p14:tracePt t="3087" x="3321050" y="2108200"/>
          <p14:tracePt t="3097" x="3333750" y="2108200"/>
          <p14:tracePt t="3103" x="3346450" y="2108200"/>
          <p14:tracePt t="3114" x="3359150" y="2108200"/>
          <p14:tracePt t="3119" x="3371850" y="2108200"/>
          <p14:tracePt t="3131" x="3403600" y="2108200"/>
          <p14:tracePt t="3135" x="3416300" y="2108200"/>
          <p14:tracePt t="3147" x="3429000" y="2108200"/>
          <p14:tracePt t="3151" x="3441700" y="2108200"/>
          <p14:tracePt t="3164" x="3454400" y="2108200"/>
          <p14:tracePt t="3167" x="3467100" y="2108200"/>
          <p14:tracePt t="3181" x="3498850" y="2108200"/>
          <p14:tracePt t="3184" x="3511550" y="2108200"/>
          <p14:tracePt t="3197" x="3536950" y="2108200"/>
          <p14:tracePt t="3200" x="3562350" y="2108200"/>
          <p14:tracePt t="3214" x="3594100" y="2108200"/>
          <p14:tracePt t="3216" x="3619500" y="2108200"/>
          <p14:tracePt t="3231" x="3644900" y="2108200"/>
          <p14:tracePt t="3232" x="3657600" y="2108200"/>
          <p14:tracePt t="3247" x="3689350" y="2108200"/>
          <p14:tracePt t="3249" x="3702050" y="2108200"/>
          <p14:tracePt t="3264" x="3727450" y="2108200"/>
          <p14:tracePt t="3265" x="3740150" y="2108200"/>
          <p14:tracePt t="3272" x="3752850" y="2108200"/>
          <p14:tracePt t="3281" x="3784600" y="2108200"/>
          <p14:tracePt t="3288" x="3797300" y="2108200"/>
          <p14:tracePt t="3297" x="3822700" y="2108200"/>
          <p14:tracePt t="3304" x="3848100" y="2108200"/>
          <p14:tracePt t="3314" x="3879850" y="2108200"/>
          <p14:tracePt t="3321" x="3905250" y="2108200"/>
          <p14:tracePt t="3331" x="3930650" y="2120900"/>
          <p14:tracePt t="3337" x="3962400" y="2120900"/>
          <p14:tracePt t="3347" x="3975100" y="2120900"/>
          <p14:tracePt t="3353" x="3987800" y="2120900"/>
          <p14:tracePt t="3364" x="4013200" y="2120900"/>
          <p14:tracePt t="3369" x="4025900" y="2120900"/>
          <p14:tracePt t="3385" x="4038600" y="2120900"/>
          <p14:tracePt t="3401" x="4057650" y="2120900"/>
          <p14:tracePt t="3417" x="4070350" y="2120900"/>
          <p14:tracePt t="3433" x="4083050" y="2120900"/>
          <p14:tracePt t="3457" x="4095750" y="2120900"/>
          <p14:tracePt t="3482" x="4108450" y="2120900"/>
          <p14:tracePt t="10716" x="4121150" y="2120900"/>
          <p14:tracePt t="10728" x="4178300" y="2120900"/>
          <p14:tracePt t="10734" x="4216400" y="2120900"/>
          <p14:tracePt t="10743" x="4260850" y="2120900"/>
          <p14:tracePt t="10751" x="4286250" y="2108200"/>
          <p14:tracePt t="10759" x="4343400" y="2108200"/>
          <p14:tracePt t="10766" x="4381500" y="2095500"/>
          <p14:tracePt t="10775" x="4419600" y="2082800"/>
          <p14:tracePt t="10783" x="4464050" y="2082800"/>
          <p14:tracePt t="10791" x="4514850" y="2070100"/>
          <p14:tracePt t="10799" x="4559300" y="2057400"/>
          <p14:tracePt t="10807" x="4597400" y="2057400"/>
          <p14:tracePt t="10816" x="4629150" y="2038350"/>
          <p14:tracePt t="10823" x="4667250" y="2038350"/>
          <p14:tracePt t="10831" x="4705350" y="2038350"/>
          <p14:tracePt t="10839" x="4749800" y="2025650"/>
          <p14:tracePt t="10848" x="4775200" y="2025650"/>
          <p14:tracePt t="10855" x="4800600" y="2025650"/>
          <p14:tracePt t="10864" x="4832350" y="2012950"/>
          <p14:tracePt t="10871" x="4857750" y="2012950"/>
          <p14:tracePt t="10881" x="4870450" y="2012950"/>
          <p14:tracePt t="10887" x="4895850" y="2012950"/>
          <p14:tracePt t="10898" x="4914900" y="2012950"/>
          <p14:tracePt t="10903" x="4927600" y="2012950"/>
          <p14:tracePt t="10914" x="4940300" y="2012950"/>
          <p14:tracePt t="10927" x="4953000" y="2012950"/>
          <p14:tracePt t="10960" x="4965700" y="2012950"/>
          <p14:tracePt t="10984" x="4978400" y="2012950"/>
          <p14:tracePt t="11056" x="4991100" y="2012950"/>
          <p14:tracePt t="11073" x="5010150" y="2012950"/>
          <p14:tracePt t="11097" x="5022850" y="2012950"/>
          <p14:tracePt t="11105" x="5035550" y="2012950"/>
          <p14:tracePt t="11121" x="5048250" y="2012950"/>
          <p14:tracePt t="11137" x="5060950" y="2012950"/>
          <p14:tracePt t="11161" x="5073650" y="2012950"/>
          <p14:tracePt t="11677" x="5073650" y="2000250"/>
          <p14:tracePt t="11766" x="5086350" y="2000250"/>
          <p14:tracePt t="11790" x="5105400" y="1987550"/>
          <p14:tracePt t="11798" x="5118100" y="1987550"/>
          <p14:tracePt t="11814" x="5130800" y="1987550"/>
          <p14:tracePt t="11822" x="5143500" y="1987550"/>
          <p14:tracePt t="11831" x="5156200" y="1974850"/>
          <p14:tracePt t="11839" x="5168900" y="1974850"/>
          <p14:tracePt t="11847" x="5181600" y="1962150"/>
          <p14:tracePt t="11855" x="5213350" y="1962150"/>
          <p14:tracePt t="11864" x="5226050" y="1962150"/>
          <p14:tracePt t="11871" x="5238750" y="1943100"/>
          <p14:tracePt t="11879" x="5251450" y="1943100"/>
          <p14:tracePt t="11887" x="5264150" y="1943100"/>
          <p14:tracePt t="11897" x="5276850" y="1930400"/>
          <p14:tracePt t="11911" x="5295900" y="1930400"/>
          <p14:tracePt t="11943" x="5308600" y="1930400"/>
          <p14:tracePt t="12072" x="5321300" y="19304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B593894-F97F-E66E-CC48-6A9C3758B696}"/>
              </a:ext>
            </a:extLst>
          </p:cNvPr>
          <p:cNvSpPr>
            <a:spLocks noGrp="1"/>
          </p:cNvSpPr>
          <p:nvPr>
            <p:ph sz="quarter" idx="13"/>
          </p:nvPr>
        </p:nvSpPr>
        <p:spPr/>
        <p:txBody>
          <a:bodyPr/>
          <a:lstStyle/>
          <a:p>
            <a:r>
              <a:rPr lang="en-US" sz="1200" dirty="0"/>
              <a:t>Illustration Credit: Peter E. Harrison, MPH</a:t>
            </a:r>
          </a:p>
        </p:txBody>
      </p:sp>
      <p:pic>
        <p:nvPicPr>
          <p:cNvPr id="2" name="Picture 1">
            <a:extLst>
              <a:ext uri="{FF2B5EF4-FFF2-40B4-BE49-F238E27FC236}">
                <a16:creationId xmlns:a16="http://schemas.microsoft.com/office/drawing/2014/main" id="{9DACCCD8-D49C-A69B-6AEC-64CF37CBAD5F}"/>
              </a:ext>
            </a:extLst>
          </p:cNvPr>
          <p:cNvPicPr>
            <a:picLocks noChangeAspect="1"/>
          </p:cNvPicPr>
          <p:nvPr/>
        </p:nvPicPr>
        <p:blipFill>
          <a:blip r:embed="rId3"/>
          <a:stretch>
            <a:fillRect/>
          </a:stretch>
        </p:blipFill>
        <p:spPr>
          <a:xfrm>
            <a:off x="403045" y="344244"/>
            <a:ext cx="8192315" cy="4299744"/>
          </a:xfrm>
          <a:prstGeom prst="rect">
            <a:avLst/>
          </a:prstGeom>
        </p:spPr>
      </p:pic>
    </p:spTree>
    <p:extLst>
      <p:ext uri="{BB962C8B-B14F-4D97-AF65-F5344CB8AC3E}">
        <p14:creationId xmlns:p14="http://schemas.microsoft.com/office/powerpoint/2010/main" val="2941786608"/>
      </p:ext>
    </p:extLst>
  </p:cSld>
  <p:clrMapOvr>
    <a:masterClrMapping/>
  </p:clrMapOvr>
  <p:transition spd="slow" advTm="24000"/>
  <p:extLst>
    <p:ext uri="{3A86A75C-4F4B-4683-9AE1-C65F6400EC91}">
      <p14:laserTraceLst xmlns:p14="http://schemas.microsoft.com/office/powerpoint/2010/main">
        <p14:tracePtLst>
          <p14:tracePt t="849" x="5308600" y="1930400"/>
          <p14:tracePt t="867" x="5276850" y="1930400"/>
          <p14:tracePt t="875" x="5251450" y="1943100"/>
          <p14:tracePt t="883" x="5226050" y="1962150"/>
          <p14:tracePt t="891" x="5200650" y="1962150"/>
          <p14:tracePt t="899" x="5156200" y="1987550"/>
          <p14:tracePt t="906" x="5130800" y="1987550"/>
          <p14:tracePt t="916" x="5086350" y="2012950"/>
          <p14:tracePt t="923" x="5048250" y="2025650"/>
          <p14:tracePt t="933" x="5010150" y="2057400"/>
          <p14:tracePt t="939" x="4978400" y="2082800"/>
          <p14:tracePt t="949" x="4927600" y="2108200"/>
          <p14:tracePt t="955" x="4883150" y="2133600"/>
          <p14:tracePt t="966" x="4845050" y="2165350"/>
          <p14:tracePt t="971" x="4819650" y="2178050"/>
          <p14:tracePt t="982" x="4787900" y="2203450"/>
          <p14:tracePt t="987" x="4762500" y="2228850"/>
          <p14:tracePt t="999" x="4737100" y="2247900"/>
          <p14:tracePt t="1003" x="4705350" y="2260600"/>
          <p14:tracePt t="1016" x="4692650" y="2273300"/>
          <p14:tracePt t="1019" x="4679950" y="2286000"/>
          <p14:tracePt t="1033" x="4667250" y="2298700"/>
          <p14:tracePt t="1036" x="4654550" y="2311400"/>
          <p14:tracePt t="1049" x="4654550" y="2324100"/>
          <p14:tracePt t="1052" x="4641850" y="2343150"/>
          <p14:tracePt t="1066" x="4629150" y="2343150"/>
          <p14:tracePt t="1068" x="4629150" y="2355850"/>
          <p14:tracePt t="1083" x="4610100" y="2368550"/>
          <p14:tracePt t="1099" x="4597400" y="2368550"/>
          <p14:tracePt t="1101" x="4597400" y="2381250"/>
          <p14:tracePt t="1117" x="4597400" y="2393950"/>
          <p14:tracePt t="1141" x="4584700" y="2393950"/>
          <p14:tracePt t="1149" x="4584700" y="2406650"/>
          <p14:tracePt t="1166" x="4572000" y="2419350"/>
          <p14:tracePt t="1182" x="4572000" y="2438400"/>
          <p14:tracePt t="1189" x="4559300" y="2451100"/>
          <p14:tracePt t="1205" x="4546600" y="2463800"/>
          <p14:tracePt t="1215" x="4546600" y="2476500"/>
          <p14:tracePt t="1221" x="4533900" y="2476500"/>
          <p14:tracePt t="1229" x="4514850" y="2489200"/>
          <p14:tracePt t="1237" x="4514850" y="2501900"/>
          <p14:tracePt t="1245" x="4502150" y="2533650"/>
          <p14:tracePt t="1253" x="4476750" y="2546350"/>
          <p14:tracePt t="1261" x="4476750" y="2559050"/>
          <p14:tracePt t="1270" x="4464050" y="2584450"/>
          <p14:tracePt t="1277" x="4438650" y="2597150"/>
          <p14:tracePt t="1286" x="4438650" y="2628900"/>
          <p14:tracePt t="1294" x="4419600" y="2641600"/>
          <p14:tracePt t="1302" x="4406900" y="2654300"/>
          <p14:tracePt t="1310" x="4406900" y="2667000"/>
          <p14:tracePt t="1326" x="4394200" y="2679700"/>
          <p14:tracePt t="1358" x="4394200" y="2692400"/>
          <p14:tracePt t="1519" x="4406900" y="2692400"/>
          <p14:tracePt t="1527" x="4419600" y="2692400"/>
          <p14:tracePt t="1535" x="4438650" y="2692400"/>
          <p14:tracePt t="1543" x="4464050" y="2692400"/>
          <p14:tracePt t="1552" x="4489450" y="2692400"/>
          <p14:tracePt t="1560" x="4502150" y="2705100"/>
          <p14:tracePt t="1568" x="4533900" y="2705100"/>
          <p14:tracePt t="1576" x="4559300" y="2705100"/>
          <p14:tracePt t="1584" x="4584700" y="2724150"/>
          <p14:tracePt t="1592" x="4610100" y="2724150"/>
          <p14:tracePt t="1600" x="4641850" y="2724150"/>
          <p14:tracePt t="1608" x="4679950" y="2724150"/>
          <p14:tracePt t="1616" x="4705350" y="2724150"/>
          <p14:tracePt t="1624" x="4737100" y="2724150"/>
          <p14:tracePt t="1632" x="4762500" y="2724150"/>
          <p14:tracePt t="1640" x="4787900" y="2724150"/>
          <p14:tracePt t="1649" x="4800600" y="2724150"/>
          <p14:tracePt t="1656" x="4832350" y="2724150"/>
          <p14:tracePt t="1666" x="4857750" y="2724150"/>
          <p14:tracePt t="1672" x="4870450" y="2724150"/>
          <p14:tracePt t="1682" x="4883150" y="2724150"/>
          <p14:tracePt t="1689" x="4895850" y="2724150"/>
          <p14:tracePt t="1697" x="4914900" y="2724150"/>
          <p14:tracePt t="1705" x="4927600" y="2724150"/>
          <p14:tracePt t="1715" x="4940300" y="2724150"/>
          <p14:tracePt t="1721" x="4953000" y="2724150"/>
          <p14:tracePt t="1729" x="4965700" y="2724150"/>
          <p14:tracePt t="1737" x="4978400" y="2724150"/>
          <p14:tracePt t="1745" x="4991100" y="2724150"/>
          <p14:tracePt t="1753" x="5010150" y="2724150"/>
          <p14:tracePt t="1761" x="5022850" y="2724150"/>
          <p14:tracePt t="1769" x="5035550" y="2724150"/>
          <p14:tracePt t="1777" x="5060950" y="2724150"/>
          <p14:tracePt t="1785" x="5073650" y="2724150"/>
          <p14:tracePt t="1793" x="5086350" y="2724150"/>
          <p14:tracePt t="1801" x="5105400" y="2724150"/>
          <p14:tracePt t="1810" x="5118100" y="2724150"/>
          <p14:tracePt t="1818" x="5130800" y="2724150"/>
          <p14:tracePt t="1826" x="5143500" y="2724150"/>
          <p14:tracePt t="1834" x="5156200" y="2724150"/>
          <p14:tracePt t="1842" x="5168900" y="2724150"/>
          <p14:tracePt t="1858" x="5181600" y="2724150"/>
          <p14:tracePt t="1874" x="5200650" y="2724150"/>
          <p14:tracePt t="1899" x="5213350" y="2724150"/>
          <p14:tracePt t="1963" x="5226050" y="2724150"/>
          <p14:tracePt t="23097" x="5226050" y="2736850"/>
          <p14:tracePt t="23113" x="5238750" y="2749550"/>
          <p14:tracePt t="23121" x="5251450" y="2762250"/>
          <p14:tracePt t="23129" x="5264150" y="2774950"/>
          <p14:tracePt t="23137" x="5295900" y="2800350"/>
          <p14:tracePt t="23145" x="5308600" y="2819400"/>
          <p14:tracePt t="23153" x="5321300" y="2844800"/>
          <p14:tracePt t="23161" x="5334000" y="2870200"/>
          <p14:tracePt t="23169" x="5359400" y="28956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B593894-F97F-E66E-CC48-6A9C3758B696}"/>
              </a:ext>
            </a:extLst>
          </p:cNvPr>
          <p:cNvSpPr>
            <a:spLocks noGrp="1"/>
          </p:cNvSpPr>
          <p:nvPr>
            <p:ph sz="quarter" idx="13"/>
          </p:nvPr>
        </p:nvSpPr>
        <p:spPr/>
        <p:txBody>
          <a:bodyPr/>
          <a:lstStyle/>
          <a:p>
            <a:r>
              <a:rPr lang="en-US" sz="1200" dirty="0"/>
              <a:t>Illustration Credit: Peter E. Harrison, MPH</a:t>
            </a:r>
          </a:p>
        </p:txBody>
      </p:sp>
      <p:pic>
        <p:nvPicPr>
          <p:cNvPr id="2" name="Picture 2" descr="HBV_Serologic_d04_HBeAg">
            <a:extLst>
              <a:ext uri="{FF2B5EF4-FFF2-40B4-BE49-F238E27FC236}">
                <a16:creationId xmlns:a16="http://schemas.microsoft.com/office/drawing/2014/main" id="{43AB1CB6-594A-0396-EA38-123B5D6A1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19" y="355003"/>
            <a:ext cx="8197412" cy="43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084000"/>
      </p:ext>
    </p:extLst>
  </p:cSld>
  <p:clrMapOvr>
    <a:masterClrMapping/>
  </p:clrMapOvr>
  <p:transition spd="slow" advTm="17024"/>
  <p:extLst>
    <p:ext uri="{3A86A75C-4F4B-4683-9AE1-C65F6400EC91}">
      <p14:laserTraceLst xmlns:p14="http://schemas.microsoft.com/office/powerpoint/2010/main">
        <p14:tracePtLst>
          <p14:tracePt t="359" x="6546850" y="25400"/>
          <p14:tracePt t="366" x="6502400" y="38100"/>
          <p14:tracePt t="375" x="6477000" y="57150"/>
          <p14:tracePt t="380" x="6451600" y="69850"/>
          <p14:tracePt t="388" x="6407150" y="82550"/>
          <p14:tracePt t="396" x="6381750" y="95250"/>
          <p14:tracePt t="404" x="6356350" y="107950"/>
          <p14:tracePt t="412" x="6343650" y="120650"/>
          <p14:tracePt t="420" x="6324600" y="120650"/>
          <p14:tracePt t="428" x="6311900" y="133350"/>
          <p14:tracePt t="436" x="6299200" y="133350"/>
          <p14:tracePt t="444" x="6286500" y="152400"/>
          <p14:tracePt t="460" x="6273800" y="152400"/>
          <p14:tracePt t="476" x="6261100" y="165100"/>
          <p14:tracePt t="492" x="6248400" y="165100"/>
          <p14:tracePt t="524" x="6248400" y="177800"/>
          <p14:tracePt t="541" x="6229350" y="177800"/>
          <p14:tracePt t="686" x="6229350" y="165100"/>
          <p14:tracePt t="718" x="6229350" y="152400"/>
          <p14:tracePt t="742" x="6229350" y="133350"/>
          <p14:tracePt t="767" x="6229350" y="120650"/>
          <p14:tracePt t="783" x="6229350" y="107950"/>
          <p14:tracePt t="807" x="6216650" y="107950"/>
          <p14:tracePt t="3321" x="6203950" y="107950"/>
          <p14:tracePt t="3330" x="6191250" y="107950"/>
          <p14:tracePt t="3337" x="6178550" y="107950"/>
          <p14:tracePt t="3345" x="6165850" y="107950"/>
          <p14:tracePt t="3354" x="6134100" y="107950"/>
          <p14:tracePt t="3362" x="6121400" y="107950"/>
          <p14:tracePt t="3370" x="6108700" y="120650"/>
          <p14:tracePt t="3378" x="6083300" y="120650"/>
          <p14:tracePt t="3386" x="6070600" y="120650"/>
          <p14:tracePt t="3394" x="6057900" y="133350"/>
          <p14:tracePt t="3402" x="6026150" y="133350"/>
          <p14:tracePt t="3410" x="6013450" y="133350"/>
          <p14:tracePt t="3418" x="6000750" y="133350"/>
          <p14:tracePt t="3426" x="5988050" y="152400"/>
          <p14:tracePt t="3434" x="5975350" y="152400"/>
          <p14:tracePt t="3442" x="5943600" y="152400"/>
          <p14:tracePt t="3450" x="5930900" y="152400"/>
          <p14:tracePt t="3458" x="5918200" y="165100"/>
          <p14:tracePt t="3466" x="5905500" y="165100"/>
          <p14:tracePt t="3474" x="5880100" y="165100"/>
          <p14:tracePt t="3483" x="5867400" y="177800"/>
          <p14:tracePt t="3491" x="5848350" y="177800"/>
          <p14:tracePt t="3499" x="5822950" y="177800"/>
          <p14:tracePt t="3507" x="5810250" y="190500"/>
          <p14:tracePt t="3515" x="5784850" y="190500"/>
          <p14:tracePt t="3523" x="5772150" y="203200"/>
          <p14:tracePt t="3531" x="5740400" y="203200"/>
          <p14:tracePt t="3540" x="5715000" y="215900"/>
          <p14:tracePt t="3547" x="5689600" y="228600"/>
          <p14:tracePt t="3556" x="5689600" y="247650"/>
          <p14:tracePt t="3563" x="5657850" y="247650"/>
          <p14:tracePt t="3571" x="5645150" y="260350"/>
          <p14:tracePt t="3579" x="5632450" y="260350"/>
          <p14:tracePt t="3590" x="5619750" y="260350"/>
          <p14:tracePt t="3595" x="5607050" y="273050"/>
          <p14:tracePt t="3604" x="5594350" y="285750"/>
          <p14:tracePt t="3612" x="5562600" y="285750"/>
          <p14:tracePt t="3620" x="5549900" y="298450"/>
          <p14:tracePt t="3628" x="5537200" y="298450"/>
          <p14:tracePt t="3636" x="5524500" y="311150"/>
          <p14:tracePt t="3644" x="5511800" y="323850"/>
          <p14:tracePt t="3652" x="5486400" y="342900"/>
          <p14:tracePt t="3660" x="5454650" y="355600"/>
          <p14:tracePt t="3668" x="5429250" y="368300"/>
          <p14:tracePt t="3676" x="5416550" y="381000"/>
          <p14:tracePt t="3684" x="5391150" y="393700"/>
          <p14:tracePt t="3692" x="5359400" y="406400"/>
          <p14:tracePt t="3700" x="5346700" y="419100"/>
          <p14:tracePt t="3708" x="5321300" y="438150"/>
          <p14:tracePt t="3716" x="5295900" y="450850"/>
          <p14:tracePt t="3724" x="5276850" y="463550"/>
          <p14:tracePt t="3733" x="5251450" y="476250"/>
          <p14:tracePt t="3741" x="5238750" y="501650"/>
          <p14:tracePt t="3749" x="5226050" y="514350"/>
          <p14:tracePt t="3757" x="5213350" y="533400"/>
          <p14:tracePt t="3765" x="5181600" y="546100"/>
          <p14:tracePt t="3773" x="5168900" y="558800"/>
          <p14:tracePt t="3781" x="5156200" y="571500"/>
          <p14:tracePt t="3791" x="5143500" y="584200"/>
          <p14:tracePt t="3797" x="5118100" y="596900"/>
          <p14:tracePt t="3807" x="5105400" y="609600"/>
          <p14:tracePt t="3813" x="5086350" y="641350"/>
          <p14:tracePt t="3824" x="5073650" y="654050"/>
          <p14:tracePt t="3829" x="5060950" y="679450"/>
          <p14:tracePt t="3840" x="5035550" y="704850"/>
          <p14:tracePt t="3845" x="5022850" y="723900"/>
          <p14:tracePt t="3857" x="5010150" y="749300"/>
          <p14:tracePt t="3861" x="4978400" y="774700"/>
          <p14:tracePt t="3874" x="4965700" y="787400"/>
          <p14:tracePt t="3878" x="4953000" y="819150"/>
          <p14:tracePt t="3890" x="4953000" y="844550"/>
          <p14:tracePt t="3894" x="4927600" y="857250"/>
          <p14:tracePt t="3907" x="4927600" y="869950"/>
          <p14:tracePt t="3910" x="4914900" y="895350"/>
          <p14:tracePt t="3924" x="4895850" y="914400"/>
          <p14:tracePt t="3926" x="4883150" y="927100"/>
          <p14:tracePt t="3941" x="4883150" y="952500"/>
          <p14:tracePt t="3942" x="4870450" y="965200"/>
          <p14:tracePt t="3957" x="4870450" y="977900"/>
          <p14:tracePt t="3958" x="4857750" y="990600"/>
          <p14:tracePt t="3974" x="4857750" y="1009650"/>
          <p14:tracePt t="3975" x="4845050" y="1022350"/>
          <p14:tracePt t="3982" x="4845050" y="1035050"/>
          <p14:tracePt t="3990" x="4845050" y="1047750"/>
          <p14:tracePt t="3998" x="4832350" y="1060450"/>
          <p14:tracePt t="4007" x="4832350" y="1073150"/>
          <p14:tracePt t="4023" x="4832350" y="1085850"/>
          <p14:tracePt t="4040" x="4819650" y="1104900"/>
          <p14:tracePt t="4055" x="4819650" y="1117600"/>
          <p14:tracePt t="4071" x="4819650" y="1130300"/>
          <p14:tracePt t="4087" x="4819650" y="1143000"/>
          <p14:tracePt t="4095" x="4800600" y="1155700"/>
          <p14:tracePt t="4111" x="4800600" y="1168400"/>
          <p14:tracePt t="4119" x="4787900" y="1181100"/>
          <p14:tracePt t="4128" x="4787900" y="1200150"/>
          <p14:tracePt t="4135" x="4787900" y="1225550"/>
          <p14:tracePt t="4143" x="4775200" y="1238250"/>
          <p14:tracePt t="4152" x="4775200" y="1250950"/>
          <p14:tracePt t="4160" x="4775200" y="1263650"/>
          <p14:tracePt t="4168" x="4762500" y="1276350"/>
          <p14:tracePt t="4176" x="4762500" y="1295400"/>
          <p14:tracePt t="4200" x="4762500" y="1308100"/>
          <p14:tracePt t="16194" x="4775200" y="1295400"/>
          <p14:tracePt t="16202" x="4845050" y="1263650"/>
          <p14:tracePt t="16210" x="4914900" y="1212850"/>
          <p14:tracePt t="16218" x="4991100" y="1155700"/>
          <p14:tracePt t="16229" x="5086350" y="1073150"/>
          <p14:tracePt t="16235" x="5200650" y="1009650"/>
          <p14:tracePt t="16242" x="5524500" y="762000"/>
          <p14:tracePt t="16250" x="5740400" y="584200"/>
          <p14:tracePt t="16259" x="6000750" y="393700"/>
          <p14:tracePt t="16267" x="6273800" y="1651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B593894-F97F-E66E-CC48-6A9C3758B696}"/>
              </a:ext>
            </a:extLst>
          </p:cNvPr>
          <p:cNvSpPr>
            <a:spLocks noGrp="1"/>
          </p:cNvSpPr>
          <p:nvPr>
            <p:ph sz="quarter" idx="13"/>
          </p:nvPr>
        </p:nvSpPr>
        <p:spPr/>
        <p:txBody>
          <a:bodyPr/>
          <a:lstStyle/>
          <a:p>
            <a:r>
              <a:rPr lang="en-US" sz="1200" dirty="0"/>
              <a:t>Illustration Credit: Peter E. Harrison, MPH</a:t>
            </a:r>
          </a:p>
        </p:txBody>
      </p:sp>
      <p:pic>
        <p:nvPicPr>
          <p:cNvPr id="2" name="Picture 2" descr="HBV_Serologic_d04">
            <a:extLst>
              <a:ext uri="{FF2B5EF4-FFF2-40B4-BE49-F238E27FC236}">
                <a16:creationId xmlns:a16="http://schemas.microsoft.com/office/drawing/2014/main" id="{7B3F2A28-91CC-D043-2EA3-D95F8DA57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23" y="365760"/>
            <a:ext cx="8197955" cy="430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15004"/>
      </p:ext>
    </p:extLst>
  </p:cSld>
  <p:clrMapOvr>
    <a:masterClrMapping/>
  </p:clrMapOvr>
  <p:transition spd="slow" advTm="12010"/>
  <p:extLst>
    <p:ext uri="{3A86A75C-4F4B-4683-9AE1-C65F6400EC91}">
      <p14:laserTraceLst xmlns:p14="http://schemas.microsoft.com/office/powerpoint/2010/main">
        <p14:tracePtLst>
          <p14:tracePt t="637" x="7823200" y="25400"/>
          <p14:tracePt t="643" x="7785100" y="57150"/>
          <p14:tracePt t="649" x="7740650" y="82550"/>
          <p14:tracePt t="657" x="7702550" y="120650"/>
          <p14:tracePt t="665" x="7645400" y="165100"/>
          <p14:tracePt t="673" x="7607300" y="190500"/>
          <p14:tracePt t="681" x="7562850" y="215900"/>
          <p14:tracePt t="689" x="7524750" y="247650"/>
          <p14:tracePt t="697" x="7486650" y="285750"/>
          <p14:tracePt t="705" x="7442200" y="311150"/>
          <p14:tracePt t="713" x="7404100" y="342900"/>
          <p14:tracePt t="721" x="7372350" y="368300"/>
          <p14:tracePt t="729" x="7334250" y="393700"/>
          <p14:tracePt t="737" x="7296150" y="419100"/>
          <p14:tracePt t="745" x="7251700" y="463550"/>
          <p14:tracePt t="753" x="7226300" y="488950"/>
          <p14:tracePt t="761" x="7181850" y="514350"/>
          <p14:tracePt t="770" x="7143750" y="558800"/>
          <p14:tracePt t="778" x="7118350" y="596900"/>
          <p14:tracePt t="787" x="7073900" y="641350"/>
          <p14:tracePt t="794" x="7035800" y="666750"/>
          <p14:tracePt t="803" x="7010400" y="692150"/>
          <p14:tracePt t="810" x="6991350" y="723900"/>
          <p14:tracePt t="818" x="6965950" y="749300"/>
          <p14:tracePt t="826" x="6927850" y="787400"/>
          <p14:tracePt t="834" x="6896100" y="819150"/>
          <p14:tracePt t="842" x="6883400" y="844550"/>
          <p14:tracePt t="850" x="6858000" y="869950"/>
          <p14:tracePt t="858" x="6845300" y="895350"/>
          <p14:tracePt t="866" x="6819900" y="914400"/>
          <p14:tracePt t="875" x="6788150" y="939800"/>
          <p14:tracePt t="883" x="6775450" y="965200"/>
          <p14:tracePt t="891" x="6762750" y="977900"/>
          <p14:tracePt t="899" x="6737350" y="1009650"/>
          <p14:tracePt t="907" x="6724650" y="1035050"/>
          <p14:tracePt t="915" x="6705600" y="1060450"/>
          <p14:tracePt t="923" x="6680200" y="1085850"/>
          <p14:tracePt t="931" x="6667500" y="1104900"/>
          <p14:tracePt t="939" x="6642100" y="1130300"/>
          <p14:tracePt t="947" x="6629400" y="1143000"/>
          <p14:tracePt t="955" x="6610350" y="1155700"/>
          <p14:tracePt t="963" x="6597650" y="1181100"/>
          <p14:tracePt t="971" x="6584950" y="1200150"/>
          <p14:tracePt t="988" x="6572250" y="1212850"/>
          <p14:tracePt t="996" x="6559550" y="1225550"/>
          <p14:tracePt t="1004" x="6546850" y="1238250"/>
          <p14:tracePt t="1011" x="6534150" y="1250950"/>
          <p14:tracePt t="1020" x="6502400" y="1263650"/>
          <p14:tracePt t="1028" x="6489700" y="1276350"/>
          <p14:tracePt t="1036" x="6477000" y="1295400"/>
          <p14:tracePt t="1044" x="6451600" y="1320800"/>
          <p14:tracePt t="1053" x="6438900" y="1333500"/>
          <p14:tracePt t="1060" x="6407150" y="1346200"/>
          <p14:tracePt t="1070" x="6394450" y="1358900"/>
          <p14:tracePt t="1076" x="6381750" y="1390650"/>
          <p14:tracePt t="1084" x="6356350" y="1403350"/>
          <p14:tracePt t="1092" x="6343650" y="1416050"/>
          <p14:tracePt t="1100" x="6324600" y="1428750"/>
          <p14:tracePt t="1108" x="6311900" y="1441450"/>
          <p14:tracePt t="1116" x="6299200" y="1466850"/>
          <p14:tracePt t="1124" x="6286500" y="1485900"/>
          <p14:tracePt t="1132" x="6273800" y="1498600"/>
          <p14:tracePt t="1140" x="6248400" y="1524000"/>
          <p14:tracePt t="1575" x="6216650" y="1524000"/>
          <p14:tracePt t="1584" x="6191250" y="1524000"/>
          <p14:tracePt t="1592" x="6153150" y="1536700"/>
          <p14:tracePt t="1600" x="6108700" y="1549400"/>
          <p14:tracePt t="1608" x="6070600" y="1562100"/>
          <p14:tracePt t="1616" x="6000750" y="1581150"/>
          <p14:tracePt t="1624" x="5943600" y="1606550"/>
          <p14:tracePt t="1632" x="5880100" y="1619250"/>
          <p14:tracePt t="1640" x="5822950" y="1644650"/>
          <p14:tracePt t="1648" x="5753100" y="1676400"/>
          <p14:tracePt t="1656" x="5702300" y="1689100"/>
          <p14:tracePt t="1664" x="5645150" y="1714500"/>
          <p14:tracePt t="1672" x="5594350" y="1727200"/>
          <p14:tracePt t="1680" x="5537200" y="1739900"/>
          <p14:tracePt t="1689" x="5499100" y="1752600"/>
          <p14:tracePt t="1697" x="5486400" y="1771650"/>
          <p14:tracePt t="1704" x="5441950" y="1784350"/>
          <p14:tracePt t="1713" x="5403850" y="1797050"/>
          <p14:tracePt t="1721" x="5359400" y="1809750"/>
          <p14:tracePt t="1729" x="5334000" y="1809750"/>
          <p14:tracePt t="1737" x="5295900" y="1822450"/>
          <p14:tracePt t="1745" x="5276850" y="1822450"/>
          <p14:tracePt t="1753" x="5238750" y="1835150"/>
          <p14:tracePt t="1761" x="5226050" y="1847850"/>
          <p14:tracePt t="1770" x="5200650" y="1847850"/>
          <p14:tracePt t="1777" x="5181600" y="1866900"/>
          <p14:tracePt t="1786" x="5156200" y="1866900"/>
          <p14:tracePt t="1793" x="5143500" y="1866900"/>
          <p14:tracePt t="1801" x="5130800" y="1879600"/>
          <p14:tracePt t="1809" x="5118100" y="1879600"/>
          <p14:tracePt t="1817" x="5086350" y="1892300"/>
          <p14:tracePt t="1825" x="5073650" y="1892300"/>
          <p14:tracePt t="1833" x="5060950" y="1892300"/>
          <p14:tracePt t="1842" x="5048250" y="1905000"/>
          <p14:tracePt t="1850" x="5022850" y="1905000"/>
          <p14:tracePt t="1858" x="4991100" y="1917700"/>
          <p14:tracePt t="1866" x="4978400" y="1917700"/>
          <p14:tracePt t="1874" x="4953000" y="1930400"/>
          <p14:tracePt t="1882" x="4940300" y="1930400"/>
          <p14:tracePt t="1890" x="4914900" y="1943100"/>
          <p14:tracePt t="1898" x="4883150" y="1943100"/>
          <p14:tracePt t="1906" x="4857750" y="1962150"/>
          <p14:tracePt t="1914" x="4845050" y="1962150"/>
          <p14:tracePt t="1922" x="4819650" y="1974850"/>
          <p14:tracePt t="1930" x="4787900" y="1974850"/>
          <p14:tracePt t="1938" x="4775200" y="1987550"/>
          <p14:tracePt t="1946" x="4749800" y="1987550"/>
          <p14:tracePt t="1955" x="4737100" y="2000250"/>
          <p14:tracePt t="1962" x="4705350" y="2000250"/>
          <p14:tracePt t="1971" x="4692650" y="2000250"/>
          <p14:tracePt t="1979" x="4679950" y="2012950"/>
          <p14:tracePt t="1987" x="4654550" y="2012950"/>
          <p14:tracePt t="1995" x="4641850" y="2025650"/>
          <p14:tracePt t="2003" x="4629150" y="2025650"/>
          <p14:tracePt t="2011" x="4597400" y="2038350"/>
          <p14:tracePt t="2020" x="4584700" y="2038350"/>
          <p14:tracePt t="2027" x="4572000" y="2057400"/>
          <p14:tracePt t="2037" x="4559300" y="2057400"/>
          <p14:tracePt t="2043" x="4533900" y="2070100"/>
          <p14:tracePt t="2053" x="4514850" y="2082800"/>
          <p14:tracePt t="2059" x="4489450" y="2082800"/>
          <p14:tracePt t="2070" x="4476750" y="2095500"/>
          <p14:tracePt t="2075" x="4451350" y="2108200"/>
          <p14:tracePt t="2087" x="4438650" y="2108200"/>
          <p14:tracePt t="2091" x="4419600" y="2120900"/>
          <p14:tracePt t="2103" x="4394200" y="2120900"/>
          <p14:tracePt t="2108" x="4381500" y="2133600"/>
          <p14:tracePt t="2120" x="4368800" y="2133600"/>
          <p14:tracePt t="2124" x="4356100" y="2133600"/>
          <p14:tracePt t="2137" x="4343400" y="2152650"/>
          <p14:tracePt t="2148" x="4324350" y="2152650"/>
          <p14:tracePt t="2156" x="4324350" y="2165350"/>
          <p14:tracePt t="2164" x="4311650" y="2165350"/>
          <p14:tracePt t="2181" x="4298950" y="2165350"/>
          <p14:tracePt t="2213" x="4286250" y="2165350"/>
          <p14:tracePt t="2229" x="4273550" y="2165350"/>
          <p14:tracePt t="2253" x="4260850" y="2178050"/>
          <p14:tracePt t="3026" x="4248150" y="2178050"/>
          <p14:tracePt t="3035" x="4229100" y="2178050"/>
          <p14:tracePt t="3043" x="4203700" y="2178050"/>
          <p14:tracePt t="3054" x="4191000" y="2178050"/>
          <p14:tracePt t="3059" x="4178300" y="2178050"/>
          <p14:tracePt t="3067" x="4152900" y="2178050"/>
          <p14:tracePt t="3075" x="4133850" y="2190750"/>
          <p14:tracePt t="3083" x="4121150" y="2190750"/>
          <p14:tracePt t="3091" x="4095750" y="2203450"/>
          <p14:tracePt t="3099" x="4083050" y="2203450"/>
          <p14:tracePt t="3107" x="4070350" y="2203450"/>
          <p14:tracePt t="3115" x="4057650" y="2203450"/>
          <p14:tracePt t="3123" x="4038600" y="2203450"/>
          <p14:tracePt t="3131" x="4025900" y="2216150"/>
          <p14:tracePt t="3139" x="4013200" y="2216150"/>
          <p14:tracePt t="3147" x="4000500" y="2216150"/>
          <p14:tracePt t="3155" x="3987800" y="2216150"/>
          <p14:tracePt t="3171" x="3975100" y="2216150"/>
          <p14:tracePt t="3180" x="3962400" y="2228850"/>
          <p14:tracePt t="3212" x="3943350" y="2228850"/>
          <p14:tracePt t="4284" x="3930650" y="2228850"/>
          <p14:tracePt t="4292" x="3917950" y="2228850"/>
          <p14:tracePt t="4300" x="3892550" y="2228850"/>
          <p14:tracePt t="4308" x="3867150" y="2228850"/>
          <p14:tracePt t="4316" x="3835400" y="2228850"/>
          <p14:tracePt t="4324" x="3810000" y="2228850"/>
          <p14:tracePt t="4332" x="3752850" y="2228850"/>
          <p14:tracePt t="4340" x="3727450" y="2228850"/>
          <p14:tracePt t="4348" x="3689350" y="2228850"/>
          <p14:tracePt t="4356" x="3657600" y="2228850"/>
          <p14:tracePt t="4364" x="3619500" y="2228850"/>
          <p14:tracePt t="4372" x="3594100" y="2228850"/>
          <p14:tracePt t="4381" x="3562350" y="2228850"/>
          <p14:tracePt t="4389" x="3524250" y="2228850"/>
          <p14:tracePt t="4396" x="3498850" y="2228850"/>
          <p14:tracePt t="4405" x="3467100" y="2247900"/>
          <p14:tracePt t="4413" x="3441700" y="2247900"/>
          <p14:tracePt t="4421" x="3416300" y="2247900"/>
          <p14:tracePt t="4429" x="3390900" y="2247900"/>
          <p14:tracePt t="4437" x="3359150" y="2260600"/>
          <p14:tracePt t="4445" x="3333750" y="2260600"/>
          <p14:tracePt t="4454" x="3308350" y="2260600"/>
          <p14:tracePt t="4461" x="3276600" y="2273300"/>
          <p14:tracePt t="4470" x="3263900" y="2273300"/>
          <p14:tracePt t="4477" x="3238500" y="2273300"/>
          <p14:tracePt t="4487" x="3225800" y="2273300"/>
          <p14:tracePt t="4493" x="3213100" y="2273300"/>
          <p14:tracePt t="4504" x="3200400" y="2273300"/>
          <p14:tracePt t="4509" x="3181350" y="2273300"/>
          <p14:tracePt t="4526" x="3168650" y="2273300"/>
          <p14:tracePt t="4534" x="3155950" y="2273300"/>
          <p14:tracePt t="4542" x="3143250" y="2273300"/>
          <p14:tracePt t="4558" x="3130550" y="2273300"/>
          <p14:tracePt t="4566" x="3117850" y="2273300"/>
          <p14:tracePt t="4582" x="3105150" y="2273300"/>
          <p14:tracePt t="4590" x="3086100" y="2273300"/>
          <p14:tracePt t="4598" x="3086100" y="2286000"/>
          <p14:tracePt t="4606" x="3073400" y="2286000"/>
          <p14:tracePt t="4614" x="3060700" y="2286000"/>
          <p14:tracePt t="4622" x="3048000" y="2298700"/>
          <p14:tracePt t="4630" x="3035300" y="2298700"/>
          <p14:tracePt t="4638" x="3022600" y="2311400"/>
          <p14:tracePt t="4646" x="3009900" y="2311400"/>
          <p14:tracePt t="4654" x="2990850" y="2324100"/>
          <p14:tracePt t="4663" x="2978150" y="2343150"/>
          <p14:tracePt t="4671" x="2965450" y="2343150"/>
          <p14:tracePt t="4679" x="2952750" y="2368550"/>
          <p14:tracePt t="4687" x="2940050" y="2368550"/>
          <p14:tracePt t="4695" x="2927350" y="2381250"/>
          <p14:tracePt t="4703" x="2914650" y="2393950"/>
          <p14:tracePt t="4711" x="2882900" y="2406650"/>
          <p14:tracePt t="4720" x="2870200" y="2419350"/>
          <p14:tracePt t="4727" x="2857500" y="2419350"/>
          <p14:tracePt t="4736" x="2832100" y="2438400"/>
          <p14:tracePt t="4751" x="2819400" y="2451100"/>
          <p14:tracePt t="4759" x="2800350" y="2451100"/>
          <p14:tracePt t="4767" x="2787650" y="2451100"/>
          <p14:tracePt t="4783" x="2774950" y="2463800"/>
          <p14:tracePt t="4800" x="2762250" y="2463800"/>
          <p14:tracePt t="5590" x="2774950" y="2476500"/>
          <p14:tracePt t="5598" x="2787650" y="2476500"/>
          <p14:tracePt t="5606" x="2787650" y="2489200"/>
          <p14:tracePt t="5614" x="2800350" y="2501900"/>
          <p14:tracePt t="5622" x="2819400" y="2514600"/>
          <p14:tracePt t="5630" x="2832100" y="2514600"/>
          <p14:tracePt t="5646" x="2844800" y="2533650"/>
          <p14:tracePt t="5654" x="2857500" y="2533650"/>
          <p14:tracePt t="5670" x="2870200" y="2546350"/>
          <p14:tracePt t="5678" x="2882900" y="2546350"/>
          <p14:tracePt t="5694" x="2895600" y="2546350"/>
          <p14:tracePt t="5703" x="2914650" y="2546350"/>
          <p14:tracePt t="5711" x="2927350" y="2546350"/>
          <p14:tracePt t="5720" x="2940050" y="2533650"/>
          <p14:tracePt t="5727" x="2952750" y="2533650"/>
          <p14:tracePt t="5735" x="2952750" y="2514600"/>
          <p14:tracePt t="5743" x="2965450" y="2501900"/>
          <p14:tracePt t="5751" x="2978150" y="2489200"/>
          <p14:tracePt t="5759" x="2990850" y="2463800"/>
          <p14:tracePt t="5767" x="3022600" y="2438400"/>
          <p14:tracePt t="5775" x="3048000" y="2406650"/>
          <p14:tracePt t="5783" x="3060700" y="2368550"/>
          <p14:tracePt t="5791" x="3086100" y="2343150"/>
          <p14:tracePt t="5799" x="3105150" y="2298700"/>
          <p14:tracePt t="5807" x="3130550" y="2260600"/>
          <p14:tracePt t="5815" x="3143250" y="2228850"/>
          <p14:tracePt t="5823" x="3168650" y="2203450"/>
          <p14:tracePt t="5831" x="3200400" y="2165350"/>
          <p14:tracePt t="5840" x="3213100" y="2133600"/>
          <p14:tracePt t="5848" x="3225800" y="2108200"/>
          <p14:tracePt t="5856" x="3238500" y="2095500"/>
          <p14:tracePt t="5864" x="3251200" y="2070100"/>
          <p14:tracePt t="5872" x="3251200" y="2038350"/>
          <p14:tracePt t="5880" x="3263900" y="2025650"/>
          <p14:tracePt t="5888" x="3263900" y="2012950"/>
          <p14:tracePt t="5896" x="3276600" y="1987550"/>
          <p14:tracePt t="5904" x="3276600" y="1974850"/>
          <p14:tracePt t="5912" x="3295650" y="1943100"/>
          <p14:tracePt t="5920" x="3295650" y="1930400"/>
          <p14:tracePt t="5928" x="3295650" y="1917700"/>
          <p14:tracePt t="5937" x="3308350" y="1892300"/>
          <p14:tracePt t="5944" x="3308350" y="1879600"/>
          <p14:tracePt t="5954" x="3308350" y="1866900"/>
          <p14:tracePt t="5960" x="3308350" y="1847850"/>
          <p14:tracePt t="5970" x="3308350" y="1835150"/>
          <p14:tracePt t="5977" x="3308350" y="1809750"/>
          <p14:tracePt t="5987" x="3321050" y="1797050"/>
          <p14:tracePt t="6001" x="3321050" y="1784350"/>
          <p14:tracePt t="6009" x="3321050" y="1771650"/>
          <p14:tracePt t="6025" x="3333750" y="1752600"/>
          <p14:tracePt t="6049" x="3333750" y="1739900"/>
          <p14:tracePt t="6089" x="3333750" y="1727200"/>
          <p14:tracePt t="6098" x="3346450" y="1727200"/>
          <p14:tracePt t="6106" x="3359150" y="1714500"/>
          <p14:tracePt t="6114" x="3359150" y="1701800"/>
          <p14:tracePt t="6130" x="3371850" y="1689100"/>
          <p14:tracePt t="6138" x="3390900" y="1689100"/>
          <p14:tracePt t="6146" x="3390900" y="1676400"/>
          <p14:tracePt t="6154" x="3390900" y="1657350"/>
          <p14:tracePt t="6170" x="3403600" y="1657350"/>
          <p14:tracePt t="10946" x="3416300" y="1657350"/>
          <p14:tracePt t="10955" x="3441700" y="1644650"/>
          <p14:tracePt t="10963" x="3454400" y="1631950"/>
          <p14:tracePt t="10971" x="3486150" y="1619250"/>
          <p14:tracePt t="10979" x="3536950" y="1593850"/>
          <p14:tracePt t="10987" x="3594100" y="1549400"/>
          <p14:tracePt t="10995" x="3644900" y="1524000"/>
          <p14:tracePt t="11003" x="3727450" y="1466850"/>
          <p14:tracePt t="11011" x="3797300" y="1416050"/>
          <p14:tracePt t="11020" x="3879850" y="1371600"/>
          <p14:tracePt t="11027" x="3962400" y="1333500"/>
          <p14:tracePt t="11035" x="4025900" y="1295400"/>
          <p14:tracePt t="11043" x="4108450" y="1250950"/>
          <p14:tracePt t="11051" x="4216400" y="1200150"/>
          <p14:tracePt t="11059" x="4368800" y="1130300"/>
          <p14:tracePt t="11067" x="4464050" y="1085850"/>
          <p14:tracePt t="11075" x="4584700" y="1022350"/>
          <p14:tracePt t="11083" x="4705350" y="965200"/>
          <p14:tracePt t="11092" x="4857750" y="895350"/>
          <p14:tracePt t="11100" x="5010150" y="831850"/>
          <p14:tracePt t="11108" x="5156200" y="762000"/>
          <p14:tracePt t="11116" x="5321300" y="692150"/>
          <p14:tracePt t="11124" x="5486400" y="628650"/>
          <p14:tracePt t="11132" x="5632450" y="546100"/>
          <p14:tracePt t="11140" x="5797550" y="488950"/>
          <p14:tracePt t="11148" x="5867400" y="450850"/>
          <p14:tracePt t="11156" x="6000750" y="393700"/>
          <p14:tracePt t="11164" x="6229350" y="298450"/>
          <p14:tracePt t="11172" x="6381750" y="247650"/>
          <p14:tracePt t="11180" x="6534150" y="177800"/>
          <p14:tracePt t="11188" x="6705600" y="107950"/>
          <p14:tracePt t="11196" x="6870700" y="381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9FBF-E3CE-5042-B862-4F3DA0478670}"/>
              </a:ext>
            </a:extLst>
          </p:cNvPr>
          <p:cNvSpPr>
            <a:spLocks noGrp="1"/>
          </p:cNvSpPr>
          <p:nvPr>
            <p:ph type="title"/>
          </p:nvPr>
        </p:nvSpPr>
        <p:spPr/>
        <p:txBody>
          <a:bodyPr/>
          <a:lstStyle/>
          <a:p>
            <a:r>
              <a:rPr lang="en-US" dirty="0"/>
              <a:t>Hepatitis B Serologies</a:t>
            </a:r>
          </a:p>
        </p:txBody>
      </p:sp>
      <p:sp>
        <p:nvSpPr>
          <p:cNvPr id="6" name="Text Placeholder 5">
            <a:extLst>
              <a:ext uri="{FF2B5EF4-FFF2-40B4-BE49-F238E27FC236}">
                <a16:creationId xmlns:a16="http://schemas.microsoft.com/office/drawing/2014/main" id="{EEEC9978-27E2-44C3-E267-4DD531559D90}"/>
              </a:ext>
            </a:extLst>
          </p:cNvPr>
          <p:cNvSpPr>
            <a:spLocks noGrp="1"/>
          </p:cNvSpPr>
          <p:nvPr>
            <p:ph type="body" sz="quarter" idx="14"/>
          </p:nvPr>
        </p:nvSpPr>
        <p:spPr/>
        <p:txBody>
          <a:bodyPr/>
          <a:lstStyle/>
          <a:p>
            <a:endParaRPr lang="en-US"/>
          </a:p>
        </p:txBody>
      </p:sp>
      <p:graphicFrame>
        <p:nvGraphicFramePr>
          <p:cNvPr id="3" name="Table 3">
            <a:extLst>
              <a:ext uri="{FF2B5EF4-FFF2-40B4-BE49-F238E27FC236}">
                <a16:creationId xmlns:a16="http://schemas.microsoft.com/office/drawing/2014/main" id="{A950F2E2-C692-6460-D2AF-CCABBECD1CA2}"/>
              </a:ext>
            </a:extLst>
          </p:cNvPr>
          <p:cNvGraphicFramePr>
            <a:graphicFrameLocks noGrp="1"/>
          </p:cNvGraphicFramePr>
          <p:nvPr>
            <p:extLst>
              <p:ext uri="{D42A27DB-BD31-4B8C-83A1-F6EECF244321}">
                <p14:modId xmlns:p14="http://schemas.microsoft.com/office/powerpoint/2010/main" val="2532729203"/>
              </p:ext>
            </p:extLst>
          </p:nvPr>
        </p:nvGraphicFramePr>
        <p:xfrm>
          <a:off x="580912" y="1295364"/>
          <a:ext cx="7917631" cy="3174610"/>
        </p:xfrm>
        <a:graphic>
          <a:graphicData uri="http://schemas.openxmlformats.org/drawingml/2006/table">
            <a:tbl>
              <a:tblPr firstRow="1" bandRow="1">
                <a:tableStyleId>{5C22544A-7EE6-4342-B048-85BDC9FD1C3A}</a:tableStyleId>
              </a:tblPr>
              <a:tblGrid>
                <a:gridCol w="2537731">
                  <a:extLst>
                    <a:ext uri="{9D8B030D-6E8A-4147-A177-3AD203B41FA5}">
                      <a16:colId xmlns:a16="http://schemas.microsoft.com/office/drawing/2014/main" val="995334580"/>
                    </a:ext>
                  </a:extLst>
                </a:gridCol>
                <a:gridCol w="1075980">
                  <a:extLst>
                    <a:ext uri="{9D8B030D-6E8A-4147-A177-3AD203B41FA5}">
                      <a16:colId xmlns:a16="http://schemas.microsoft.com/office/drawing/2014/main" val="2378373739"/>
                    </a:ext>
                  </a:extLst>
                </a:gridCol>
                <a:gridCol w="1075980">
                  <a:extLst>
                    <a:ext uri="{9D8B030D-6E8A-4147-A177-3AD203B41FA5}">
                      <a16:colId xmlns:a16="http://schemas.microsoft.com/office/drawing/2014/main" val="3693491658"/>
                    </a:ext>
                  </a:extLst>
                </a:gridCol>
                <a:gridCol w="1075980">
                  <a:extLst>
                    <a:ext uri="{9D8B030D-6E8A-4147-A177-3AD203B41FA5}">
                      <a16:colId xmlns:a16="http://schemas.microsoft.com/office/drawing/2014/main" val="58051944"/>
                    </a:ext>
                  </a:extLst>
                </a:gridCol>
                <a:gridCol w="1075980">
                  <a:extLst>
                    <a:ext uri="{9D8B030D-6E8A-4147-A177-3AD203B41FA5}">
                      <a16:colId xmlns:a16="http://schemas.microsoft.com/office/drawing/2014/main" val="137196212"/>
                    </a:ext>
                  </a:extLst>
                </a:gridCol>
                <a:gridCol w="1075980">
                  <a:extLst>
                    <a:ext uri="{9D8B030D-6E8A-4147-A177-3AD203B41FA5}">
                      <a16:colId xmlns:a16="http://schemas.microsoft.com/office/drawing/2014/main" val="1539084411"/>
                    </a:ext>
                  </a:extLst>
                </a:gridCol>
              </a:tblGrid>
              <a:tr h="433754">
                <a:tc>
                  <a:txBody>
                    <a:bodyPr/>
                    <a:lstStyle/>
                    <a:p>
                      <a:r>
                        <a:rPr lang="en-US" dirty="0"/>
                        <a:t>Profile</a:t>
                      </a:r>
                    </a:p>
                  </a:txBody>
                  <a:tcPr anchor="ctr"/>
                </a:tc>
                <a:tc>
                  <a:txBody>
                    <a:bodyPr/>
                    <a:lstStyle/>
                    <a:p>
                      <a:r>
                        <a:rPr lang="en-US" dirty="0"/>
                        <a:t>HBsAg</a:t>
                      </a:r>
                    </a:p>
                  </a:txBody>
                  <a:tcPr anchor="ctr"/>
                </a:tc>
                <a:tc>
                  <a:txBody>
                    <a:bodyPr/>
                    <a:lstStyle/>
                    <a:p>
                      <a:r>
                        <a:rPr lang="en-US" dirty="0"/>
                        <a:t>Total core Ab</a:t>
                      </a:r>
                    </a:p>
                  </a:txBody>
                  <a:tcPr anchor="ctr"/>
                </a:tc>
                <a:tc>
                  <a:txBody>
                    <a:bodyPr/>
                    <a:lstStyle/>
                    <a:p>
                      <a:r>
                        <a:rPr lang="en-US" dirty="0"/>
                        <a:t>Anti-HBs</a:t>
                      </a:r>
                    </a:p>
                  </a:txBody>
                  <a:tcPr anchor="ctr"/>
                </a:tc>
                <a:tc>
                  <a:txBody>
                    <a:bodyPr/>
                    <a:lstStyle/>
                    <a:p>
                      <a:r>
                        <a:rPr lang="en-US" dirty="0"/>
                        <a:t>Core IgM Ab</a:t>
                      </a:r>
                    </a:p>
                  </a:txBody>
                  <a:tcPr anchor="ctr"/>
                </a:tc>
                <a:tc>
                  <a:txBody>
                    <a:bodyPr/>
                    <a:lstStyle/>
                    <a:p>
                      <a:r>
                        <a:rPr lang="en-US" dirty="0"/>
                        <a:t>HBV DNA</a:t>
                      </a:r>
                    </a:p>
                  </a:txBody>
                  <a:tcPr anchor="ctr"/>
                </a:tc>
                <a:extLst>
                  <a:ext uri="{0D108BD9-81ED-4DB2-BD59-A6C34878D82A}">
                    <a16:rowId xmlns:a16="http://schemas.microsoft.com/office/drawing/2014/main" val="3975780926"/>
                  </a:ext>
                </a:extLst>
              </a:tr>
              <a:tr h="433754">
                <a:tc>
                  <a:txBody>
                    <a:bodyPr/>
                    <a:lstStyle/>
                    <a:p>
                      <a:r>
                        <a:rPr lang="en-US" dirty="0"/>
                        <a:t>Never infected (susceptible)</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930902693"/>
                  </a:ext>
                </a:extLst>
              </a:tr>
              <a:tr h="433754">
                <a:tc>
                  <a:txBody>
                    <a:bodyPr/>
                    <a:lstStyle/>
                    <a:p>
                      <a:r>
                        <a:rPr lang="en-US" dirty="0"/>
                        <a:t>Acute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14665255"/>
                  </a:ext>
                </a:extLst>
              </a:tr>
              <a:tr h="433754">
                <a:tc>
                  <a:txBody>
                    <a:bodyPr/>
                    <a:lstStyle/>
                    <a:p>
                      <a:r>
                        <a:rPr lang="en-US" dirty="0"/>
                        <a:t>Recovery from past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270901274"/>
                  </a:ext>
                </a:extLst>
              </a:tr>
              <a:tr h="433754">
                <a:tc>
                  <a:txBody>
                    <a:bodyPr/>
                    <a:lstStyle/>
                    <a:p>
                      <a:r>
                        <a:rPr lang="en-US" dirty="0"/>
                        <a:t>Chronic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061236402"/>
                  </a:ext>
                </a:extLst>
              </a:tr>
              <a:tr h="433754">
                <a:tc>
                  <a:txBody>
                    <a:bodyPr/>
                    <a:lstStyle/>
                    <a:p>
                      <a:r>
                        <a:rPr lang="en-US" dirty="0"/>
                        <a:t>Isolated core antibody</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3575562788"/>
                  </a:ext>
                </a:extLst>
              </a:tr>
              <a:tr h="433754">
                <a:tc>
                  <a:txBody>
                    <a:bodyPr/>
                    <a:lstStyle/>
                    <a:p>
                      <a:r>
                        <a:rPr lang="en-US" dirty="0"/>
                        <a:t>Immunized (or passive Ab receipt)</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754503765"/>
                  </a:ext>
                </a:extLst>
              </a:tr>
            </a:tbl>
          </a:graphicData>
        </a:graphic>
      </p:graphicFrame>
      <p:sp>
        <p:nvSpPr>
          <p:cNvPr id="4" name="Rounded Rectangle 3">
            <a:extLst>
              <a:ext uri="{FF2B5EF4-FFF2-40B4-BE49-F238E27FC236}">
                <a16:creationId xmlns:a16="http://schemas.microsoft.com/office/drawing/2014/main" id="{881FAFA1-E000-2B7E-92C6-02F59ADB6C8D}"/>
              </a:ext>
            </a:extLst>
          </p:cNvPr>
          <p:cNvSpPr/>
          <p:nvPr/>
        </p:nvSpPr>
        <p:spPr>
          <a:xfrm>
            <a:off x="3001384" y="1204856"/>
            <a:ext cx="3388658" cy="68849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5236465"/>
      </p:ext>
    </p:extLst>
  </p:cSld>
  <p:clrMapOvr>
    <a:masterClrMapping/>
  </p:clrMapOvr>
  <p:transition spd="slow" advTm="29354"/>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9FBF-E3CE-5042-B862-4F3DA0478670}"/>
              </a:ext>
            </a:extLst>
          </p:cNvPr>
          <p:cNvSpPr>
            <a:spLocks noGrp="1"/>
          </p:cNvSpPr>
          <p:nvPr>
            <p:ph type="title"/>
          </p:nvPr>
        </p:nvSpPr>
        <p:spPr/>
        <p:txBody>
          <a:bodyPr/>
          <a:lstStyle/>
          <a:p>
            <a:r>
              <a:rPr lang="en-US" dirty="0"/>
              <a:t>Hepatitis B Serologies</a:t>
            </a:r>
          </a:p>
        </p:txBody>
      </p:sp>
      <p:sp>
        <p:nvSpPr>
          <p:cNvPr id="6" name="Text Placeholder 5">
            <a:extLst>
              <a:ext uri="{FF2B5EF4-FFF2-40B4-BE49-F238E27FC236}">
                <a16:creationId xmlns:a16="http://schemas.microsoft.com/office/drawing/2014/main" id="{EEEC9978-27E2-44C3-E267-4DD531559D90}"/>
              </a:ext>
            </a:extLst>
          </p:cNvPr>
          <p:cNvSpPr>
            <a:spLocks noGrp="1"/>
          </p:cNvSpPr>
          <p:nvPr>
            <p:ph type="body" sz="quarter" idx="14"/>
          </p:nvPr>
        </p:nvSpPr>
        <p:spPr/>
        <p:txBody>
          <a:bodyPr/>
          <a:lstStyle/>
          <a:p>
            <a:endParaRPr lang="en-US"/>
          </a:p>
        </p:txBody>
      </p:sp>
      <p:graphicFrame>
        <p:nvGraphicFramePr>
          <p:cNvPr id="3" name="Table 3">
            <a:extLst>
              <a:ext uri="{FF2B5EF4-FFF2-40B4-BE49-F238E27FC236}">
                <a16:creationId xmlns:a16="http://schemas.microsoft.com/office/drawing/2014/main" id="{A950F2E2-C692-6460-D2AF-CCABBECD1CA2}"/>
              </a:ext>
            </a:extLst>
          </p:cNvPr>
          <p:cNvGraphicFramePr>
            <a:graphicFrameLocks noGrp="1"/>
          </p:cNvGraphicFramePr>
          <p:nvPr>
            <p:extLst>
              <p:ext uri="{D42A27DB-BD31-4B8C-83A1-F6EECF244321}">
                <p14:modId xmlns:p14="http://schemas.microsoft.com/office/powerpoint/2010/main" val="4096287145"/>
              </p:ext>
            </p:extLst>
          </p:nvPr>
        </p:nvGraphicFramePr>
        <p:xfrm>
          <a:off x="580912" y="1295364"/>
          <a:ext cx="7917631" cy="3174610"/>
        </p:xfrm>
        <a:graphic>
          <a:graphicData uri="http://schemas.openxmlformats.org/drawingml/2006/table">
            <a:tbl>
              <a:tblPr firstRow="1" bandRow="1">
                <a:tableStyleId>{5C22544A-7EE6-4342-B048-85BDC9FD1C3A}</a:tableStyleId>
              </a:tblPr>
              <a:tblGrid>
                <a:gridCol w="2537731">
                  <a:extLst>
                    <a:ext uri="{9D8B030D-6E8A-4147-A177-3AD203B41FA5}">
                      <a16:colId xmlns:a16="http://schemas.microsoft.com/office/drawing/2014/main" val="995334580"/>
                    </a:ext>
                  </a:extLst>
                </a:gridCol>
                <a:gridCol w="1075980">
                  <a:extLst>
                    <a:ext uri="{9D8B030D-6E8A-4147-A177-3AD203B41FA5}">
                      <a16:colId xmlns:a16="http://schemas.microsoft.com/office/drawing/2014/main" val="2378373739"/>
                    </a:ext>
                  </a:extLst>
                </a:gridCol>
                <a:gridCol w="1075980">
                  <a:extLst>
                    <a:ext uri="{9D8B030D-6E8A-4147-A177-3AD203B41FA5}">
                      <a16:colId xmlns:a16="http://schemas.microsoft.com/office/drawing/2014/main" val="3693491658"/>
                    </a:ext>
                  </a:extLst>
                </a:gridCol>
                <a:gridCol w="1075980">
                  <a:extLst>
                    <a:ext uri="{9D8B030D-6E8A-4147-A177-3AD203B41FA5}">
                      <a16:colId xmlns:a16="http://schemas.microsoft.com/office/drawing/2014/main" val="58051944"/>
                    </a:ext>
                  </a:extLst>
                </a:gridCol>
                <a:gridCol w="1075980">
                  <a:extLst>
                    <a:ext uri="{9D8B030D-6E8A-4147-A177-3AD203B41FA5}">
                      <a16:colId xmlns:a16="http://schemas.microsoft.com/office/drawing/2014/main" val="137196212"/>
                    </a:ext>
                  </a:extLst>
                </a:gridCol>
                <a:gridCol w="1075980">
                  <a:extLst>
                    <a:ext uri="{9D8B030D-6E8A-4147-A177-3AD203B41FA5}">
                      <a16:colId xmlns:a16="http://schemas.microsoft.com/office/drawing/2014/main" val="1539084411"/>
                    </a:ext>
                  </a:extLst>
                </a:gridCol>
              </a:tblGrid>
              <a:tr h="433754">
                <a:tc>
                  <a:txBody>
                    <a:bodyPr/>
                    <a:lstStyle/>
                    <a:p>
                      <a:r>
                        <a:rPr lang="en-US" dirty="0"/>
                        <a:t>Profile</a:t>
                      </a:r>
                    </a:p>
                  </a:txBody>
                  <a:tcPr anchor="ctr"/>
                </a:tc>
                <a:tc>
                  <a:txBody>
                    <a:bodyPr/>
                    <a:lstStyle/>
                    <a:p>
                      <a:r>
                        <a:rPr lang="en-US" dirty="0"/>
                        <a:t>HBsAg</a:t>
                      </a:r>
                    </a:p>
                  </a:txBody>
                  <a:tcPr anchor="ctr"/>
                </a:tc>
                <a:tc>
                  <a:txBody>
                    <a:bodyPr/>
                    <a:lstStyle/>
                    <a:p>
                      <a:r>
                        <a:rPr lang="en-US" dirty="0"/>
                        <a:t>Total core Ab</a:t>
                      </a:r>
                    </a:p>
                  </a:txBody>
                  <a:tcPr anchor="ctr"/>
                </a:tc>
                <a:tc>
                  <a:txBody>
                    <a:bodyPr/>
                    <a:lstStyle/>
                    <a:p>
                      <a:r>
                        <a:rPr lang="en-US" dirty="0"/>
                        <a:t>Anti-HBs</a:t>
                      </a:r>
                    </a:p>
                  </a:txBody>
                  <a:tcPr anchor="ctr"/>
                </a:tc>
                <a:tc>
                  <a:txBody>
                    <a:bodyPr/>
                    <a:lstStyle/>
                    <a:p>
                      <a:r>
                        <a:rPr lang="en-US" dirty="0"/>
                        <a:t>Core IgM Ab</a:t>
                      </a:r>
                    </a:p>
                  </a:txBody>
                  <a:tcPr anchor="ctr"/>
                </a:tc>
                <a:tc>
                  <a:txBody>
                    <a:bodyPr/>
                    <a:lstStyle/>
                    <a:p>
                      <a:r>
                        <a:rPr lang="en-US" dirty="0"/>
                        <a:t>HBV DNA</a:t>
                      </a:r>
                    </a:p>
                  </a:txBody>
                  <a:tcPr anchor="ctr"/>
                </a:tc>
                <a:extLst>
                  <a:ext uri="{0D108BD9-81ED-4DB2-BD59-A6C34878D82A}">
                    <a16:rowId xmlns:a16="http://schemas.microsoft.com/office/drawing/2014/main" val="3975780926"/>
                  </a:ext>
                </a:extLst>
              </a:tr>
              <a:tr h="433754">
                <a:tc>
                  <a:txBody>
                    <a:bodyPr/>
                    <a:lstStyle/>
                    <a:p>
                      <a:r>
                        <a:rPr lang="en-US" b="1" dirty="0"/>
                        <a:t>Never infected (susceptible)</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930902693"/>
                  </a:ext>
                </a:extLst>
              </a:tr>
              <a:tr h="433754">
                <a:tc>
                  <a:txBody>
                    <a:bodyPr/>
                    <a:lstStyle/>
                    <a:p>
                      <a:r>
                        <a:rPr lang="en-US" dirty="0"/>
                        <a:t>Acute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14665255"/>
                  </a:ext>
                </a:extLst>
              </a:tr>
              <a:tr h="433754">
                <a:tc>
                  <a:txBody>
                    <a:bodyPr/>
                    <a:lstStyle/>
                    <a:p>
                      <a:r>
                        <a:rPr lang="en-US" dirty="0"/>
                        <a:t>Recovery from past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270901274"/>
                  </a:ext>
                </a:extLst>
              </a:tr>
              <a:tr h="433754">
                <a:tc>
                  <a:txBody>
                    <a:bodyPr/>
                    <a:lstStyle/>
                    <a:p>
                      <a:r>
                        <a:rPr lang="en-US" dirty="0"/>
                        <a:t>Chronic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061236402"/>
                  </a:ext>
                </a:extLst>
              </a:tr>
              <a:tr h="433754">
                <a:tc>
                  <a:txBody>
                    <a:bodyPr/>
                    <a:lstStyle/>
                    <a:p>
                      <a:r>
                        <a:rPr lang="en-US" dirty="0"/>
                        <a:t>Isolated core antibody</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3575562788"/>
                  </a:ext>
                </a:extLst>
              </a:tr>
              <a:tr h="433754">
                <a:tc>
                  <a:txBody>
                    <a:bodyPr/>
                    <a:lstStyle/>
                    <a:p>
                      <a:r>
                        <a:rPr lang="en-US" dirty="0"/>
                        <a:t>Immunized (or passive Ab receipt)</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754503765"/>
                  </a:ext>
                </a:extLst>
              </a:tr>
            </a:tbl>
          </a:graphicData>
        </a:graphic>
      </p:graphicFrame>
      <p:sp>
        <p:nvSpPr>
          <p:cNvPr id="4" name="Right Arrow 3">
            <a:extLst>
              <a:ext uri="{FF2B5EF4-FFF2-40B4-BE49-F238E27FC236}">
                <a16:creationId xmlns:a16="http://schemas.microsoft.com/office/drawing/2014/main" id="{249EA6D7-74D2-A484-8965-90B9992B3632}"/>
              </a:ext>
            </a:extLst>
          </p:cNvPr>
          <p:cNvSpPr/>
          <p:nvPr/>
        </p:nvSpPr>
        <p:spPr>
          <a:xfrm>
            <a:off x="118335" y="1893347"/>
            <a:ext cx="365760" cy="19363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6380475"/>
      </p:ext>
    </p:extLst>
  </p:cSld>
  <p:clrMapOvr>
    <a:masterClrMapping/>
  </p:clrMapOvr>
  <p:transition spd="slow" advTm="114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9FBF-E3CE-5042-B862-4F3DA0478670}"/>
              </a:ext>
            </a:extLst>
          </p:cNvPr>
          <p:cNvSpPr>
            <a:spLocks noGrp="1"/>
          </p:cNvSpPr>
          <p:nvPr>
            <p:ph type="title"/>
          </p:nvPr>
        </p:nvSpPr>
        <p:spPr/>
        <p:txBody>
          <a:bodyPr/>
          <a:lstStyle/>
          <a:p>
            <a:r>
              <a:rPr lang="en-US" dirty="0"/>
              <a:t>Hepatitis B Serologies</a:t>
            </a:r>
          </a:p>
        </p:txBody>
      </p:sp>
      <p:sp>
        <p:nvSpPr>
          <p:cNvPr id="6" name="Text Placeholder 5">
            <a:extLst>
              <a:ext uri="{FF2B5EF4-FFF2-40B4-BE49-F238E27FC236}">
                <a16:creationId xmlns:a16="http://schemas.microsoft.com/office/drawing/2014/main" id="{EEEC9978-27E2-44C3-E267-4DD531559D90}"/>
              </a:ext>
            </a:extLst>
          </p:cNvPr>
          <p:cNvSpPr>
            <a:spLocks noGrp="1"/>
          </p:cNvSpPr>
          <p:nvPr>
            <p:ph type="body" sz="quarter" idx="14"/>
          </p:nvPr>
        </p:nvSpPr>
        <p:spPr/>
        <p:txBody>
          <a:bodyPr/>
          <a:lstStyle/>
          <a:p>
            <a:endParaRPr lang="en-US"/>
          </a:p>
        </p:txBody>
      </p:sp>
      <p:graphicFrame>
        <p:nvGraphicFramePr>
          <p:cNvPr id="3" name="Table 3">
            <a:extLst>
              <a:ext uri="{FF2B5EF4-FFF2-40B4-BE49-F238E27FC236}">
                <a16:creationId xmlns:a16="http://schemas.microsoft.com/office/drawing/2014/main" id="{A950F2E2-C692-6460-D2AF-CCABBECD1CA2}"/>
              </a:ext>
            </a:extLst>
          </p:cNvPr>
          <p:cNvGraphicFramePr>
            <a:graphicFrameLocks noGrp="1"/>
          </p:cNvGraphicFramePr>
          <p:nvPr>
            <p:extLst>
              <p:ext uri="{D42A27DB-BD31-4B8C-83A1-F6EECF244321}">
                <p14:modId xmlns:p14="http://schemas.microsoft.com/office/powerpoint/2010/main" val="3245953392"/>
              </p:ext>
            </p:extLst>
          </p:nvPr>
        </p:nvGraphicFramePr>
        <p:xfrm>
          <a:off x="580912" y="1295364"/>
          <a:ext cx="7917631" cy="3174610"/>
        </p:xfrm>
        <a:graphic>
          <a:graphicData uri="http://schemas.openxmlformats.org/drawingml/2006/table">
            <a:tbl>
              <a:tblPr firstRow="1" bandRow="1">
                <a:tableStyleId>{5C22544A-7EE6-4342-B048-85BDC9FD1C3A}</a:tableStyleId>
              </a:tblPr>
              <a:tblGrid>
                <a:gridCol w="2537731">
                  <a:extLst>
                    <a:ext uri="{9D8B030D-6E8A-4147-A177-3AD203B41FA5}">
                      <a16:colId xmlns:a16="http://schemas.microsoft.com/office/drawing/2014/main" val="995334580"/>
                    </a:ext>
                  </a:extLst>
                </a:gridCol>
                <a:gridCol w="1075980">
                  <a:extLst>
                    <a:ext uri="{9D8B030D-6E8A-4147-A177-3AD203B41FA5}">
                      <a16:colId xmlns:a16="http://schemas.microsoft.com/office/drawing/2014/main" val="2378373739"/>
                    </a:ext>
                  </a:extLst>
                </a:gridCol>
                <a:gridCol w="1075980">
                  <a:extLst>
                    <a:ext uri="{9D8B030D-6E8A-4147-A177-3AD203B41FA5}">
                      <a16:colId xmlns:a16="http://schemas.microsoft.com/office/drawing/2014/main" val="3693491658"/>
                    </a:ext>
                  </a:extLst>
                </a:gridCol>
                <a:gridCol w="1075980">
                  <a:extLst>
                    <a:ext uri="{9D8B030D-6E8A-4147-A177-3AD203B41FA5}">
                      <a16:colId xmlns:a16="http://schemas.microsoft.com/office/drawing/2014/main" val="58051944"/>
                    </a:ext>
                  </a:extLst>
                </a:gridCol>
                <a:gridCol w="1075980">
                  <a:extLst>
                    <a:ext uri="{9D8B030D-6E8A-4147-A177-3AD203B41FA5}">
                      <a16:colId xmlns:a16="http://schemas.microsoft.com/office/drawing/2014/main" val="137196212"/>
                    </a:ext>
                  </a:extLst>
                </a:gridCol>
                <a:gridCol w="1075980">
                  <a:extLst>
                    <a:ext uri="{9D8B030D-6E8A-4147-A177-3AD203B41FA5}">
                      <a16:colId xmlns:a16="http://schemas.microsoft.com/office/drawing/2014/main" val="1539084411"/>
                    </a:ext>
                  </a:extLst>
                </a:gridCol>
              </a:tblGrid>
              <a:tr h="433754">
                <a:tc>
                  <a:txBody>
                    <a:bodyPr/>
                    <a:lstStyle/>
                    <a:p>
                      <a:r>
                        <a:rPr lang="en-US" dirty="0"/>
                        <a:t>Profile</a:t>
                      </a:r>
                    </a:p>
                  </a:txBody>
                  <a:tcPr anchor="ctr"/>
                </a:tc>
                <a:tc>
                  <a:txBody>
                    <a:bodyPr/>
                    <a:lstStyle/>
                    <a:p>
                      <a:r>
                        <a:rPr lang="en-US" dirty="0"/>
                        <a:t>HBsAg</a:t>
                      </a:r>
                    </a:p>
                  </a:txBody>
                  <a:tcPr anchor="ctr"/>
                </a:tc>
                <a:tc>
                  <a:txBody>
                    <a:bodyPr/>
                    <a:lstStyle/>
                    <a:p>
                      <a:r>
                        <a:rPr lang="en-US" dirty="0"/>
                        <a:t>Total core Ab</a:t>
                      </a:r>
                    </a:p>
                  </a:txBody>
                  <a:tcPr anchor="ctr"/>
                </a:tc>
                <a:tc>
                  <a:txBody>
                    <a:bodyPr/>
                    <a:lstStyle/>
                    <a:p>
                      <a:r>
                        <a:rPr lang="en-US" dirty="0"/>
                        <a:t>Anti-HBs</a:t>
                      </a:r>
                    </a:p>
                  </a:txBody>
                  <a:tcPr anchor="ctr"/>
                </a:tc>
                <a:tc>
                  <a:txBody>
                    <a:bodyPr/>
                    <a:lstStyle/>
                    <a:p>
                      <a:r>
                        <a:rPr lang="en-US" dirty="0"/>
                        <a:t>Core IgM Ab</a:t>
                      </a:r>
                    </a:p>
                  </a:txBody>
                  <a:tcPr anchor="ctr"/>
                </a:tc>
                <a:tc>
                  <a:txBody>
                    <a:bodyPr/>
                    <a:lstStyle/>
                    <a:p>
                      <a:r>
                        <a:rPr lang="en-US" dirty="0"/>
                        <a:t>HBV DNA</a:t>
                      </a:r>
                    </a:p>
                  </a:txBody>
                  <a:tcPr anchor="ctr"/>
                </a:tc>
                <a:extLst>
                  <a:ext uri="{0D108BD9-81ED-4DB2-BD59-A6C34878D82A}">
                    <a16:rowId xmlns:a16="http://schemas.microsoft.com/office/drawing/2014/main" val="3975780926"/>
                  </a:ext>
                </a:extLst>
              </a:tr>
              <a:tr h="433754">
                <a:tc>
                  <a:txBody>
                    <a:bodyPr/>
                    <a:lstStyle/>
                    <a:p>
                      <a:r>
                        <a:rPr lang="en-US" dirty="0"/>
                        <a:t>Never infected (susceptible)</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930902693"/>
                  </a:ext>
                </a:extLst>
              </a:tr>
              <a:tr h="433754">
                <a:tc>
                  <a:txBody>
                    <a:bodyPr/>
                    <a:lstStyle/>
                    <a:p>
                      <a:r>
                        <a:rPr lang="en-US" b="1" dirty="0"/>
                        <a:t>Acute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14665255"/>
                  </a:ext>
                </a:extLst>
              </a:tr>
              <a:tr h="433754">
                <a:tc>
                  <a:txBody>
                    <a:bodyPr/>
                    <a:lstStyle/>
                    <a:p>
                      <a:r>
                        <a:rPr lang="en-US" dirty="0"/>
                        <a:t>Recovery from past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270901274"/>
                  </a:ext>
                </a:extLst>
              </a:tr>
              <a:tr h="433754">
                <a:tc>
                  <a:txBody>
                    <a:bodyPr/>
                    <a:lstStyle/>
                    <a:p>
                      <a:r>
                        <a:rPr lang="en-US" dirty="0"/>
                        <a:t>Chronic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061236402"/>
                  </a:ext>
                </a:extLst>
              </a:tr>
              <a:tr h="433754">
                <a:tc>
                  <a:txBody>
                    <a:bodyPr/>
                    <a:lstStyle/>
                    <a:p>
                      <a:r>
                        <a:rPr lang="en-US" dirty="0"/>
                        <a:t>Isolated core antibody</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3575562788"/>
                  </a:ext>
                </a:extLst>
              </a:tr>
              <a:tr h="433754">
                <a:tc>
                  <a:txBody>
                    <a:bodyPr/>
                    <a:lstStyle/>
                    <a:p>
                      <a:r>
                        <a:rPr lang="en-US" dirty="0"/>
                        <a:t>Immunized (or passive Ab receipt)</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754503765"/>
                  </a:ext>
                </a:extLst>
              </a:tr>
            </a:tbl>
          </a:graphicData>
        </a:graphic>
      </p:graphicFrame>
    </p:spTree>
    <p:extLst>
      <p:ext uri="{BB962C8B-B14F-4D97-AF65-F5344CB8AC3E}">
        <p14:creationId xmlns:p14="http://schemas.microsoft.com/office/powerpoint/2010/main" val="2342582377"/>
      </p:ext>
    </p:extLst>
  </p:cSld>
  <p:clrMapOvr>
    <a:masterClrMapping/>
  </p:clrMapOvr>
  <p:transition spd="slow" advTm="1717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9FBF-E3CE-5042-B862-4F3DA0478670}"/>
              </a:ext>
            </a:extLst>
          </p:cNvPr>
          <p:cNvSpPr>
            <a:spLocks noGrp="1"/>
          </p:cNvSpPr>
          <p:nvPr>
            <p:ph type="title"/>
          </p:nvPr>
        </p:nvSpPr>
        <p:spPr/>
        <p:txBody>
          <a:bodyPr/>
          <a:lstStyle/>
          <a:p>
            <a:r>
              <a:rPr lang="en-US" dirty="0"/>
              <a:t>Hepatitis B Serologies</a:t>
            </a:r>
          </a:p>
        </p:txBody>
      </p:sp>
      <p:sp>
        <p:nvSpPr>
          <p:cNvPr id="6" name="Text Placeholder 5">
            <a:extLst>
              <a:ext uri="{FF2B5EF4-FFF2-40B4-BE49-F238E27FC236}">
                <a16:creationId xmlns:a16="http://schemas.microsoft.com/office/drawing/2014/main" id="{EEEC9978-27E2-44C3-E267-4DD531559D90}"/>
              </a:ext>
            </a:extLst>
          </p:cNvPr>
          <p:cNvSpPr>
            <a:spLocks noGrp="1"/>
          </p:cNvSpPr>
          <p:nvPr>
            <p:ph type="body" sz="quarter" idx="14"/>
          </p:nvPr>
        </p:nvSpPr>
        <p:spPr/>
        <p:txBody>
          <a:bodyPr/>
          <a:lstStyle/>
          <a:p>
            <a:endParaRPr lang="en-US"/>
          </a:p>
        </p:txBody>
      </p:sp>
      <p:graphicFrame>
        <p:nvGraphicFramePr>
          <p:cNvPr id="3" name="Table 3">
            <a:extLst>
              <a:ext uri="{FF2B5EF4-FFF2-40B4-BE49-F238E27FC236}">
                <a16:creationId xmlns:a16="http://schemas.microsoft.com/office/drawing/2014/main" id="{A950F2E2-C692-6460-D2AF-CCABBECD1CA2}"/>
              </a:ext>
            </a:extLst>
          </p:cNvPr>
          <p:cNvGraphicFramePr>
            <a:graphicFrameLocks noGrp="1"/>
          </p:cNvGraphicFramePr>
          <p:nvPr>
            <p:extLst>
              <p:ext uri="{D42A27DB-BD31-4B8C-83A1-F6EECF244321}">
                <p14:modId xmlns:p14="http://schemas.microsoft.com/office/powerpoint/2010/main" val="4045341869"/>
              </p:ext>
            </p:extLst>
          </p:nvPr>
        </p:nvGraphicFramePr>
        <p:xfrm>
          <a:off x="580912" y="1295364"/>
          <a:ext cx="7917631" cy="3174610"/>
        </p:xfrm>
        <a:graphic>
          <a:graphicData uri="http://schemas.openxmlformats.org/drawingml/2006/table">
            <a:tbl>
              <a:tblPr firstRow="1" bandRow="1">
                <a:tableStyleId>{5C22544A-7EE6-4342-B048-85BDC9FD1C3A}</a:tableStyleId>
              </a:tblPr>
              <a:tblGrid>
                <a:gridCol w="2592594">
                  <a:extLst>
                    <a:ext uri="{9D8B030D-6E8A-4147-A177-3AD203B41FA5}">
                      <a16:colId xmlns:a16="http://schemas.microsoft.com/office/drawing/2014/main" val="995334580"/>
                    </a:ext>
                  </a:extLst>
                </a:gridCol>
                <a:gridCol w="1021117">
                  <a:extLst>
                    <a:ext uri="{9D8B030D-6E8A-4147-A177-3AD203B41FA5}">
                      <a16:colId xmlns:a16="http://schemas.microsoft.com/office/drawing/2014/main" val="2378373739"/>
                    </a:ext>
                  </a:extLst>
                </a:gridCol>
                <a:gridCol w="1075980">
                  <a:extLst>
                    <a:ext uri="{9D8B030D-6E8A-4147-A177-3AD203B41FA5}">
                      <a16:colId xmlns:a16="http://schemas.microsoft.com/office/drawing/2014/main" val="3693491658"/>
                    </a:ext>
                  </a:extLst>
                </a:gridCol>
                <a:gridCol w="1075980">
                  <a:extLst>
                    <a:ext uri="{9D8B030D-6E8A-4147-A177-3AD203B41FA5}">
                      <a16:colId xmlns:a16="http://schemas.microsoft.com/office/drawing/2014/main" val="58051944"/>
                    </a:ext>
                  </a:extLst>
                </a:gridCol>
                <a:gridCol w="1075980">
                  <a:extLst>
                    <a:ext uri="{9D8B030D-6E8A-4147-A177-3AD203B41FA5}">
                      <a16:colId xmlns:a16="http://schemas.microsoft.com/office/drawing/2014/main" val="137196212"/>
                    </a:ext>
                  </a:extLst>
                </a:gridCol>
                <a:gridCol w="1075980">
                  <a:extLst>
                    <a:ext uri="{9D8B030D-6E8A-4147-A177-3AD203B41FA5}">
                      <a16:colId xmlns:a16="http://schemas.microsoft.com/office/drawing/2014/main" val="1539084411"/>
                    </a:ext>
                  </a:extLst>
                </a:gridCol>
              </a:tblGrid>
              <a:tr h="433754">
                <a:tc>
                  <a:txBody>
                    <a:bodyPr/>
                    <a:lstStyle/>
                    <a:p>
                      <a:r>
                        <a:rPr lang="en-US" dirty="0"/>
                        <a:t>Profile</a:t>
                      </a:r>
                    </a:p>
                  </a:txBody>
                  <a:tcPr anchor="ctr"/>
                </a:tc>
                <a:tc>
                  <a:txBody>
                    <a:bodyPr/>
                    <a:lstStyle/>
                    <a:p>
                      <a:r>
                        <a:rPr lang="en-US" dirty="0"/>
                        <a:t>HBsAg</a:t>
                      </a:r>
                    </a:p>
                  </a:txBody>
                  <a:tcPr anchor="ctr"/>
                </a:tc>
                <a:tc>
                  <a:txBody>
                    <a:bodyPr/>
                    <a:lstStyle/>
                    <a:p>
                      <a:r>
                        <a:rPr lang="en-US" dirty="0"/>
                        <a:t>Total core Ab</a:t>
                      </a:r>
                    </a:p>
                  </a:txBody>
                  <a:tcPr anchor="ctr"/>
                </a:tc>
                <a:tc>
                  <a:txBody>
                    <a:bodyPr/>
                    <a:lstStyle/>
                    <a:p>
                      <a:r>
                        <a:rPr lang="en-US" dirty="0"/>
                        <a:t>Anti-HBs</a:t>
                      </a:r>
                    </a:p>
                  </a:txBody>
                  <a:tcPr anchor="ctr"/>
                </a:tc>
                <a:tc>
                  <a:txBody>
                    <a:bodyPr/>
                    <a:lstStyle/>
                    <a:p>
                      <a:r>
                        <a:rPr lang="en-US" dirty="0"/>
                        <a:t>Core IgM Ab</a:t>
                      </a:r>
                    </a:p>
                  </a:txBody>
                  <a:tcPr anchor="ctr"/>
                </a:tc>
                <a:tc>
                  <a:txBody>
                    <a:bodyPr/>
                    <a:lstStyle/>
                    <a:p>
                      <a:r>
                        <a:rPr lang="en-US" dirty="0"/>
                        <a:t>HBV DNA</a:t>
                      </a:r>
                    </a:p>
                  </a:txBody>
                  <a:tcPr anchor="ctr"/>
                </a:tc>
                <a:extLst>
                  <a:ext uri="{0D108BD9-81ED-4DB2-BD59-A6C34878D82A}">
                    <a16:rowId xmlns:a16="http://schemas.microsoft.com/office/drawing/2014/main" val="3975780926"/>
                  </a:ext>
                </a:extLst>
              </a:tr>
              <a:tr h="433754">
                <a:tc>
                  <a:txBody>
                    <a:bodyPr/>
                    <a:lstStyle/>
                    <a:p>
                      <a:r>
                        <a:rPr lang="en-US" dirty="0"/>
                        <a:t>Never infected (susceptible)</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930902693"/>
                  </a:ext>
                </a:extLst>
              </a:tr>
              <a:tr h="433754">
                <a:tc>
                  <a:txBody>
                    <a:bodyPr/>
                    <a:lstStyle/>
                    <a:p>
                      <a:r>
                        <a:rPr lang="en-US" dirty="0"/>
                        <a:t>Acute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14665255"/>
                  </a:ext>
                </a:extLst>
              </a:tr>
              <a:tr h="433754">
                <a:tc>
                  <a:txBody>
                    <a:bodyPr/>
                    <a:lstStyle/>
                    <a:p>
                      <a:r>
                        <a:rPr lang="en-US" b="1" dirty="0"/>
                        <a:t>Recovery from past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270901274"/>
                  </a:ext>
                </a:extLst>
              </a:tr>
              <a:tr h="433754">
                <a:tc>
                  <a:txBody>
                    <a:bodyPr/>
                    <a:lstStyle/>
                    <a:p>
                      <a:r>
                        <a:rPr lang="en-US" dirty="0"/>
                        <a:t>Chronic infection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061236402"/>
                  </a:ext>
                </a:extLst>
              </a:tr>
              <a:tr h="433754">
                <a:tc>
                  <a:txBody>
                    <a:bodyPr/>
                    <a:lstStyle/>
                    <a:p>
                      <a:r>
                        <a:rPr lang="en-US" dirty="0"/>
                        <a:t>Isolated core antibody</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3575562788"/>
                  </a:ext>
                </a:extLst>
              </a:tr>
              <a:tr h="433754">
                <a:tc>
                  <a:txBody>
                    <a:bodyPr/>
                    <a:lstStyle/>
                    <a:p>
                      <a:r>
                        <a:rPr lang="en-US" dirty="0"/>
                        <a:t>Immunized (or passive Ab receipt)</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754503765"/>
                  </a:ext>
                </a:extLst>
              </a:tr>
            </a:tbl>
          </a:graphicData>
        </a:graphic>
      </p:graphicFrame>
    </p:spTree>
    <p:extLst>
      <p:ext uri="{BB962C8B-B14F-4D97-AF65-F5344CB8AC3E}">
        <p14:creationId xmlns:p14="http://schemas.microsoft.com/office/powerpoint/2010/main" val="2683179009"/>
      </p:ext>
    </p:extLst>
  </p:cSld>
  <p:clrMapOvr>
    <a:masterClrMapping/>
  </p:clrMapOvr>
  <p:transition spd="slow" advTm="1736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9FBF-E3CE-5042-B862-4F3DA0478670}"/>
              </a:ext>
            </a:extLst>
          </p:cNvPr>
          <p:cNvSpPr>
            <a:spLocks noGrp="1"/>
          </p:cNvSpPr>
          <p:nvPr>
            <p:ph type="title"/>
          </p:nvPr>
        </p:nvSpPr>
        <p:spPr/>
        <p:txBody>
          <a:bodyPr/>
          <a:lstStyle/>
          <a:p>
            <a:r>
              <a:rPr lang="en-US" dirty="0"/>
              <a:t>Hepatitis B Serologies</a:t>
            </a:r>
          </a:p>
        </p:txBody>
      </p:sp>
      <p:sp>
        <p:nvSpPr>
          <p:cNvPr id="6" name="Text Placeholder 5">
            <a:extLst>
              <a:ext uri="{FF2B5EF4-FFF2-40B4-BE49-F238E27FC236}">
                <a16:creationId xmlns:a16="http://schemas.microsoft.com/office/drawing/2014/main" id="{EEEC9978-27E2-44C3-E267-4DD531559D90}"/>
              </a:ext>
            </a:extLst>
          </p:cNvPr>
          <p:cNvSpPr>
            <a:spLocks noGrp="1"/>
          </p:cNvSpPr>
          <p:nvPr>
            <p:ph type="body" sz="quarter" idx="14"/>
          </p:nvPr>
        </p:nvSpPr>
        <p:spPr/>
        <p:txBody>
          <a:bodyPr/>
          <a:lstStyle/>
          <a:p>
            <a:endParaRPr lang="en-US"/>
          </a:p>
        </p:txBody>
      </p:sp>
      <p:graphicFrame>
        <p:nvGraphicFramePr>
          <p:cNvPr id="3" name="Table 3">
            <a:extLst>
              <a:ext uri="{FF2B5EF4-FFF2-40B4-BE49-F238E27FC236}">
                <a16:creationId xmlns:a16="http://schemas.microsoft.com/office/drawing/2014/main" id="{A950F2E2-C692-6460-D2AF-CCABBECD1CA2}"/>
              </a:ext>
            </a:extLst>
          </p:cNvPr>
          <p:cNvGraphicFramePr>
            <a:graphicFrameLocks noGrp="1"/>
          </p:cNvGraphicFramePr>
          <p:nvPr>
            <p:extLst>
              <p:ext uri="{D42A27DB-BD31-4B8C-83A1-F6EECF244321}">
                <p14:modId xmlns:p14="http://schemas.microsoft.com/office/powerpoint/2010/main" val="19431124"/>
              </p:ext>
            </p:extLst>
          </p:nvPr>
        </p:nvGraphicFramePr>
        <p:xfrm>
          <a:off x="580912" y="1295364"/>
          <a:ext cx="7917631" cy="3174610"/>
        </p:xfrm>
        <a:graphic>
          <a:graphicData uri="http://schemas.openxmlformats.org/drawingml/2006/table">
            <a:tbl>
              <a:tblPr firstRow="1" bandRow="1">
                <a:tableStyleId>{5C22544A-7EE6-4342-B048-85BDC9FD1C3A}</a:tableStyleId>
              </a:tblPr>
              <a:tblGrid>
                <a:gridCol w="2537731">
                  <a:extLst>
                    <a:ext uri="{9D8B030D-6E8A-4147-A177-3AD203B41FA5}">
                      <a16:colId xmlns:a16="http://schemas.microsoft.com/office/drawing/2014/main" val="995334580"/>
                    </a:ext>
                  </a:extLst>
                </a:gridCol>
                <a:gridCol w="1075980">
                  <a:extLst>
                    <a:ext uri="{9D8B030D-6E8A-4147-A177-3AD203B41FA5}">
                      <a16:colId xmlns:a16="http://schemas.microsoft.com/office/drawing/2014/main" val="2378373739"/>
                    </a:ext>
                  </a:extLst>
                </a:gridCol>
                <a:gridCol w="1075980">
                  <a:extLst>
                    <a:ext uri="{9D8B030D-6E8A-4147-A177-3AD203B41FA5}">
                      <a16:colId xmlns:a16="http://schemas.microsoft.com/office/drawing/2014/main" val="3693491658"/>
                    </a:ext>
                  </a:extLst>
                </a:gridCol>
                <a:gridCol w="1075980">
                  <a:extLst>
                    <a:ext uri="{9D8B030D-6E8A-4147-A177-3AD203B41FA5}">
                      <a16:colId xmlns:a16="http://schemas.microsoft.com/office/drawing/2014/main" val="58051944"/>
                    </a:ext>
                  </a:extLst>
                </a:gridCol>
                <a:gridCol w="1075980">
                  <a:extLst>
                    <a:ext uri="{9D8B030D-6E8A-4147-A177-3AD203B41FA5}">
                      <a16:colId xmlns:a16="http://schemas.microsoft.com/office/drawing/2014/main" val="137196212"/>
                    </a:ext>
                  </a:extLst>
                </a:gridCol>
                <a:gridCol w="1075980">
                  <a:extLst>
                    <a:ext uri="{9D8B030D-6E8A-4147-A177-3AD203B41FA5}">
                      <a16:colId xmlns:a16="http://schemas.microsoft.com/office/drawing/2014/main" val="1539084411"/>
                    </a:ext>
                  </a:extLst>
                </a:gridCol>
              </a:tblGrid>
              <a:tr h="433754">
                <a:tc>
                  <a:txBody>
                    <a:bodyPr/>
                    <a:lstStyle/>
                    <a:p>
                      <a:r>
                        <a:rPr lang="en-US" dirty="0"/>
                        <a:t>Profile</a:t>
                      </a:r>
                    </a:p>
                  </a:txBody>
                  <a:tcPr anchor="ctr"/>
                </a:tc>
                <a:tc>
                  <a:txBody>
                    <a:bodyPr/>
                    <a:lstStyle/>
                    <a:p>
                      <a:r>
                        <a:rPr lang="en-US" dirty="0"/>
                        <a:t>HBsAg</a:t>
                      </a:r>
                    </a:p>
                  </a:txBody>
                  <a:tcPr anchor="ctr"/>
                </a:tc>
                <a:tc>
                  <a:txBody>
                    <a:bodyPr/>
                    <a:lstStyle/>
                    <a:p>
                      <a:r>
                        <a:rPr lang="en-US" dirty="0"/>
                        <a:t>Total core Ab</a:t>
                      </a:r>
                    </a:p>
                  </a:txBody>
                  <a:tcPr anchor="ctr"/>
                </a:tc>
                <a:tc>
                  <a:txBody>
                    <a:bodyPr/>
                    <a:lstStyle/>
                    <a:p>
                      <a:r>
                        <a:rPr lang="en-US" dirty="0"/>
                        <a:t>Anti-HBs</a:t>
                      </a:r>
                    </a:p>
                  </a:txBody>
                  <a:tcPr anchor="ctr"/>
                </a:tc>
                <a:tc>
                  <a:txBody>
                    <a:bodyPr/>
                    <a:lstStyle/>
                    <a:p>
                      <a:r>
                        <a:rPr lang="en-US" dirty="0"/>
                        <a:t>Core IgM Ab</a:t>
                      </a:r>
                    </a:p>
                  </a:txBody>
                  <a:tcPr anchor="ctr"/>
                </a:tc>
                <a:tc>
                  <a:txBody>
                    <a:bodyPr/>
                    <a:lstStyle/>
                    <a:p>
                      <a:r>
                        <a:rPr lang="en-US" dirty="0"/>
                        <a:t>HBV DNA</a:t>
                      </a:r>
                    </a:p>
                  </a:txBody>
                  <a:tcPr anchor="ctr"/>
                </a:tc>
                <a:extLst>
                  <a:ext uri="{0D108BD9-81ED-4DB2-BD59-A6C34878D82A}">
                    <a16:rowId xmlns:a16="http://schemas.microsoft.com/office/drawing/2014/main" val="3975780926"/>
                  </a:ext>
                </a:extLst>
              </a:tr>
              <a:tr h="433754">
                <a:tc>
                  <a:txBody>
                    <a:bodyPr/>
                    <a:lstStyle/>
                    <a:p>
                      <a:r>
                        <a:rPr lang="en-US" dirty="0"/>
                        <a:t>Never infected (susceptible)</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930902693"/>
                  </a:ext>
                </a:extLst>
              </a:tr>
              <a:tr h="433754">
                <a:tc>
                  <a:txBody>
                    <a:bodyPr/>
                    <a:lstStyle/>
                    <a:p>
                      <a:r>
                        <a:rPr lang="en-US" dirty="0"/>
                        <a:t>Acute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14665255"/>
                  </a:ext>
                </a:extLst>
              </a:tr>
              <a:tr h="433754">
                <a:tc>
                  <a:txBody>
                    <a:bodyPr/>
                    <a:lstStyle/>
                    <a:p>
                      <a:r>
                        <a:rPr lang="en-US" dirty="0"/>
                        <a:t>Recovery from past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270901274"/>
                  </a:ext>
                </a:extLst>
              </a:tr>
              <a:tr h="433754">
                <a:tc>
                  <a:txBody>
                    <a:bodyPr/>
                    <a:lstStyle/>
                    <a:p>
                      <a:r>
                        <a:rPr lang="en-US" b="1" dirty="0"/>
                        <a:t>Chronic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061236402"/>
                  </a:ext>
                </a:extLst>
              </a:tr>
              <a:tr h="433754">
                <a:tc>
                  <a:txBody>
                    <a:bodyPr/>
                    <a:lstStyle/>
                    <a:p>
                      <a:r>
                        <a:rPr lang="en-US" dirty="0"/>
                        <a:t>Isolated core antibody</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3575562788"/>
                  </a:ext>
                </a:extLst>
              </a:tr>
              <a:tr h="433754">
                <a:tc>
                  <a:txBody>
                    <a:bodyPr/>
                    <a:lstStyle/>
                    <a:p>
                      <a:r>
                        <a:rPr lang="en-US" dirty="0"/>
                        <a:t>Immunized (or passive Ab receipt)</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754503765"/>
                  </a:ext>
                </a:extLst>
              </a:tr>
            </a:tbl>
          </a:graphicData>
        </a:graphic>
      </p:graphicFrame>
    </p:spTree>
    <p:extLst>
      <p:ext uri="{BB962C8B-B14F-4D97-AF65-F5344CB8AC3E}">
        <p14:creationId xmlns:p14="http://schemas.microsoft.com/office/powerpoint/2010/main" val="894736182"/>
      </p:ext>
    </p:extLst>
  </p:cSld>
  <p:clrMapOvr>
    <a:masterClrMapping/>
  </p:clrMapOvr>
  <p:transition spd="slow" advTm="1786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B702-DBB4-0CBB-407B-E4755BE32B7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E469A0EC-B502-3103-BB1A-2C46714BC698}"/>
              </a:ext>
            </a:extLst>
          </p:cNvPr>
          <p:cNvSpPr>
            <a:spLocks noGrp="1"/>
          </p:cNvSpPr>
          <p:nvPr>
            <p:ph sz="quarter" idx="13"/>
          </p:nvPr>
        </p:nvSpPr>
        <p:spPr/>
        <p:txBody>
          <a:bodyPr/>
          <a:lstStyle/>
          <a:p>
            <a:endParaRPr lang="en-US"/>
          </a:p>
        </p:txBody>
      </p:sp>
      <p:sp>
        <p:nvSpPr>
          <p:cNvPr id="4" name="Title 1">
            <a:extLst>
              <a:ext uri="{FF2B5EF4-FFF2-40B4-BE49-F238E27FC236}">
                <a16:creationId xmlns:a16="http://schemas.microsoft.com/office/drawing/2014/main" id="{4DBB8F39-10E8-6507-8A5B-7450BC4145A5}"/>
              </a:ext>
            </a:extLst>
          </p:cNvPr>
          <p:cNvSpPr txBox="1">
            <a:spLocks/>
          </p:cNvSpPr>
          <p:nvPr/>
        </p:nvSpPr>
        <p:spPr>
          <a:xfrm>
            <a:off x="323850" y="1266332"/>
            <a:ext cx="8515350" cy="2804922"/>
          </a:xfrm>
          <a:prstGeom prst="rect">
            <a:avLst/>
          </a:prstGeom>
        </p:spPr>
        <p:txBody>
          <a:bodyPr anchor="t" anchorCtr="0">
            <a:normAutofit/>
          </a:bodyPr>
          <a:lstStyle>
            <a:lvl1pPr algn="l" defTabSz="685800" rtl="0" eaLnBrk="1" latinLnBrk="0" hangingPunct="1">
              <a:spcBef>
                <a:spcPct val="0"/>
              </a:spcBef>
              <a:buNone/>
              <a:defRPr sz="2000" kern="1200" baseline="0">
                <a:solidFill>
                  <a:schemeClr val="bg1"/>
                </a:solidFill>
                <a:latin typeface="Arial"/>
                <a:ea typeface="+mj-ea"/>
                <a:cs typeface="Arial"/>
              </a:defRPr>
            </a:lvl1pPr>
          </a:lstStyle>
          <a:p>
            <a:pPr fontAlgn="auto">
              <a:spcAft>
                <a:spcPts val="0"/>
              </a:spcAft>
            </a:pPr>
            <a:r>
              <a:rPr lang="en-US" dirty="0"/>
              <a:t>H. Nina Kim, MD MSc</a:t>
            </a:r>
          </a:p>
          <a:p>
            <a:pPr fontAlgn="auto">
              <a:spcAft>
                <a:spcPts val="0"/>
              </a:spcAft>
            </a:pPr>
            <a:endParaRPr lang="en-US" dirty="0"/>
          </a:p>
          <a:p>
            <a:pPr fontAlgn="auto">
              <a:spcAft>
                <a:spcPts val="0"/>
              </a:spcAft>
            </a:pPr>
            <a:r>
              <a:rPr lang="en-US" dirty="0"/>
              <a:t>Gilead Sciences provides program funding to my institution</a:t>
            </a:r>
          </a:p>
        </p:txBody>
      </p:sp>
    </p:spTree>
    <p:extLst>
      <p:ext uri="{BB962C8B-B14F-4D97-AF65-F5344CB8AC3E}">
        <p14:creationId xmlns:p14="http://schemas.microsoft.com/office/powerpoint/2010/main" val="1874156534"/>
      </p:ext>
    </p:extLst>
  </p:cSld>
  <p:clrMapOvr>
    <a:masterClrMapping/>
  </p:clrMapOvr>
  <p:transition spd="slow" advTm="2325"/>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9FBF-E3CE-5042-B862-4F3DA0478670}"/>
              </a:ext>
            </a:extLst>
          </p:cNvPr>
          <p:cNvSpPr>
            <a:spLocks noGrp="1"/>
          </p:cNvSpPr>
          <p:nvPr>
            <p:ph type="title"/>
          </p:nvPr>
        </p:nvSpPr>
        <p:spPr/>
        <p:txBody>
          <a:bodyPr/>
          <a:lstStyle/>
          <a:p>
            <a:r>
              <a:rPr lang="en-US" dirty="0"/>
              <a:t>Hepatitis B Serologies</a:t>
            </a:r>
          </a:p>
        </p:txBody>
      </p:sp>
      <p:sp>
        <p:nvSpPr>
          <p:cNvPr id="6" name="Text Placeholder 5">
            <a:extLst>
              <a:ext uri="{FF2B5EF4-FFF2-40B4-BE49-F238E27FC236}">
                <a16:creationId xmlns:a16="http://schemas.microsoft.com/office/drawing/2014/main" id="{EEEC9978-27E2-44C3-E267-4DD531559D90}"/>
              </a:ext>
            </a:extLst>
          </p:cNvPr>
          <p:cNvSpPr>
            <a:spLocks noGrp="1"/>
          </p:cNvSpPr>
          <p:nvPr>
            <p:ph type="body" sz="quarter" idx="14"/>
          </p:nvPr>
        </p:nvSpPr>
        <p:spPr/>
        <p:txBody>
          <a:bodyPr/>
          <a:lstStyle/>
          <a:p>
            <a:endParaRPr lang="en-US"/>
          </a:p>
        </p:txBody>
      </p:sp>
      <p:graphicFrame>
        <p:nvGraphicFramePr>
          <p:cNvPr id="3" name="Table 3">
            <a:extLst>
              <a:ext uri="{FF2B5EF4-FFF2-40B4-BE49-F238E27FC236}">
                <a16:creationId xmlns:a16="http://schemas.microsoft.com/office/drawing/2014/main" id="{A950F2E2-C692-6460-D2AF-CCABBECD1CA2}"/>
              </a:ext>
            </a:extLst>
          </p:cNvPr>
          <p:cNvGraphicFramePr>
            <a:graphicFrameLocks noGrp="1"/>
          </p:cNvGraphicFramePr>
          <p:nvPr>
            <p:extLst>
              <p:ext uri="{D42A27DB-BD31-4B8C-83A1-F6EECF244321}">
                <p14:modId xmlns:p14="http://schemas.microsoft.com/office/powerpoint/2010/main" val="2678429229"/>
              </p:ext>
            </p:extLst>
          </p:nvPr>
        </p:nvGraphicFramePr>
        <p:xfrm>
          <a:off x="580912" y="1295364"/>
          <a:ext cx="7917631" cy="3174610"/>
        </p:xfrm>
        <a:graphic>
          <a:graphicData uri="http://schemas.openxmlformats.org/drawingml/2006/table">
            <a:tbl>
              <a:tblPr firstRow="1" bandRow="1">
                <a:tableStyleId>{5C22544A-7EE6-4342-B048-85BDC9FD1C3A}</a:tableStyleId>
              </a:tblPr>
              <a:tblGrid>
                <a:gridCol w="2537731">
                  <a:extLst>
                    <a:ext uri="{9D8B030D-6E8A-4147-A177-3AD203B41FA5}">
                      <a16:colId xmlns:a16="http://schemas.microsoft.com/office/drawing/2014/main" val="995334580"/>
                    </a:ext>
                  </a:extLst>
                </a:gridCol>
                <a:gridCol w="1075980">
                  <a:extLst>
                    <a:ext uri="{9D8B030D-6E8A-4147-A177-3AD203B41FA5}">
                      <a16:colId xmlns:a16="http://schemas.microsoft.com/office/drawing/2014/main" val="2378373739"/>
                    </a:ext>
                  </a:extLst>
                </a:gridCol>
                <a:gridCol w="1075980">
                  <a:extLst>
                    <a:ext uri="{9D8B030D-6E8A-4147-A177-3AD203B41FA5}">
                      <a16:colId xmlns:a16="http://schemas.microsoft.com/office/drawing/2014/main" val="3693491658"/>
                    </a:ext>
                  </a:extLst>
                </a:gridCol>
                <a:gridCol w="1075980">
                  <a:extLst>
                    <a:ext uri="{9D8B030D-6E8A-4147-A177-3AD203B41FA5}">
                      <a16:colId xmlns:a16="http://schemas.microsoft.com/office/drawing/2014/main" val="58051944"/>
                    </a:ext>
                  </a:extLst>
                </a:gridCol>
                <a:gridCol w="1075980">
                  <a:extLst>
                    <a:ext uri="{9D8B030D-6E8A-4147-A177-3AD203B41FA5}">
                      <a16:colId xmlns:a16="http://schemas.microsoft.com/office/drawing/2014/main" val="137196212"/>
                    </a:ext>
                  </a:extLst>
                </a:gridCol>
                <a:gridCol w="1075980">
                  <a:extLst>
                    <a:ext uri="{9D8B030D-6E8A-4147-A177-3AD203B41FA5}">
                      <a16:colId xmlns:a16="http://schemas.microsoft.com/office/drawing/2014/main" val="1539084411"/>
                    </a:ext>
                  </a:extLst>
                </a:gridCol>
              </a:tblGrid>
              <a:tr h="433754">
                <a:tc>
                  <a:txBody>
                    <a:bodyPr/>
                    <a:lstStyle/>
                    <a:p>
                      <a:r>
                        <a:rPr lang="en-US" dirty="0"/>
                        <a:t>Profile</a:t>
                      </a:r>
                    </a:p>
                  </a:txBody>
                  <a:tcPr anchor="ctr"/>
                </a:tc>
                <a:tc>
                  <a:txBody>
                    <a:bodyPr/>
                    <a:lstStyle/>
                    <a:p>
                      <a:r>
                        <a:rPr lang="en-US" dirty="0"/>
                        <a:t>HBsAg</a:t>
                      </a:r>
                    </a:p>
                  </a:txBody>
                  <a:tcPr anchor="ctr"/>
                </a:tc>
                <a:tc>
                  <a:txBody>
                    <a:bodyPr/>
                    <a:lstStyle/>
                    <a:p>
                      <a:r>
                        <a:rPr lang="en-US" dirty="0"/>
                        <a:t>Total core Ab</a:t>
                      </a:r>
                    </a:p>
                  </a:txBody>
                  <a:tcPr anchor="ctr"/>
                </a:tc>
                <a:tc>
                  <a:txBody>
                    <a:bodyPr/>
                    <a:lstStyle/>
                    <a:p>
                      <a:r>
                        <a:rPr lang="en-US" dirty="0"/>
                        <a:t>Anti-HBs</a:t>
                      </a:r>
                    </a:p>
                  </a:txBody>
                  <a:tcPr anchor="ctr"/>
                </a:tc>
                <a:tc>
                  <a:txBody>
                    <a:bodyPr/>
                    <a:lstStyle/>
                    <a:p>
                      <a:r>
                        <a:rPr lang="en-US" dirty="0"/>
                        <a:t>Core IgM Ab</a:t>
                      </a:r>
                    </a:p>
                  </a:txBody>
                  <a:tcPr anchor="ctr"/>
                </a:tc>
                <a:tc>
                  <a:txBody>
                    <a:bodyPr/>
                    <a:lstStyle/>
                    <a:p>
                      <a:r>
                        <a:rPr lang="en-US" dirty="0"/>
                        <a:t>HBV DNA</a:t>
                      </a:r>
                    </a:p>
                  </a:txBody>
                  <a:tcPr anchor="ctr"/>
                </a:tc>
                <a:extLst>
                  <a:ext uri="{0D108BD9-81ED-4DB2-BD59-A6C34878D82A}">
                    <a16:rowId xmlns:a16="http://schemas.microsoft.com/office/drawing/2014/main" val="3975780926"/>
                  </a:ext>
                </a:extLst>
              </a:tr>
              <a:tr h="433754">
                <a:tc>
                  <a:txBody>
                    <a:bodyPr/>
                    <a:lstStyle/>
                    <a:p>
                      <a:r>
                        <a:rPr lang="en-US" dirty="0"/>
                        <a:t>Never infected (susceptible)</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930902693"/>
                  </a:ext>
                </a:extLst>
              </a:tr>
              <a:tr h="433754">
                <a:tc>
                  <a:txBody>
                    <a:bodyPr/>
                    <a:lstStyle/>
                    <a:p>
                      <a:r>
                        <a:rPr lang="en-US" dirty="0"/>
                        <a:t>Acute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14665255"/>
                  </a:ext>
                </a:extLst>
              </a:tr>
              <a:tr h="433754">
                <a:tc>
                  <a:txBody>
                    <a:bodyPr/>
                    <a:lstStyle/>
                    <a:p>
                      <a:r>
                        <a:rPr lang="en-US" dirty="0"/>
                        <a:t>Recovery from past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270901274"/>
                  </a:ext>
                </a:extLst>
              </a:tr>
              <a:tr h="433754">
                <a:tc>
                  <a:txBody>
                    <a:bodyPr/>
                    <a:lstStyle/>
                    <a:p>
                      <a:r>
                        <a:rPr lang="en-US" dirty="0"/>
                        <a:t>Chronic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061236402"/>
                  </a:ext>
                </a:extLst>
              </a:tr>
              <a:tr h="433754">
                <a:tc>
                  <a:txBody>
                    <a:bodyPr/>
                    <a:lstStyle/>
                    <a:p>
                      <a:r>
                        <a:rPr lang="en-US" b="1" dirty="0"/>
                        <a:t>Isolated core antibody</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3575562788"/>
                  </a:ext>
                </a:extLst>
              </a:tr>
              <a:tr h="433754">
                <a:tc>
                  <a:txBody>
                    <a:bodyPr/>
                    <a:lstStyle/>
                    <a:p>
                      <a:r>
                        <a:rPr lang="en-US" dirty="0"/>
                        <a:t>Immunized (or passive Ab receipt)</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754503765"/>
                  </a:ext>
                </a:extLst>
              </a:tr>
            </a:tbl>
          </a:graphicData>
        </a:graphic>
      </p:graphicFrame>
    </p:spTree>
    <p:extLst>
      <p:ext uri="{BB962C8B-B14F-4D97-AF65-F5344CB8AC3E}">
        <p14:creationId xmlns:p14="http://schemas.microsoft.com/office/powerpoint/2010/main" val="1833233780"/>
      </p:ext>
    </p:extLst>
  </p:cSld>
  <p:clrMapOvr>
    <a:masterClrMapping/>
  </p:clrMapOvr>
  <p:transition spd="slow" advTm="3165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9FBF-E3CE-5042-B862-4F3DA0478670}"/>
              </a:ext>
            </a:extLst>
          </p:cNvPr>
          <p:cNvSpPr>
            <a:spLocks noGrp="1"/>
          </p:cNvSpPr>
          <p:nvPr>
            <p:ph type="title"/>
          </p:nvPr>
        </p:nvSpPr>
        <p:spPr/>
        <p:txBody>
          <a:bodyPr/>
          <a:lstStyle/>
          <a:p>
            <a:r>
              <a:rPr lang="en-US" dirty="0"/>
              <a:t>Hepatitis B Serologies</a:t>
            </a:r>
          </a:p>
        </p:txBody>
      </p:sp>
      <p:sp>
        <p:nvSpPr>
          <p:cNvPr id="6" name="Text Placeholder 5">
            <a:extLst>
              <a:ext uri="{FF2B5EF4-FFF2-40B4-BE49-F238E27FC236}">
                <a16:creationId xmlns:a16="http://schemas.microsoft.com/office/drawing/2014/main" id="{EEEC9978-27E2-44C3-E267-4DD531559D90}"/>
              </a:ext>
            </a:extLst>
          </p:cNvPr>
          <p:cNvSpPr>
            <a:spLocks noGrp="1"/>
          </p:cNvSpPr>
          <p:nvPr>
            <p:ph type="body" sz="quarter" idx="14"/>
          </p:nvPr>
        </p:nvSpPr>
        <p:spPr/>
        <p:txBody>
          <a:bodyPr/>
          <a:lstStyle/>
          <a:p>
            <a:endParaRPr lang="en-US" dirty="0"/>
          </a:p>
        </p:txBody>
      </p:sp>
      <p:graphicFrame>
        <p:nvGraphicFramePr>
          <p:cNvPr id="3" name="Table 3">
            <a:extLst>
              <a:ext uri="{FF2B5EF4-FFF2-40B4-BE49-F238E27FC236}">
                <a16:creationId xmlns:a16="http://schemas.microsoft.com/office/drawing/2014/main" id="{A950F2E2-C692-6460-D2AF-CCABBECD1CA2}"/>
              </a:ext>
            </a:extLst>
          </p:cNvPr>
          <p:cNvGraphicFramePr>
            <a:graphicFrameLocks noGrp="1"/>
          </p:cNvGraphicFramePr>
          <p:nvPr>
            <p:extLst>
              <p:ext uri="{D42A27DB-BD31-4B8C-83A1-F6EECF244321}">
                <p14:modId xmlns:p14="http://schemas.microsoft.com/office/powerpoint/2010/main" val="3847185710"/>
              </p:ext>
            </p:extLst>
          </p:nvPr>
        </p:nvGraphicFramePr>
        <p:xfrm>
          <a:off x="580912" y="1295364"/>
          <a:ext cx="7917631" cy="3174610"/>
        </p:xfrm>
        <a:graphic>
          <a:graphicData uri="http://schemas.openxmlformats.org/drawingml/2006/table">
            <a:tbl>
              <a:tblPr firstRow="1" bandRow="1">
                <a:tableStyleId>{5C22544A-7EE6-4342-B048-85BDC9FD1C3A}</a:tableStyleId>
              </a:tblPr>
              <a:tblGrid>
                <a:gridCol w="2537731">
                  <a:extLst>
                    <a:ext uri="{9D8B030D-6E8A-4147-A177-3AD203B41FA5}">
                      <a16:colId xmlns:a16="http://schemas.microsoft.com/office/drawing/2014/main" val="995334580"/>
                    </a:ext>
                  </a:extLst>
                </a:gridCol>
                <a:gridCol w="1075980">
                  <a:extLst>
                    <a:ext uri="{9D8B030D-6E8A-4147-A177-3AD203B41FA5}">
                      <a16:colId xmlns:a16="http://schemas.microsoft.com/office/drawing/2014/main" val="2378373739"/>
                    </a:ext>
                  </a:extLst>
                </a:gridCol>
                <a:gridCol w="1075980">
                  <a:extLst>
                    <a:ext uri="{9D8B030D-6E8A-4147-A177-3AD203B41FA5}">
                      <a16:colId xmlns:a16="http://schemas.microsoft.com/office/drawing/2014/main" val="3693491658"/>
                    </a:ext>
                  </a:extLst>
                </a:gridCol>
                <a:gridCol w="1075980">
                  <a:extLst>
                    <a:ext uri="{9D8B030D-6E8A-4147-A177-3AD203B41FA5}">
                      <a16:colId xmlns:a16="http://schemas.microsoft.com/office/drawing/2014/main" val="58051944"/>
                    </a:ext>
                  </a:extLst>
                </a:gridCol>
                <a:gridCol w="1075980">
                  <a:extLst>
                    <a:ext uri="{9D8B030D-6E8A-4147-A177-3AD203B41FA5}">
                      <a16:colId xmlns:a16="http://schemas.microsoft.com/office/drawing/2014/main" val="137196212"/>
                    </a:ext>
                  </a:extLst>
                </a:gridCol>
                <a:gridCol w="1075980">
                  <a:extLst>
                    <a:ext uri="{9D8B030D-6E8A-4147-A177-3AD203B41FA5}">
                      <a16:colId xmlns:a16="http://schemas.microsoft.com/office/drawing/2014/main" val="1539084411"/>
                    </a:ext>
                  </a:extLst>
                </a:gridCol>
              </a:tblGrid>
              <a:tr h="433754">
                <a:tc>
                  <a:txBody>
                    <a:bodyPr/>
                    <a:lstStyle/>
                    <a:p>
                      <a:r>
                        <a:rPr lang="en-US" dirty="0"/>
                        <a:t>Profile</a:t>
                      </a:r>
                    </a:p>
                  </a:txBody>
                  <a:tcPr anchor="ctr"/>
                </a:tc>
                <a:tc>
                  <a:txBody>
                    <a:bodyPr/>
                    <a:lstStyle/>
                    <a:p>
                      <a:r>
                        <a:rPr lang="en-US" dirty="0"/>
                        <a:t>HBsAg</a:t>
                      </a:r>
                    </a:p>
                  </a:txBody>
                  <a:tcPr anchor="ctr"/>
                </a:tc>
                <a:tc>
                  <a:txBody>
                    <a:bodyPr/>
                    <a:lstStyle/>
                    <a:p>
                      <a:r>
                        <a:rPr lang="en-US" dirty="0"/>
                        <a:t>Total core Ab</a:t>
                      </a:r>
                    </a:p>
                  </a:txBody>
                  <a:tcPr anchor="ctr"/>
                </a:tc>
                <a:tc>
                  <a:txBody>
                    <a:bodyPr/>
                    <a:lstStyle/>
                    <a:p>
                      <a:r>
                        <a:rPr lang="en-US" dirty="0"/>
                        <a:t>Anti-HBs</a:t>
                      </a:r>
                    </a:p>
                  </a:txBody>
                  <a:tcPr anchor="ctr"/>
                </a:tc>
                <a:tc>
                  <a:txBody>
                    <a:bodyPr/>
                    <a:lstStyle/>
                    <a:p>
                      <a:r>
                        <a:rPr lang="en-US" dirty="0"/>
                        <a:t>Core IgM Ab</a:t>
                      </a:r>
                    </a:p>
                  </a:txBody>
                  <a:tcPr anchor="ctr"/>
                </a:tc>
                <a:tc>
                  <a:txBody>
                    <a:bodyPr/>
                    <a:lstStyle/>
                    <a:p>
                      <a:r>
                        <a:rPr lang="en-US" dirty="0"/>
                        <a:t>HBV DNA</a:t>
                      </a:r>
                    </a:p>
                  </a:txBody>
                  <a:tcPr anchor="ctr"/>
                </a:tc>
                <a:extLst>
                  <a:ext uri="{0D108BD9-81ED-4DB2-BD59-A6C34878D82A}">
                    <a16:rowId xmlns:a16="http://schemas.microsoft.com/office/drawing/2014/main" val="3975780926"/>
                  </a:ext>
                </a:extLst>
              </a:tr>
              <a:tr h="433754">
                <a:tc>
                  <a:txBody>
                    <a:bodyPr/>
                    <a:lstStyle/>
                    <a:p>
                      <a:r>
                        <a:rPr lang="en-US" dirty="0"/>
                        <a:t>Never infected (susceptible)</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930902693"/>
                  </a:ext>
                </a:extLst>
              </a:tr>
              <a:tr h="433754">
                <a:tc>
                  <a:txBody>
                    <a:bodyPr/>
                    <a:lstStyle/>
                    <a:p>
                      <a:r>
                        <a:rPr lang="en-US" dirty="0"/>
                        <a:t>Acute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14665255"/>
                  </a:ext>
                </a:extLst>
              </a:tr>
              <a:tr h="433754">
                <a:tc>
                  <a:txBody>
                    <a:bodyPr/>
                    <a:lstStyle/>
                    <a:p>
                      <a:r>
                        <a:rPr lang="en-US" dirty="0"/>
                        <a:t>Recovery from past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270901274"/>
                  </a:ext>
                </a:extLst>
              </a:tr>
              <a:tr h="433754">
                <a:tc>
                  <a:txBody>
                    <a:bodyPr/>
                    <a:lstStyle/>
                    <a:p>
                      <a:r>
                        <a:rPr lang="en-US" dirty="0"/>
                        <a:t>Chronic infection</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061236402"/>
                  </a:ext>
                </a:extLst>
              </a:tr>
              <a:tr h="433754">
                <a:tc>
                  <a:txBody>
                    <a:bodyPr/>
                    <a:lstStyle/>
                    <a:p>
                      <a:r>
                        <a:rPr lang="en-US" dirty="0"/>
                        <a:t>Isolated core antibody</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3575562788"/>
                  </a:ext>
                </a:extLst>
              </a:tr>
              <a:tr h="433754">
                <a:tc>
                  <a:txBody>
                    <a:bodyPr/>
                    <a:lstStyle/>
                    <a:p>
                      <a:r>
                        <a:rPr lang="en-US" b="1" dirty="0"/>
                        <a:t>Immunized (or passive Ab receipt)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extLst>
                  <a:ext uri="{0D108BD9-81ED-4DB2-BD59-A6C34878D82A}">
                    <a16:rowId xmlns:a16="http://schemas.microsoft.com/office/drawing/2014/main" val="1754503765"/>
                  </a:ext>
                </a:extLst>
              </a:tr>
            </a:tbl>
          </a:graphicData>
        </a:graphic>
      </p:graphicFrame>
    </p:spTree>
    <p:extLst>
      <p:ext uri="{BB962C8B-B14F-4D97-AF65-F5344CB8AC3E}">
        <p14:creationId xmlns:p14="http://schemas.microsoft.com/office/powerpoint/2010/main" val="1634208495"/>
      </p:ext>
    </p:extLst>
  </p:cSld>
  <p:clrMapOvr>
    <a:masterClrMapping/>
  </p:clrMapOvr>
  <p:transition spd="slow" advTm="2734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1B53E0-42FF-A300-7198-2B3D6BC2BA3A}"/>
              </a:ext>
            </a:extLst>
          </p:cNvPr>
          <p:cNvPicPr>
            <a:picLocks noChangeAspect="1"/>
          </p:cNvPicPr>
          <p:nvPr/>
        </p:nvPicPr>
        <p:blipFill>
          <a:blip r:embed="rId3"/>
          <a:stretch>
            <a:fillRect/>
          </a:stretch>
        </p:blipFill>
        <p:spPr>
          <a:xfrm>
            <a:off x="936930" y="0"/>
            <a:ext cx="7270139" cy="5143500"/>
          </a:xfrm>
          <a:prstGeom prst="rect">
            <a:avLst/>
          </a:prstGeom>
        </p:spPr>
      </p:pic>
      <p:sp>
        <p:nvSpPr>
          <p:cNvPr id="3" name="TextBox 2">
            <a:extLst>
              <a:ext uri="{FF2B5EF4-FFF2-40B4-BE49-F238E27FC236}">
                <a16:creationId xmlns:a16="http://schemas.microsoft.com/office/drawing/2014/main" id="{C4F1970F-11F8-7883-E02D-22A72DDB34E4}"/>
              </a:ext>
            </a:extLst>
          </p:cNvPr>
          <p:cNvSpPr txBox="1"/>
          <p:nvPr/>
        </p:nvSpPr>
        <p:spPr>
          <a:xfrm>
            <a:off x="3535497" y="0"/>
            <a:ext cx="2182008" cy="307777"/>
          </a:xfrm>
          <a:prstGeom prst="rect">
            <a:avLst/>
          </a:prstGeom>
          <a:noFill/>
        </p:spPr>
        <p:txBody>
          <a:bodyPr wrap="none" rtlCol="0">
            <a:spAutoFit/>
          </a:bodyPr>
          <a:lstStyle/>
          <a:p>
            <a:r>
              <a:rPr lang="en-US" sz="1400" dirty="0" err="1"/>
              <a:t>www.hepatitisb.uw.edu</a:t>
            </a:r>
            <a:endParaRPr lang="en-US" sz="1400" dirty="0"/>
          </a:p>
        </p:txBody>
      </p:sp>
    </p:spTree>
    <p:extLst>
      <p:ext uri="{BB962C8B-B14F-4D97-AF65-F5344CB8AC3E}">
        <p14:creationId xmlns:p14="http://schemas.microsoft.com/office/powerpoint/2010/main" val="1130286197"/>
      </p:ext>
    </p:extLst>
  </p:cSld>
  <p:clrMapOvr>
    <a:masterClrMapping/>
  </p:clrMapOvr>
  <p:transition spd="slow" advTm="1290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76371"/>
      </p:ext>
    </p:extLst>
  </p:cSld>
  <p:clrMapOvr>
    <a:masterClrMapping/>
  </p:clrMapOvr>
  <p:transition spd="slow" advTm="2101"/>
  <p:extLst>
    <p:ext uri="{3A86A75C-4F4B-4683-9AE1-C65F6400EC91}">
      <p14:laserTraceLst xmlns:p14="http://schemas.microsoft.com/office/powerpoint/2010/main">
        <p14:tracePtLst>
          <p14:tracePt t="981" x="7454900" y="5118100"/>
          <p14:tracePt t="987" x="7524750" y="4914900"/>
          <p14:tracePt t="994" x="7632700" y="4705350"/>
          <p14:tracePt t="1002" x="7740650" y="4476750"/>
          <p14:tracePt t="1010" x="7867650" y="4248150"/>
          <p14:tracePt t="1018" x="8001000" y="4013200"/>
          <p14:tracePt t="1026" x="8134350" y="3752850"/>
          <p14:tracePt t="1034" x="8382000" y="3333750"/>
          <p14:tracePt t="1042" x="8559800" y="3048000"/>
          <p14:tracePt t="1051" x="8724900" y="2749550"/>
          <p14:tracePt t="1058" x="8870950" y="2438400"/>
          <p14:tracePt t="1067" x="8966200" y="2298700"/>
          <p14:tracePt t="1074" x="9105900" y="20002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BEEA-BB72-6028-A11C-C5B7393340C8}"/>
              </a:ext>
            </a:extLst>
          </p:cNvPr>
          <p:cNvSpPr>
            <a:spLocks noGrp="1"/>
          </p:cNvSpPr>
          <p:nvPr>
            <p:ph type="title"/>
          </p:nvPr>
        </p:nvSpPr>
        <p:spPr/>
        <p:txBody>
          <a:bodyPr/>
          <a:lstStyle/>
          <a:p>
            <a:r>
              <a:rPr lang="en-US" dirty="0"/>
              <a:t>Hepatitis B (HBV) Serologies</a:t>
            </a:r>
          </a:p>
        </p:txBody>
      </p:sp>
      <p:sp>
        <p:nvSpPr>
          <p:cNvPr id="3" name="Content Placeholder 2">
            <a:extLst>
              <a:ext uri="{FF2B5EF4-FFF2-40B4-BE49-F238E27FC236}">
                <a16:creationId xmlns:a16="http://schemas.microsoft.com/office/drawing/2014/main" id="{33A58A81-6EAE-6305-434B-6B59F8375990}"/>
              </a:ext>
            </a:extLst>
          </p:cNvPr>
          <p:cNvSpPr>
            <a:spLocks noGrp="1"/>
          </p:cNvSpPr>
          <p:nvPr>
            <p:ph sz="half" idx="2"/>
          </p:nvPr>
        </p:nvSpPr>
        <p:spPr/>
        <p:txBody>
          <a:bodyPr>
            <a:normAutofit/>
          </a:bodyPr>
          <a:lstStyle/>
          <a:p>
            <a:r>
              <a:rPr lang="en-US" sz="2300" dirty="0"/>
              <a:t>Virology – key structures</a:t>
            </a:r>
          </a:p>
          <a:p>
            <a:r>
              <a:rPr lang="en-US" sz="2300" dirty="0"/>
              <a:t>Acute HBV infection</a:t>
            </a:r>
          </a:p>
          <a:p>
            <a:r>
              <a:rPr lang="en-US" sz="2300" dirty="0"/>
              <a:t>Chronic HBV infection</a:t>
            </a:r>
          </a:p>
          <a:p>
            <a:r>
              <a:rPr lang="en-US" sz="2300" dirty="0"/>
              <a:t>Hep B serologic profiles</a:t>
            </a:r>
          </a:p>
        </p:txBody>
      </p:sp>
      <p:sp>
        <p:nvSpPr>
          <p:cNvPr id="4" name="Text Placeholder 3">
            <a:extLst>
              <a:ext uri="{FF2B5EF4-FFF2-40B4-BE49-F238E27FC236}">
                <a16:creationId xmlns:a16="http://schemas.microsoft.com/office/drawing/2014/main" id="{086CC67C-C7C1-4313-C1FF-05875F3D56A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69567904"/>
      </p:ext>
    </p:extLst>
  </p:cSld>
  <p:clrMapOvr>
    <a:masterClrMapping/>
  </p:clrMapOvr>
  <p:transition spd="slow" advTm="2706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Key Structures</a:t>
            </a:r>
          </a:p>
        </p:txBody>
      </p:sp>
      <p:sp>
        <p:nvSpPr>
          <p:cNvPr id="4" name="Text Placeholder 3">
            <a:extLst>
              <a:ext uri="{FF2B5EF4-FFF2-40B4-BE49-F238E27FC236}">
                <a16:creationId xmlns:a16="http://schemas.microsoft.com/office/drawing/2014/main" id="{82E25837-7D91-0111-0779-93F2A081AEB0}"/>
              </a:ext>
            </a:extLst>
          </p:cNvPr>
          <p:cNvSpPr>
            <a:spLocks noGrp="1"/>
          </p:cNvSpPr>
          <p:nvPr>
            <p:ph type="body" sz="quarter" idx="14"/>
          </p:nvPr>
        </p:nvSpPr>
        <p:spPr/>
        <p:txBody>
          <a:bodyPr/>
          <a:lstStyle/>
          <a:p>
            <a:r>
              <a:rPr lang="en-US" dirty="0"/>
              <a:t>Image Credit: Cognition Studios, Inc.</a:t>
            </a:r>
          </a:p>
        </p:txBody>
      </p:sp>
      <p:pic>
        <p:nvPicPr>
          <p:cNvPr id="6" name="Picture 5">
            <a:extLst>
              <a:ext uri="{FF2B5EF4-FFF2-40B4-BE49-F238E27FC236}">
                <a16:creationId xmlns:a16="http://schemas.microsoft.com/office/drawing/2014/main" id="{69C9BB51-D8EC-9CAB-0798-C6392D25D76F}"/>
              </a:ext>
            </a:extLst>
          </p:cNvPr>
          <p:cNvPicPr>
            <a:picLocks noChangeAspect="1"/>
          </p:cNvPicPr>
          <p:nvPr/>
        </p:nvPicPr>
        <p:blipFill>
          <a:blip r:embed="rId3"/>
          <a:stretch>
            <a:fillRect/>
          </a:stretch>
        </p:blipFill>
        <p:spPr>
          <a:xfrm>
            <a:off x="2293096" y="1488887"/>
            <a:ext cx="4953271" cy="2728109"/>
          </a:xfrm>
          <a:prstGeom prst="rect">
            <a:avLst/>
          </a:prstGeom>
        </p:spPr>
      </p:pic>
    </p:spTree>
    <p:extLst>
      <p:ext uri="{BB962C8B-B14F-4D97-AF65-F5344CB8AC3E}">
        <p14:creationId xmlns:p14="http://schemas.microsoft.com/office/powerpoint/2010/main" val="3060280096"/>
      </p:ext>
    </p:extLst>
  </p:cSld>
  <p:clrMapOvr>
    <a:masterClrMapping/>
  </p:clrMapOvr>
  <p:transition spd="slow" advTm="1492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Surface Antigen</a:t>
            </a:r>
          </a:p>
        </p:txBody>
      </p:sp>
      <p:pic>
        <p:nvPicPr>
          <p:cNvPr id="7" name="Picture 6">
            <a:extLst>
              <a:ext uri="{FF2B5EF4-FFF2-40B4-BE49-F238E27FC236}">
                <a16:creationId xmlns:a16="http://schemas.microsoft.com/office/drawing/2014/main" id="{00EC656A-72C5-8575-671E-E3E78AC6A0E7}"/>
              </a:ext>
            </a:extLst>
          </p:cNvPr>
          <p:cNvPicPr>
            <a:picLocks noChangeAspect="1"/>
          </p:cNvPicPr>
          <p:nvPr/>
        </p:nvPicPr>
        <p:blipFill>
          <a:blip r:embed="rId3"/>
          <a:stretch>
            <a:fillRect/>
          </a:stretch>
        </p:blipFill>
        <p:spPr>
          <a:xfrm>
            <a:off x="323850" y="1171237"/>
            <a:ext cx="3670300" cy="2628900"/>
          </a:xfrm>
          <a:prstGeom prst="rect">
            <a:avLst/>
          </a:prstGeom>
        </p:spPr>
      </p:pic>
      <p:pic>
        <p:nvPicPr>
          <p:cNvPr id="5" name="Picture 4">
            <a:extLst>
              <a:ext uri="{FF2B5EF4-FFF2-40B4-BE49-F238E27FC236}">
                <a16:creationId xmlns:a16="http://schemas.microsoft.com/office/drawing/2014/main" id="{5995246F-C3C7-E833-D36F-D938B9ED222F}"/>
              </a:ext>
            </a:extLst>
          </p:cNvPr>
          <p:cNvPicPr>
            <a:picLocks noChangeAspect="1"/>
          </p:cNvPicPr>
          <p:nvPr/>
        </p:nvPicPr>
        <p:blipFill>
          <a:blip r:embed="rId4"/>
          <a:stretch>
            <a:fillRect/>
          </a:stretch>
        </p:blipFill>
        <p:spPr>
          <a:xfrm>
            <a:off x="3817077" y="2351331"/>
            <a:ext cx="5255006" cy="1971898"/>
          </a:xfrm>
          <a:prstGeom prst="rect">
            <a:avLst/>
          </a:prstGeom>
        </p:spPr>
      </p:pic>
      <p:sp>
        <p:nvSpPr>
          <p:cNvPr id="8" name="TextBox 7">
            <a:extLst>
              <a:ext uri="{FF2B5EF4-FFF2-40B4-BE49-F238E27FC236}">
                <a16:creationId xmlns:a16="http://schemas.microsoft.com/office/drawing/2014/main" id="{FCA150B2-9ADC-F2F6-548A-3964E292A8FE}"/>
              </a:ext>
            </a:extLst>
          </p:cNvPr>
          <p:cNvSpPr txBox="1"/>
          <p:nvPr/>
        </p:nvSpPr>
        <p:spPr>
          <a:xfrm>
            <a:off x="4324574" y="1299619"/>
            <a:ext cx="2953053" cy="400110"/>
          </a:xfrm>
          <a:prstGeom prst="rect">
            <a:avLst/>
          </a:prstGeom>
          <a:noFill/>
        </p:spPr>
        <p:txBody>
          <a:bodyPr wrap="none" rtlCol="0">
            <a:spAutoFit/>
          </a:bodyPr>
          <a:lstStyle/>
          <a:p>
            <a:r>
              <a:rPr lang="en-US" sz="2000" dirty="0"/>
              <a:t>Hepatitis B surface Ag</a:t>
            </a:r>
          </a:p>
        </p:txBody>
      </p:sp>
      <p:cxnSp>
        <p:nvCxnSpPr>
          <p:cNvPr id="10" name="Straight Connector 9">
            <a:extLst>
              <a:ext uri="{FF2B5EF4-FFF2-40B4-BE49-F238E27FC236}">
                <a16:creationId xmlns:a16="http://schemas.microsoft.com/office/drawing/2014/main" id="{25EB69AB-2BAE-EB83-AB09-69E0EE17424A}"/>
              </a:ext>
            </a:extLst>
          </p:cNvPr>
          <p:cNvCxnSpPr>
            <a:cxnSpLocks/>
          </p:cNvCxnSpPr>
          <p:nvPr/>
        </p:nvCxnSpPr>
        <p:spPr>
          <a:xfrm flipH="1">
            <a:off x="2416625" y="1510432"/>
            <a:ext cx="1864921" cy="55114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C12901-8397-444A-DC2F-9EA4DEE129E2}"/>
              </a:ext>
            </a:extLst>
          </p:cNvPr>
          <p:cNvCxnSpPr/>
          <p:nvPr/>
        </p:nvCxnSpPr>
        <p:spPr>
          <a:xfrm>
            <a:off x="6088828" y="1750298"/>
            <a:ext cx="0" cy="601033"/>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Text Placeholder 3">
            <a:extLst>
              <a:ext uri="{FF2B5EF4-FFF2-40B4-BE49-F238E27FC236}">
                <a16:creationId xmlns:a16="http://schemas.microsoft.com/office/drawing/2014/main" id="{C7246FA5-2D5B-35FB-AB1B-B22AF4F55520}"/>
              </a:ext>
            </a:extLst>
          </p:cNvPr>
          <p:cNvSpPr>
            <a:spLocks noGrp="1"/>
          </p:cNvSpPr>
          <p:nvPr>
            <p:ph type="body" sz="quarter" idx="14"/>
          </p:nvPr>
        </p:nvSpPr>
        <p:spPr>
          <a:xfrm>
            <a:off x="323850" y="4846321"/>
            <a:ext cx="7357838" cy="240029"/>
          </a:xfrm>
        </p:spPr>
        <p:txBody>
          <a:bodyPr/>
          <a:lstStyle/>
          <a:p>
            <a:r>
              <a:rPr lang="en-US" dirty="0"/>
              <a:t>Image Credit: Cognition Studios, Inc.</a:t>
            </a:r>
          </a:p>
        </p:txBody>
      </p:sp>
    </p:spTree>
    <p:extLst>
      <p:ext uri="{BB962C8B-B14F-4D97-AF65-F5344CB8AC3E}">
        <p14:creationId xmlns:p14="http://schemas.microsoft.com/office/powerpoint/2010/main" val="1100209141"/>
      </p:ext>
    </p:extLst>
  </p:cSld>
  <p:clrMapOvr>
    <a:masterClrMapping/>
  </p:clrMapOvr>
  <p:transition spd="slow" advTm="2669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E antigen and Core antigen</a:t>
            </a:r>
          </a:p>
        </p:txBody>
      </p:sp>
      <p:sp>
        <p:nvSpPr>
          <p:cNvPr id="4" name="Text Placeholder 3">
            <a:extLst>
              <a:ext uri="{FF2B5EF4-FFF2-40B4-BE49-F238E27FC236}">
                <a16:creationId xmlns:a16="http://schemas.microsoft.com/office/drawing/2014/main" id="{82E25837-7D91-0111-0779-93F2A081AEB0}"/>
              </a:ext>
            </a:extLst>
          </p:cNvPr>
          <p:cNvSpPr>
            <a:spLocks noGrp="1"/>
          </p:cNvSpPr>
          <p:nvPr>
            <p:ph type="body" sz="quarter" idx="14"/>
          </p:nvPr>
        </p:nvSpPr>
        <p:spPr/>
        <p:txBody>
          <a:bodyPr/>
          <a:lstStyle/>
          <a:p>
            <a:r>
              <a:rPr lang="en-US" sz="1200" dirty="0"/>
              <a:t>Image Credit: Cognition Studios, Inc.</a:t>
            </a:r>
          </a:p>
        </p:txBody>
      </p:sp>
      <p:pic>
        <p:nvPicPr>
          <p:cNvPr id="9" name="Picture 8">
            <a:extLst>
              <a:ext uri="{FF2B5EF4-FFF2-40B4-BE49-F238E27FC236}">
                <a16:creationId xmlns:a16="http://schemas.microsoft.com/office/drawing/2014/main" id="{85043B7A-873D-2A79-D86D-2020754045A1}"/>
              </a:ext>
            </a:extLst>
          </p:cNvPr>
          <p:cNvPicPr>
            <a:picLocks noChangeAspect="1"/>
          </p:cNvPicPr>
          <p:nvPr/>
        </p:nvPicPr>
        <p:blipFill>
          <a:blip r:embed="rId3"/>
          <a:stretch>
            <a:fillRect/>
          </a:stretch>
        </p:blipFill>
        <p:spPr>
          <a:xfrm>
            <a:off x="524436" y="1428441"/>
            <a:ext cx="8090934" cy="2350008"/>
          </a:xfrm>
          <a:prstGeom prst="rect">
            <a:avLst/>
          </a:prstGeom>
        </p:spPr>
      </p:pic>
      <p:sp>
        <p:nvSpPr>
          <p:cNvPr id="3" name="Rounded Rectangle 2">
            <a:extLst>
              <a:ext uri="{FF2B5EF4-FFF2-40B4-BE49-F238E27FC236}">
                <a16:creationId xmlns:a16="http://schemas.microsoft.com/office/drawing/2014/main" id="{EE7E49E4-1495-42C1-09F8-54CB9F126369}"/>
              </a:ext>
            </a:extLst>
          </p:cNvPr>
          <p:cNvSpPr/>
          <p:nvPr/>
        </p:nvSpPr>
        <p:spPr>
          <a:xfrm>
            <a:off x="509890" y="1428440"/>
            <a:ext cx="8140649" cy="2353123"/>
          </a:xfrm>
          <a:prstGeom prst="roundRect">
            <a:avLst>
              <a:gd name="adj" fmla="val 6249"/>
            </a:avLst>
          </a:prstGeom>
          <a:noFill/>
          <a:ln w="69850">
            <a:solidFill>
              <a:srgbClr val="55B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16159"/>
      </p:ext>
    </p:extLst>
  </p:cSld>
  <p:clrMapOvr>
    <a:masterClrMapping/>
  </p:clrMapOvr>
  <mc:AlternateContent xmlns:mc="http://schemas.openxmlformats.org/markup-compatibility/2006" xmlns:p14="http://schemas.microsoft.com/office/powerpoint/2010/main">
    <mc:Choice Requires="p14">
      <p:transition spd="slow" p14:dur="1250" advTm="8309">
        <p:fade/>
      </p:transition>
    </mc:Choice>
    <mc:Fallback xmlns="">
      <p:transition spd="slow" advTm="830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CDCEC1-9213-B9D7-257B-2DB8CF01A51C}"/>
              </a:ext>
            </a:extLst>
          </p:cNvPr>
          <p:cNvPicPr>
            <a:picLocks noChangeAspect="1"/>
          </p:cNvPicPr>
          <p:nvPr/>
        </p:nvPicPr>
        <p:blipFill>
          <a:blip r:embed="rId3"/>
          <a:stretch>
            <a:fillRect/>
          </a:stretch>
        </p:blipFill>
        <p:spPr>
          <a:xfrm>
            <a:off x="477544" y="1428441"/>
            <a:ext cx="8165466" cy="2350008"/>
          </a:xfrm>
          <a:prstGeom prst="rect">
            <a:avLst/>
          </a:prstGeom>
        </p:spPr>
      </p:pic>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E antigen and Core antigen</a:t>
            </a:r>
          </a:p>
        </p:txBody>
      </p:sp>
      <p:sp>
        <p:nvSpPr>
          <p:cNvPr id="4" name="Text Placeholder 3">
            <a:extLst>
              <a:ext uri="{FF2B5EF4-FFF2-40B4-BE49-F238E27FC236}">
                <a16:creationId xmlns:a16="http://schemas.microsoft.com/office/drawing/2014/main" id="{82E25837-7D91-0111-0779-93F2A081AEB0}"/>
              </a:ext>
            </a:extLst>
          </p:cNvPr>
          <p:cNvSpPr>
            <a:spLocks noGrp="1"/>
          </p:cNvSpPr>
          <p:nvPr>
            <p:ph type="body" sz="quarter" idx="14"/>
          </p:nvPr>
        </p:nvSpPr>
        <p:spPr/>
        <p:txBody>
          <a:bodyPr/>
          <a:lstStyle/>
          <a:p>
            <a:r>
              <a:rPr lang="en-US" sz="1200" dirty="0"/>
              <a:t>Image Credit: Cognition Studios, Inc.</a:t>
            </a:r>
          </a:p>
        </p:txBody>
      </p:sp>
      <p:sp>
        <p:nvSpPr>
          <p:cNvPr id="3" name="Rounded Rectangle 2">
            <a:extLst>
              <a:ext uri="{FF2B5EF4-FFF2-40B4-BE49-F238E27FC236}">
                <a16:creationId xmlns:a16="http://schemas.microsoft.com/office/drawing/2014/main" id="{EE7E49E4-1495-42C1-09F8-54CB9F126369}"/>
              </a:ext>
            </a:extLst>
          </p:cNvPr>
          <p:cNvSpPr/>
          <p:nvPr/>
        </p:nvSpPr>
        <p:spPr>
          <a:xfrm>
            <a:off x="462998" y="1416718"/>
            <a:ext cx="8191735" cy="2364846"/>
          </a:xfrm>
          <a:prstGeom prst="roundRect">
            <a:avLst>
              <a:gd name="adj" fmla="val 6249"/>
            </a:avLst>
          </a:prstGeom>
          <a:noFill/>
          <a:ln w="69850">
            <a:solidFill>
              <a:srgbClr val="55B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5059452"/>
      </p:ext>
    </p:extLst>
  </p:cSld>
  <p:clrMapOvr>
    <a:masterClrMapping/>
  </p:clrMapOvr>
  <p:transition spd="slow" advTm="1843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Antibodies</a:t>
            </a:r>
          </a:p>
        </p:txBody>
      </p:sp>
      <p:pic>
        <p:nvPicPr>
          <p:cNvPr id="3" name="Picture 2">
            <a:extLst>
              <a:ext uri="{FF2B5EF4-FFF2-40B4-BE49-F238E27FC236}">
                <a16:creationId xmlns:a16="http://schemas.microsoft.com/office/drawing/2014/main" id="{6B354B56-7896-4DEE-365F-8EC90D9C1628}"/>
              </a:ext>
            </a:extLst>
          </p:cNvPr>
          <p:cNvPicPr>
            <a:picLocks noChangeAspect="1"/>
          </p:cNvPicPr>
          <p:nvPr/>
        </p:nvPicPr>
        <p:blipFill>
          <a:blip r:embed="rId4"/>
          <a:stretch>
            <a:fillRect/>
          </a:stretch>
        </p:blipFill>
        <p:spPr>
          <a:xfrm>
            <a:off x="513678" y="1127262"/>
            <a:ext cx="5646636" cy="1444488"/>
          </a:xfrm>
          <a:prstGeom prst="rect">
            <a:avLst/>
          </a:prstGeom>
        </p:spPr>
      </p:pic>
      <p:pic>
        <p:nvPicPr>
          <p:cNvPr id="7" name="Picture 6">
            <a:extLst>
              <a:ext uri="{FF2B5EF4-FFF2-40B4-BE49-F238E27FC236}">
                <a16:creationId xmlns:a16="http://schemas.microsoft.com/office/drawing/2014/main" id="{E2736C65-890A-0D43-2944-199F6CF2756B}"/>
              </a:ext>
            </a:extLst>
          </p:cNvPr>
          <p:cNvPicPr>
            <a:picLocks noChangeAspect="1"/>
          </p:cNvPicPr>
          <p:nvPr/>
        </p:nvPicPr>
        <p:blipFill>
          <a:blip r:embed="rId5"/>
          <a:stretch>
            <a:fillRect/>
          </a:stretch>
        </p:blipFill>
        <p:spPr>
          <a:xfrm>
            <a:off x="323850" y="2858073"/>
            <a:ext cx="5180133" cy="1701925"/>
          </a:xfrm>
          <a:prstGeom prst="rect">
            <a:avLst/>
          </a:prstGeom>
        </p:spPr>
      </p:pic>
      <p:pic>
        <p:nvPicPr>
          <p:cNvPr id="5" name="Picture 4">
            <a:extLst>
              <a:ext uri="{FF2B5EF4-FFF2-40B4-BE49-F238E27FC236}">
                <a16:creationId xmlns:a16="http://schemas.microsoft.com/office/drawing/2014/main" id="{32EC9CA3-78C4-68A4-9DB1-EFCB507B0A49}"/>
              </a:ext>
            </a:extLst>
          </p:cNvPr>
          <p:cNvPicPr>
            <a:picLocks noChangeAspect="1"/>
          </p:cNvPicPr>
          <p:nvPr/>
        </p:nvPicPr>
        <p:blipFill>
          <a:blip r:embed="rId6"/>
          <a:stretch>
            <a:fillRect/>
          </a:stretch>
        </p:blipFill>
        <p:spPr>
          <a:xfrm>
            <a:off x="3630269" y="2752339"/>
            <a:ext cx="5510397" cy="1775386"/>
          </a:xfrm>
          <a:prstGeom prst="rect">
            <a:avLst/>
          </a:prstGeom>
        </p:spPr>
      </p:pic>
      <p:sp>
        <p:nvSpPr>
          <p:cNvPr id="6" name="Text Placeholder 3">
            <a:extLst>
              <a:ext uri="{FF2B5EF4-FFF2-40B4-BE49-F238E27FC236}">
                <a16:creationId xmlns:a16="http://schemas.microsoft.com/office/drawing/2014/main" id="{0B6CD038-EC5F-731B-EDAF-F0B71B111E7B}"/>
              </a:ext>
            </a:extLst>
          </p:cNvPr>
          <p:cNvSpPr>
            <a:spLocks noGrp="1"/>
          </p:cNvSpPr>
          <p:nvPr>
            <p:ph type="body" sz="quarter" idx="14"/>
          </p:nvPr>
        </p:nvSpPr>
        <p:spPr>
          <a:xfrm>
            <a:off x="323850" y="4846321"/>
            <a:ext cx="7357838" cy="240029"/>
          </a:xfrm>
        </p:spPr>
        <p:txBody>
          <a:bodyPr/>
          <a:lstStyle/>
          <a:p>
            <a:r>
              <a:rPr lang="en-US" dirty="0"/>
              <a:t>Image Credit: Cognition Studios, Inc.</a:t>
            </a:r>
          </a:p>
        </p:txBody>
      </p:sp>
    </p:spTree>
    <p:custDataLst>
      <p:tags r:id="rId1"/>
    </p:custDataLst>
    <p:extLst>
      <p:ext uri="{BB962C8B-B14F-4D97-AF65-F5344CB8AC3E}">
        <p14:creationId xmlns:p14="http://schemas.microsoft.com/office/powerpoint/2010/main" val="1339486095"/>
      </p:ext>
    </p:extLst>
  </p:cSld>
  <p:clrMapOvr>
    <a:masterClrMapping/>
  </p:clrMapOvr>
  <p:transition spd="slow" advTm="392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 Standard Serologic Panel</a:t>
            </a:r>
          </a:p>
        </p:txBody>
      </p:sp>
      <p:sp>
        <p:nvSpPr>
          <p:cNvPr id="6" name="Content Placeholder 5">
            <a:extLst>
              <a:ext uri="{FF2B5EF4-FFF2-40B4-BE49-F238E27FC236}">
                <a16:creationId xmlns:a16="http://schemas.microsoft.com/office/drawing/2014/main" id="{4E4EFFF2-AD58-5ADE-D824-7055F5F21579}"/>
              </a:ext>
            </a:extLst>
          </p:cNvPr>
          <p:cNvSpPr>
            <a:spLocks noGrp="1"/>
          </p:cNvSpPr>
          <p:nvPr>
            <p:ph sz="half" idx="2"/>
          </p:nvPr>
        </p:nvSpPr>
        <p:spPr/>
        <p:txBody>
          <a:bodyPr>
            <a:normAutofit/>
          </a:bodyPr>
          <a:lstStyle/>
          <a:p>
            <a:r>
              <a:rPr lang="en-US" sz="2000" dirty="0"/>
              <a:t>Surface Antigen (HBsAg)</a:t>
            </a:r>
          </a:p>
          <a:p>
            <a:r>
              <a:rPr lang="en-US" sz="2000" dirty="0"/>
              <a:t>Surface Antibody (anti-HBs)</a:t>
            </a:r>
          </a:p>
          <a:p>
            <a:r>
              <a:rPr lang="en-US" sz="2000" dirty="0"/>
              <a:t>Core Antibody, total (anti-HBc)</a:t>
            </a:r>
          </a:p>
        </p:txBody>
      </p:sp>
      <p:sp>
        <p:nvSpPr>
          <p:cNvPr id="8" name="Text Placeholder 7">
            <a:extLst>
              <a:ext uri="{FF2B5EF4-FFF2-40B4-BE49-F238E27FC236}">
                <a16:creationId xmlns:a16="http://schemas.microsoft.com/office/drawing/2014/main" id="{7E14B2CE-9BE5-F93D-93A9-3BE9EF49A1A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62369497"/>
      </p:ext>
    </p:extLst>
  </p:cSld>
  <p:clrMapOvr>
    <a:masterClrMapping/>
  </p:clrMapOvr>
  <p:transition spd="slow" advTm="18869"/>
</p:sld>
</file>

<file path=ppt/tags/tag1.xml><?xml version="1.0" encoding="utf-8"?>
<p:tagLst xmlns:a="http://schemas.openxmlformats.org/drawingml/2006/main" xmlns:r="http://schemas.openxmlformats.org/officeDocument/2006/relationships" xmlns:p="http://schemas.openxmlformats.org/presentationml/2006/main">
  <p:tag name="TIMING" val="|18.5|1.1|11.7"/>
</p:tagLst>
</file>

<file path=ppt/tags/tag2.xml><?xml version="1.0" encoding="utf-8"?>
<p:tagLst xmlns:a="http://schemas.openxmlformats.org/drawingml/2006/main" xmlns:r="http://schemas.openxmlformats.org/officeDocument/2006/relationships" xmlns:p="http://schemas.openxmlformats.org/presentationml/2006/main">
  <p:tag name="TIMING" val="|8.1"/>
</p:tagLst>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42634</TotalTime>
  <Words>1803</Words>
  <Application>Microsoft Macintosh PowerPoint</Application>
  <PresentationFormat>On-screen Show (16:9)</PresentationFormat>
  <Paragraphs>288</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Corbel</vt:lpstr>
      <vt:lpstr>Geneva</vt:lpstr>
      <vt:lpstr>Lucida Grande</vt:lpstr>
      <vt:lpstr>Times New Roman</vt:lpstr>
      <vt:lpstr>AETC_Master_Template_061510</vt:lpstr>
      <vt:lpstr>Hepatitis B Interpreting Hepatitis B Serologies</vt:lpstr>
      <vt:lpstr>Disclosures</vt:lpstr>
      <vt:lpstr>Hepatitis B (HBV) Serologies</vt:lpstr>
      <vt:lpstr>Hepatitis B Virus: Key Structures</vt:lpstr>
      <vt:lpstr>Hepatitis B Virus:  Surface Antigen</vt:lpstr>
      <vt:lpstr>Hepatitis B Virus:  E antigen and Core antigen</vt:lpstr>
      <vt:lpstr>Hepatitis B Virus:  E antigen and Core antigen</vt:lpstr>
      <vt:lpstr>Hepatitis B Virus: Antibodies</vt:lpstr>
      <vt:lpstr>Hepatitis B Virus:  Standard Serologic Panel</vt:lpstr>
      <vt:lpstr>PowerPoint Presentation</vt:lpstr>
      <vt:lpstr>PowerPoint Presentation</vt:lpstr>
      <vt:lpstr>PowerPoint Presentation</vt:lpstr>
      <vt:lpstr>PowerPoint Presentation</vt:lpstr>
      <vt:lpstr>PowerPoint Presentation</vt:lpstr>
      <vt:lpstr>Hepatitis B Serologies</vt:lpstr>
      <vt:lpstr>Hepatitis B Serologies</vt:lpstr>
      <vt:lpstr>Hepatitis B Serologies</vt:lpstr>
      <vt:lpstr>Hepatitis B Serologies</vt:lpstr>
      <vt:lpstr>Hepatitis B Serologies</vt:lpstr>
      <vt:lpstr>Hepatitis B Serologies</vt:lpstr>
      <vt:lpstr>Hepatitis B Serologies</vt:lpstr>
      <vt:lpstr>PowerPoint Presentation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1455</cp:revision>
  <cp:lastPrinted>2019-10-21T18:40:24Z</cp:lastPrinted>
  <dcterms:created xsi:type="dcterms:W3CDTF">2010-11-28T05:36:22Z</dcterms:created>
  <dcterms:modified xsi:type="dcterms:W3CDTF">2022-11-28T18:49:38Z</dcterms:modified>
</cp:coreProperties>
</file>