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5"/>
  </p:notesMasterIdLst>
  <p:handoutMasterIdLst>
    <p:handoutMasterId r:id="rId26"/>
  </p:handoutMasterIdLst>
  <p:sldIdLst>
    <p:sldId id="1073" r:id="rId2"/>
    <p:sldId id="1075" r:id="rId3"/>
    <p:sldId id="1066" r:id="rId4"/>
    <p:sldId id="1097" r:id="rId5"/>
    <p:sldId id="1100" r:id="rId6"/>
    <p:sldId id="1108" r:id="rId7"/>
    <p:sldId id="1078" r:id="rId8"/>
    <p:sldId id="1077" r:id="rId9"/>
    <p:sldId id="1110" r:id="rId10"/>
    <p:sldId id="1068" r:id="rId11"/>
    <p:sldId id="1101" r:id="rId12"/>
    <p:sldId id="1102" r:id="rId13"/>
    <p:sldId id="1103" r:id="rId14"/>
    <p:sldId id="1104" r:id="rId15"/>
    <p:sldId id="1080" r:id="rId16"/>
    <p:sldId id="1111" r:id="rId17"/>
    <p:sldId id="1112" r:id="rId18"/>
    <p:sldId id="1105" r:id="rId19"/>
    <p:sldId id="1082" r:id="rId20"/>
    <p:sldId id="1106" r:id="rId21"/>
    <p:sldId id="1107" r:id="rId22"/>
    <p:sldId id="1113" r:id="rId23"/>
    <p:sldId id="1074" r:id="rId24"/>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 Nina Kim" initials="HNK" lastIdx="4" clrIdx="0">
    <p:extLst>
      <p:ext uri="{19B8F6BF-5375-455C-9EA6-DF929625EA0E}">
        <p15:presenceInfo xmlns:p15="http://schemas.microsoft.com/office/powerpoint/2012/main" userId="S::hyangkim@uw.edu::e6f3baeb-8d42-454e-899f-774fe842a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B0C1"/>
    <a:srgbClr val="55BB47"/>
    <a:srgbClr val="DF0075"/>
    <a:srgbClr val="285078"/>
    <a:srgbClr val="5A646E"/>
    <a:srgbClr val="00597C"/>
    <a:srgbClr val="023147"/>
    <a:srgbClr val="82C8FA"/>
    <a:srgbClr val="65BEF9"/>
    <a:srgbClr val="81C3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64913" autoAdjust="0"/>
  </p:normalViewPr>
  <p:slideViewPr>
    <p:cSldViewPr snapToGrid="0" showGuides="1">
      <p:cViewPr varScale="1">
        <p:scale>
          <a:sx n="110" d="100"/>
          <a:sy n="110" d="100"/>
        </p:scale>
        <p:origin x="1856"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9952"/>
    </p:cViewPr>
  </p:sorterViewPr>
  <p:notesViewPr>
    <p:cSldViewPr snapToGrid="0"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Dr. Nina Kim from the University of Washington. I will be talking about a frequently encountered hepatitis B serologic profile – isolated core Ab. This occurs when someone is only positive for hepatitis B core Ab and negative for surface antigen and surface antibody. This profile tends to generate confusion and questions for many clinicians. By the end of this talk, you will gain better understanding of isolated core antibody.</a:t>
            </a:r>
          </a:p>
        </p:txBody>
      </p:sp>
    </p:spTree>
    <p:extLst>
      <p:ext uri="{BB962C8B-B14F-4D97-AF65-F5344CB8AC3E}">
        <p14:creationId xmlns:p14="http://schemas.microsoft.com/office/powerpoint/2010/main" val="1790276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isolated core profile is seen 1 of 4 scenarios: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Window phase</a:t>
            </a:r>
            <a:r>
              <a:rPr lang="en-US" dirty="0"/>
              <a:t> – </a:t>
            </a:r>
            <a:r>
              <a:rPr lang="en-US" sz="1200" kern="1200" dirty="0">
                <a:solidFill>
                  <a:schemeClr val="tx1"/>
                </a:solidFill>
                <a:effectLst/>
                <a:latin typeface="Times New Roman" pitchFamily="-108" charset="0"/>
                <a:ea typeface="ＭＳ Ｐゴシック" pitchFamily="-105" charset="-128"/>
                <a:cs typeface="ＭＳ Ｐゴシック" pitchFamily="-105" charset="-128"/>
              </a:rPr>
              <a:t>a period of time when surface antigen has basically gotten to below detectable levels and the surface antibody has not yet quite developed and it is in the seronegative window where you can sometimes just get isolated core antibody. Keep in mind that you will not encounter this very often (short discrete transient phase) individual likely has other clinically apparent manifestations of acute hep B including elevated liver aminotransferases. They will also likely have positive core IgM antibody</a:t>
            </a:r>
            <a:endParaRPr lang="en-US" sz="1200" kern="1200" dirty="0">
              <a:solidFill>
                <a:schemeClr val="tx1"/>
              </a:solidFill>
              <a:effectLst/>
              <a:latin typeface="Times New Roman" pitchFamily="-108" charset="0"/>
              <a:ea typeface="ＭＳ Ｐゴシック" pitchFamily="-10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08" charset="0"/>
                <a:ea typeface="ＭＳ Ｐゴシック" pitchFamily="-105" charset="-128"/>
                <a:cs typeface="ＭＳ Ｐゴシック" pitchFamily="-105" charset="-128"/>
              </a:rPr>
              <a:t>The second scenario is when you have someone who has seen hepatitis B and they have gone on to resolve their infection but they basically had waning of their surface antibody to a level that is less than 10-12 international units/L which, depending on the assay, is the threshold we consider protective.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08" charset="0"/>
              <a:ea typeface="ＭＳ Ｐゴシック" pitchFamily="-10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08" charset="0"/>
                <a:ea typeface="ＭＳ Ｐゴシック" pitchFamily="-105" charset="-128"/>
              </a:rPr>
              <a:t>3</a:t>
            </a:r>
            <a:r>
              <a:rPr lang="en-US" sz="1200" kern="1200" baseline="30000" dirty="0">
                <a:solidFill>
                  <a:schemeClr val="tx1"/>
                </a:solidFill>
                <a:effectLst/>
                <a:latin typeface="Times New Roman" pitchFamily="-108" charset="0"/>
                <a:ea typeface="ＭＳ Ｐゴシック" pitchFamily="-105" charset="-128"/>
              </a:rPr>
              <a:t>rd</a:t>
            </a:r>
            <a:r>
              <a:rPr lang="en-US" sz="1200" kern="1200" dirty="0">
                <a:solidFill>
                  <a:schemeClr val="tx1"/>
                </a:solidFill>
                <a:effectLst/>
                <a:latin typeface="Times New Roman" pitchFamily="-108" charset="0"/>
                <a:ea typeface="ＭＳ Ｐゴシック" pitchFamily="-105" charset="-128"/>
              </a:rPr>
              <a:t>: </a:t>
            </a:r>
            <a:r>
              <a:rPr lang="en-US" sz="1200" kern="1200" dirty="0">
                <a:solidFill>
                  <a:schemeClr val="tx1"/>
                </a:solidFill>
                <a:effectLst/>
                <a:latin typeface="Times New Roman" pitchFamily="-108" charset="0"/>
                <a:ea typeface="ＭＳ Ｐゴシック" pitchFamily="-105" charset="-128"/>
                <a:cs typeface="ＭＳ Ｐゴシック" pitchFamily="-105" charset="-128"/>
              </a:rPr>
              <a:t>chronic infection that can manifest as an isolated core Ab when the surface antigen has waned over time due to low production... we can sometimes see this in chronic carrier state they have started to gain some better immune control and therefore lost surface antigen or they have developed mutations to the surface Ag protein that have escaped detection by our standard assays.</a:t>
            </a:r>
            <a:endParaRPr lang="en-US" dirty="0"/>
          </a:p>
          <a:p>
            <a:endParaRPr lang="en-US" dirty="0"/>
          </a:p>
          <a:p>
            <a:r>
              <a:rPr lang="en-US" dirty="0"/>
              <a:t>Finally, false positive.</a:t>
            </a:r>
          </a:p>
        </p:txBody>
      </p:sp>
    </p:spTree>
    <p:extLst>
      <p:ext uri="{BB962C8B-B14F-4D97-AF65-F5344CB8AC3E}">
        <p14:creationId xmlns:p14="http://schemas.microsoft.com/office/powerpoint/2010/main" val="368341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isolated core profile is seen 1 of 4 scenarios: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Window phase – </a:t>
            </a:r>
            <a:r>
              <a:rPr lang="en-US" sz="1200" kern="1200" dirty="0">
                <a:solidFill>
                  <a:schemeClr val="tx1"/>
                </a:solidFill>
                <a:effectLst/>
                <a:latin typeface="Times New Roman" pitchFamily="-108" charset="0"/>
                <a:ea typeface="ＭＳ Ｐゴシック" pitchFamily="-105" charset="-128"/>
                <a:cs typeface="ＭＳ Ｐゴシック" pitchFamily="-105" charset="-128"/>
              </a:rPr>
              <a:t>a period of time when surface antigen has basically gotten to below detectable levels and the surface antibody has not yet quite developed and it is in the seronegative window where you can sometimes just get isolated core antibody. Keep in mind that you will not encounter this very often (short discrete transient phase) individual likely has other clinically apparent manifestations of acute hep 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08" charset="0"/>
              <a:ea typeface="ＭＳ Ｐゴシック" pitchFamily="-10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Times New Roman" pitchFamily="-108" charset="0"/>
                <a:ea typeface="ＭＳ Ｐゴシック" pitchFamily="-105" charset="-128"/>
                <a:cs typeface="ＭＳ Ｐゴシック" pitchFamily="-105" charset="-128"/>
              </a:rPr>
              <a:t>The second scenario</a:t>
            </a:r>
            <a:r>
              <a:rPr lang="en-US" sz="1200" kern="1200" dirty="0">
                <a:solidFill>
                  <a:schemeClr val="tx1"/>
                </a:solidFill>
                <a:effectLst/>
                <a:latin typeface="Times New Roman" pitchFamily="-108" charset="0"/>
                <a:ea typeface="ＭＳ Ｐゴシック" pitchFamily="-105" charset="-128"/>
                <a:cs typeface="ＭＳ Ｐゴシック" pitchFamily="-105" charset="-128"/>
              </a:rPr>
              <a:t> is when you have someone who has seen hepatitis B and they have gone on to resolve their infection but they basically had waning of their surface antibody to a level that is less than 10-12 international units/L which, depending on the assay, is the threshold we consider protective.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08" charset="0"/>
              <a:ea typeface="ＭＳ Ｐゴシック" pitchFamily="-10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08" charset="0"/>
                <a:ea typeface="ＭＳ Ｐゴシック" pitchFamily="-105" charset="-128"/>
              </a:rPr>
              <a:t>3</a:t>
            </a:r>
            <a:r>
              <a:rPr lang="en-US" sz="1200" kern="1200" baseline="30000" dirty="0">
                <a:solidFill>
                  <a:schemeClr val="tx1"/>
                </a:solidFill>
                <a:effectLst/>
                <a:latin typeface="Times New Roman" pitchFamily="-108" charset="0"/>
                <a:ea typeface="ＭＳ Ｐゴシック" pitchFamily="-105" charset="-128"/>
              </a:rPr>
              <a:t>rd</a:t>
            </a:r>
            <a:r>
              <a:rPr lang="en-US" sz="1200" kern="1200" dirty="0">
                <a:solidFill>
                  <a:schemeClr val="tx1"/>
                </a:solidFill>
                <a:effectLst/>
                <a:latin typeface="Times New Roman" pitchFamily="-108" charset="0"/>
                <a:ea typeface="ＭＳ Ｐゴシック" pitchFamily="-105" charset="-128"/>
              </a:rPr>
              <a:t>: </a:t>
            </a:r>
            <a:r>
              <a:rPr lang="en-US" sz="1200" kern="1200" dirty="0">
                <a:solidFill>
                  <a:schemeClr val="tx1"/>
                </a:solidFill>
                <a:effectLst/>
                <a:latin typeface="Times New Roman" pitchFamily="-108" charset="0"/>
                <a:ea typeface="ＭＳ Ｐゴシック" pitchFamily="-105" charset="-128"/>
                <a:cs typeface="ＭＳ Ｐゴシック" pitchFamily="-105" charset="-128"/>
              </a:rPr>
              <a:t>chronic infection that can manifest as an isolated core Ab when the surface antigen has waned over time due to low production... we can sometimes see this in chronic carrier state they have started to gain some better immune control and therefore lost surface antigen or they have developed mutations to the surface Ag protein that have escaped detection by our standard assays.</a:t>
            </a:r>
            <a:endParaRPr lang="en-US" dirty="0"/>
          </a:p>
          <a:p>
            <a:endParaRPr lang="en-US" dirty="0"/>
          </a:p>
          <a:p>
            <a:r>
              <a:rPr lang="en-US" dirty="0"/>
              <a:t>Finally, false positive.</a:t>
            </a:r>
          </a:p>
        </p:txBody>
      </p:sp>
    </p:spTree>
    <p:extLst>
      <p:ext uri="{BB962C8B-B14F-4D97-AF65-F5344CB8AC3E}">
        <p14:creationId xmlns:p14="http://schemas.microsoft.com/office/powerpoint/2010/main" val="1100982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isolated core profile is seen 1 of 4 scenarios: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Window phase – </a:t>
            </a:r>
            <a:r>
              <a:rPr lang="en-US" sz="1200" kern="1200" dirty="0">
                <a:solidFill>
                  <a:schemeClr val="tx1"/>
                </a:solidFill>
                <a:effectLst/>
                <a:latin typeface="Times New Roman" pitchFamily="-108" charset="0"/>
                <a:ea typeface="ＭＳ Ｐゴシック" pitchFamily="-105" charset="-128"/>
                <a:cs typeface="ＭＳ Ｐゴシック" pitchFamily="-105" charset="-128"/>
              </a:rPr>
              <a:t>a period of time when surface antigen has basically gotten to below detectable levels and the surface antibody has not yet quite developed and it is in the seronegative window where you can sometimes just get isolated core antibody. Keep in mind that you will not encounter this very often (short discrete transient phase) individual likely has other clinically apparent manifestations of acute hep 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08" charset="0"/>
              <a:ea typeface="ＭＳ Ｐゴシック" pitchFamily="-10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08" charset="0"/>
                <a:ea typeface="ＭＳ Ｐゴシック" pitchFamily="-105" charset="-128"/>
                <a:cs typeface="ＭＳ Ｐゴシック" pitchFamily="-105" charset="-128"/>
              </a:rPr>
              <a:t>The second scenario is when you have someone who has seen hepatitis B and they have gone on to resolve their infection but they basically had waning of their surface antibody to a level that is less than 10-12 international units/L which, depending on the assay, is the threshold we consider protective.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08" charset="0"/>
              <a:ea typeface="ＭＳ Ｐゴシック" pitchFamily="-10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Times New Roman" pitchFamily="-108" charset="0"/>
                <a:ea typeface="ＭＳ Ｐゴシック" pitchFamily="-105" charset="-128"/>
              </a:rPr>
              <a:t>3</a:t>
            </a:r>
            <a:r>
              <a:rPr lang="en-US" sz="1200" b="1" kern="1200" baseline="30000" dirty="0">
                <a:solidFill>
                  <a:schemeClr val="tx1"/>
                </a:solidFill>
                <a:effectLst/>
                <a:latin typeface="Times New Roman" pitchFamily="-108" charset="0"/>
                <a:ea typeface="ＭＳ Ｐゴシック" pitchFamily="-105" charset="-128"/>
              </a:rPr>
              <a:t>rd</a:t>
            </a:r>
            <a:r>
              <a:rPr lang="en-US" sz="1200" b="1" kern="1200" dirty="0">
                <a:solidFill>
                  <a:schemeClr val="tx1"/>
                </a:solidFill>
                <a:effectLst/>
                <a:latin typeface="Times New Roman" pitchFamily="-108" charset="0"/>
                <a:ea typeface="ＭＳ Ｐゴシック" pitchFamily="-105" charset="-128"/>
              </a:rPr>
              <a:t>: </a:t>
            </a:r>
            <a:r>
              <a:rPr lang="en-US" sz="1200" b="1" kern="1200" dirty="0">
                <a:solidFill>
                  <a:schemeClr val="tx1"/>
                </a:solidFill>
                <a:effectLst/>
                <a:latin typeface="Times New Roman" pitchFamily="-108" charset="0"/>
                <a:ea typeface="ＭＳ Ｐゴシック" pitchFamily="-105" charset="-128"/>
                <a:cs typeface="ＭＳ Ｐゴシック" pitchFamily="-105" charset="-128"/>
              </a:rPr>
              <a:t>chronic infection </a:t>
            </a:r>
            <a:r>
              <a:rPr lang="en-US" sz="1200" kern="1200" dirty="0">
                <a:solidFill>
                  <a:schemeClr val="tx1"/>
                </a:solidFill>
                <a:effectLst/>
                <a:latin typeface="Times New Roman" pitchFamily="-108" charset="0"/>
                <a:ea typeface="ＭＳ Ｐゴシック" pitchFamily="-105" charset="-128"/>
                <a:cs typeface="ＭＳ Ｐゴシック" pitchFamily="-105" charset="-128"/>
              </a:rPr>
              <a:t>that can manifest as an isolated core Ab when the surface antigen has waned over time due to low production... we can sometimes see this in chronic carrier state they have started to gain some better immune control and therefore lost surface antigen or they have developed mutations to the surface Ag protein that have escaped detection by our standard assays.</a:t>
            </a:r>
            <a:endParaRPr lang="en-US" dirty="0"/>
          </a:p>
          <a:p>
            <a:endParaRPr lang="en-US" dirty="0"/>
          </a:p>
          <a:p>
            <a:r>
              <a:rPr lang="en-US" dirty="0"/>
              <a:t>Finally, false positive.</a:t>
            </a:r>
          </a:p>
        </p:txBody>
      </p:sp>
    </p:spTree>
    <p:extLst>
      <p:ext uri="{BB962C8B-B14F-4D97-AF65-F5344CB8AC3E}">
        <p14:creationId xmlns:p14="http://schemas.microsoft.com/office/powerpoint/2010/main" val="706963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isolated core profile is seen 1 of 4 scenarios: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Window phase – </a:t>
            </a:r>
            <a:r>
              <a:rPr lang="en-US" sz="1200" kern="1200" dirty="0">
                <a:solidFill>
                  <a:schemeClr val="tx1"/>
                </a:solidFill>
                <a:effectLst/>
                <a:latin typeface="Times New Roman" pitchFamily="-108" charset="0"/>
                <a:ea typeface="ＭＳ Ｐゴシック" pitchFamily="-105" charset="-128"/>
                <a:cs typeface="ＭＳ Ｐゴシック" pitchFamily="-105" charset="-128"/>
              </a:rPr>
              <a:t>a period of time when surface antigen has basically gotten to below detectable levels and the surface antibody has not yet quite developed and it is in the seronegative window where you can sometimes just get isolated core antibody. Keep in mind that you will not encounter this very often (short discrete transient phase) individual likely has other clinically apparent manifestations of acute hep 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08" charset="0"/>
              <a:ea typeface="ＭＳ Ｐゴシック" pitchFamily="-10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08" charset="0"/>
                <a:ea typeface="ＭＳ Ｐゴシック" pitchFamily="-105" charset="-128"/>
                <a:cs typeface="ＭＳ Ｐゴシック" pitchFamily="-105" charset="-128"/>
              </a:rPr>
              <a:t>The second scenario is when you have someone who has seen hepatitis B and they have gone on to resolve their infection but they basically had waning of their surface antibody to a level that is less than 10-12 international units/L which, depending on the assay, is the threshold we consider protective.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08" charset="0"/>
              <a:ea typeface="ＭＳ Ｐゴシック" pitchFamily="-10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08" charset="0"/>
                <a:ea typeface="ＭＳ Ｐゴシック" pitchFamily="-105" charset="-128"/>
              </a:rPr>
              <a:t>3</a:t>
            </a:r>
            <a:r>
              <a:rPr lang="en-US" sz="1200" kern="1200" baseline="30000" dirty="0">
                <a:solidFill>
                  <a:schemeClr val="tx1"/>
                </a:solidFill>
                <a:effectLst/>
                <a:latin typeface="Times New Roman" pitchFamily="-108" charset="0"/>
                <a:ea typeface="ＭＳ Ｐゴシック" pitchFamily="-105" charset="-128"/>
              </a:rPr>
              <a:t>rd</a:t>
            </a:r>
            <a:r>
              <a:rPr lang="en-US" sz="1200" kern="1200" dirty="0">
                <a:solidFill>
                  <a:schemeClr val="tx1"/>
                </a:solidFill>
                <a:effectLst/>
                <a:latin typeface="Times New Roman" pitchFamily="-108" charset="0"/>
                <a:ea typeface="ＭＳ Ｐゴシック" pitchFamily="-105" charset="-128"/>
              </a:rPr>
              <a:t>: </a:t>
            </a:r>
            <a:r>
              <a:rPr lang="en-US" sz="1200" kern="1200" dirty="0">
                <a:solidFill>
                  <a:schemeClr val="tx1"/>
                </a:solidFill>
                <a:effectLst/>
                <a:latin typeface="Times New Roman" pitchFamily="-108" charset="0"/>
                <a:ea typeface="ＭＳ Ｐゴシック" pitchFamily="-105" charset="-128"/>
                <a:cs typeface="ＭＳ Ｐゴシック" pitchFamily="-105" charset="-128"/>
              </a:rPr>
              <a:t>chronic infection that can manifest as an isolated core Ab when the surface antigen has waned over time due to low production... we can sometimes see this in chronic carrier state they have started to gain some better immune control and therefore lost surface antigen or they have developed mutations to the surface Ag protein that have escaped detection by our standard assays.</a:t>
            </a:r>
            <a:endParaRPr lang="en-US" dirty="0"/>
          </a:p>
          <a:p>
            <a:endParaRPr lang="en-US" b="1" dirty="0"/>
          </a:p>
          <a:p>
            <a:r>
              <a:rPr lang="en-US" b="1" dirty="0"/>
              <a:t>Finally, false positive. </a:t>
            </a:r>
            <a:r>
              <a:rPr lang="en-US" dirty="0"/>
              <a:t>I want to say a few words about false positive. Because one of the misconceptions out there is that most individuals with this isolated core Ab profile fall into this category. When in fact this is rare. We did encounter false positives with older assays but current assays for hep B core Ab have &gt;99% specificity. But you want to consider the possibility of this false result if you have a patient with no risk factors for HBV and who is not from an HBV endemic region such as Asia, Africa or Pacific Islands.</a:t>
            </a:r>
          </a:p>
        </p:txBody>
      </p:sp>
    </p:spTree>
    <p:extLst>
      <p:ext uri="{BB962C8B-B14F-4D97-AF65-F5344CB8AC3E}">
        <p14:creationId xmlns:p14="http://schemas.microsoft.com/office/powerpoint/2010/main" val="1123766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have learned about this profile is that it is generally a stable pattern over time in most individuals.</a:t>
            </a:r>
          </a:p>
          <a:p>
            <a:r>
              <a:rPr lang="en-US" dirty="0"/>
              <a:t>In one large cohort of individuals with and without HIV, this profile continued to be present in the vast majority of individuals when retested.</a:t>
            </a:r>
          </a:p>
          <a:p>
            <a:r>
              <a:rPr lang="en-US" dirty="0"/>
              <a:t>If there was a change, the surface Ab would show up. It was rare to see a transition to a chronic hepatitis B profile, where the surface antigen was positive along the core Ab.</a:t>
            </a:r>
          </a:p>
          <a:p>
            <a:endParaRPr lang="en-US" dirty="0"/>
          </a:p>
          <a:p>
            <a:r>
              <a:rPr lang="en-US" dirty="0"/>
              <a:t>We have also learned that this profile does not appear to be associated (at least in US-based settings) with liver aminotransferase elevations…</a:t>
            </a:r>
          </a:p>
        </p:txBody>
      </p:sp>
    </p:spTree>
    <p:extLst>
      <p:ext uri="{BB962C8B-B14F-4D97-AF65-F5344CB8AC3E}">
        <p14:creationId xmlns:p14="http://schemas.microsoft.com/office/powerpoint/2010/main" val="1772076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about that small subset with occult hep B?</a:t>
            </a:r>
          </a:p>
          <a:p>
            <a:endParaRPr lang="en-US" dirty="0"/>
          </a:p>
          <a:p>
            <a:r>
              <a:rPr lang="en-US" dirty="0"/>
              <a:t>Bottom line: I think the clinical significance and true extent of occult HBV is not clear based on the literature. Answer to question – how worried should I be for occult HBV in isolated core patients... is generally going to be: don’t worry</a:t>
            </a:r>
          </a:p>
          <a:p>
            <a:endParaRPr lang="en-US" dirty="0"/>
          </a:p>
          <a:p>
            <a:r>
              <a:rPr lang="en-US" dirty="0"/>
              <a:t>How aggressively we hunt for this will depend a great deal on 2 things: (1) where the patient is from and (2) what is at stake clinically? I tend to be more aggressive about hunting or watching for occult HBV when the clinical stakes are high.</a:t>
            </a:r>
          </a:p>
        </p:txBody>
      </p:sp>
    </p:spTree>
    <p:extLst>
      <p:ext uri="{BB962C8B-B14F-4D97-AF65-F5344CB8AC3E}">
        <p14:creationId xmlns:p14="http://schemas.microsoft.com/office/powerpoint/2010/main" val="1078198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Reports of severe HBV reactivation in the setting of HCV treatment. Which we did not see in the interferon era – probably because IFN has activity vs HBV.</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October of 2016, the US Food and Drug Administration issued a drug safety Boxed Warning after identifying 29 cases of HBV reactivation in hepatitis B and C co-infected patients undergoing treatment with HCV direct-acting antiviral (DAA) therapies. Later published on these cases in the Annals the following spring.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To understand why this can happen, appreciate phenomenon of viral interplay between HCV and HBV: </a:t>
            </a:r>
            <a:r>
              <a:rPr lang="en-US" sz="1200" kern="1200" dirty="0">
                <a:solidFill>
                  <a:schemeClr val="tx1"/>
                </a:solidFill>
                <a:effectLst/>
                <a:latin typeface="Times New Roman" pitchFamily="-108" charset="0"/>
                <a:ea typeface="ＭＳ Ｐゴシック" pitchFamily="-105" charset="-128"/>
                <a:cs typeface="ＭＳ Ｐゴシック" pitchFamily="-105" charset="-128"/>
              </a:rPr>
              <a:t>HCV exerts an inhibitory effect on HBV, as evidenced by studies finding lower HBV viral loads in co-infection when compared with HBV </a:t>
            </a:r>
            <a:r>
              <a:rPr lang="en-US" sz="1200" kern="1200" dirty="0" err="1">
                <a:solidFill>
                  <a:schemeClr val="tx1"/>
                </a:solidFill>
                <a:effectLst/>
                <a:latin typeface="Times New Roman" pitchFamily="-108" charset="0"/>
                <a:ea typeface="ＭＳ Ｐゴシック" pitchFamily="-105" charset="-128"/>
                <a:cs typeface="ＭＳ Ｐゴシック" pitchFamily="-105" charset="-128"/>
              </a:rPr>
              <a:t>monoinfected</a:t>
            </a:r>
            <a:r>
              <a:rPr lang="en-US" sz="1200" kern="1200" dirty="0">
                <a:solidFill>
                  <a:schemeClr val="tx1"/>
                </a:solidFill>
                <a:effectLst/>
                <a:latin typeface="Times New Roman" pitchFamily="-108" charset="0"/>
                <a:ea typeface="ＭＳ Ｐゴシック" pitchFamily="-105" charset="-128"/>
                <a:cs typeface="ＭＳ Ｐゴシック" pitchFamily="-105" charset="-128"/>
              </a:rPr>
              <a:t> individuals. So when you take HCV out of the equation, there is an alteration in this immune synergy: HBV has the potential to come back in a fulminant way.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750960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note, these guidelines do not necessarily recommend checking baseline HBV DNA level to screen for occult HBV in these isolated core Ab patients who will undergo DAA therapy. This is left at the discretion of the clinician.</a:t>
            </a:r>
          </a:p>
        </p:txBody>
      </p:sp>
    </p:spTree>
    <p:extLst>
      <p:ext uri="{BB962C8B-B14F-4D97-AF65-F5344CB8AC3E}">
        <p14:creationId xmlns:p14="http://schemas.microsoft.com/office/powerpoint/2010/main" val="3067727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other high stakes situation where HBV reactivation can occur is when you give B cell depleting immunosuppressive therapy.  Rituximab – as many of you know is a favored component of lymphoma </a:t>
            </a:r>
            <a:r>
              <a:rPr lang="en-US" dirty="0" err="1"/>
              <a:t>tx</a:t>
            </a:r>
            <a:r>
              <a:rPr lang="en-US" dirty="0"/>
              <a:t> – anti-CD20 monoclonal Ab. It turns out when you disable B cell lymphocyte activity in the way you do with rituximab... You can open the door to severe HBV reactivation. You can also see HBV reactivation with other forms of chemotherapy such as with anthracyclines or other forms of immunosuppression such as TNF alpha inhibition.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key thing to be aware of is that this phenomenon of HBV reactivation has been reported to occur not just in patients who are known to have chronic HBV (who are at highest risk) but even in patients with isolated core Ab. The presence of HBV DNA (which would indicate occult HBV) can be a predictor for HBV reactivation in such settings.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How to manage the potential of HBV reactivation is beyond the scope of this talk but it is important to be aware when you have to pay extra attention to the isolated core Ab status.</a:t>
            </a:r>
          </a:p>
        </p:txBody>
      </p:sp>
    </p:spTree>
    <p:extLst>
      <p:ext uri="{BB962C8B-B14F-4D97-AF65-F5344CB8AC3E}">
        <p14:creationId xmlns:p14="http://schemas.microsoft.com/office/powerpoint/2010/main" val="615180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question often comes up – should we be immunizing these individuals with isolated core Ab?</a:t>
            </a:r>
          </a:p>
          <a:p>
            <a:endParaRPr lang="en-US" dirty="0"/>
          </a:p>
          <a:p>
            <a:r>
              <a:rPr lang="en-US" dirty="0"/>
              <a:t>There is no evidence to support routinely boosting these individuals. Remember – most of them have already been exposed to the virus so immunizing against primary infection seems counterproductive. And remember that the majority of them have waned surface Ab. Having these low levels of surface Ab does not mean they won’t mount a protective immune response when called upon to do so. The exception here might be persons with HIV who appear to have suboptimal anamnestic Ab response to HBV exposure.</a:t>
            </a:r>
          </a:p>
          <a:p>
            <a:endParaRPr lang="en-US" dirty="0"/>
          </a:p>
          <a:p>
            <a:r>
              <a:rPr lang="en-US" dirty="0"/>
              <a:t>Ultimately, immunization should be reserved for those with isolated core Ab whom you suspect may have a false positive (these are individuals who in reality have no HBV exposure at baseline) or who have HIV. This is the person without risk factors – they have never used drugs, are not on dialysis or living in a correctional facility, have only had 1 lifetime sex partner etc. They are not from geographic regions such as Asia, Africa or Pacific Islands or from other parts of world that might have intermediate prevalence (2-8%) for hep B: parts of E Europe or S America. </a:t>
            </a:r>
          </a:p>
          <a:p>
            <a:endParaRPr lang="en-US" dirty="0"/>
          </a:p>
          <a:p>
            <a:r>
              <a:rPr lang="en-US" dirty="0"/>
              <a:t>So you might ask why should I immunize someone with no HBV risk factors? Well, the CDC has issued a recommendation in 2022 to immunize all adults aged 19-59 regardless of risk factors.</a:t>
            </a:r>
          </a:p>
          <a:p>
            <a:r>
              <a:rPr lang="en-US" dirty="0"/>
              <a:t>This person whom you suspect has a false positive core Ab – if they fall into this age bracket, should ideally receive a full HBV vaccine series.</a:t>
            </a:r>
          </a:p>
        </p:txBody>
      </p:sp>
    </p:spTree>
    <p:extLst>
      <p:ext uri="{BB962C8B-B14F-4D97-AF65-F5344CB8AC3E}">
        <p14:creationId xmlns:p14="http://schemas.microsoft.com/office/powerpoint/2010/main" val="3710017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These</a:t>
            </a:r>
            <a:r>
              <a:rPr lang="en-US" baseline="0" dirty="0"/>
              <a:t> are some of the key points I want to cover today. We’ll walk thru some virology &amp; definitions, talk about the scenarios that lead to this serologic profile, and what the clinical implications may be, esp. with respect to occult HBV, HBV reactivation and immunization.</a:t>
            </a:r>
            <a:endParaRPr lang="en-US" dirty="0"/>
          </a:p>
          <a:p>
            <a:endParaRPr lang="en-US" dirty="0"/>
          </a:p>
        </p:txBody>
      </p:sp>
    </p:spTree>
    <p:extLst>
      <p:ext uri="{BB962C8B-B14F-4D97-AF65-F5344CB8AC3E}">
        <p14:creationId xmlns:p14="http://schemas.microsoft.com/office/powerpoint/2010/main" val="303942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summary…</a:t>
            </a:r>
          </a:p>
        </p:txBody>
      </p:sp>
    </p:spTree>
    <p:extLst>
      <p:ext uri="{BB962C8B-B14F-4D97-AF65-F5344CB8AC3E}">
        <p14:creationId xmlns:p14="http://schemas.microsoft.com/office/powerpoint/2010/main" val="2832809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learn about hepatitis B, please check out our Hepatitis B online curriculum which contains a variety of lessons, cases &amp; slides to reinforce your knowledge.</a:t>
            </a:r>
          </a:p>
          <a:p>
            <a:r>
              <a:rPr lang="en-US" dirty="0"/>
              <a:t>Thanks for joining me today.</a:t>
            </a:r>
          </a:p>
        </p:txBody>
      </p:sp>
    </p:spTree>
    <p:extLst>
      <p:ext uri="{BB962C8B-B14F-4D97-AF65-F5344CB8AC3E}">
        <p14:creationId xmlns:p14="http://schemas.microsoft.com/office/powerpoint/2010/main" val="1004366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312094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kern="1200" dirty="0">
                <a:solidFill>
                  <a:schemeClr val="tx1"/>
                </a:solidFill>
                <a:latin typeface="Times New Roman" pitchFamily="-108" charset="0"/>
                <a:ea typeface="ＭＳ Ｐゴシック" pitchFamily="-105" charset="-128"/>
                <a:cs typeface="ＭＳ Ｐゴシック" pitchFamily="-105" charset="-128"/>
              </a:rPr>
              <a:t>Hepatitis B is partially double-stranded DNA virus.  The main marker of active infection is the HB surface antigen. This is lipoprotein – it is a component of the envelope and is the major site for binding of neutralizing antibody. </a:t>
            </a:r>
          </a:p>
          <a:p>
            <a:endParaRPr lang="en-US" dirty="0"/>
          </a:p>
        </p:txBody>
      </p:sp>
    </p:spTree>
    <p:extLst>
      <p:ext uri="{BB962C8B-B14F-4D97-AF65-F5344CB8AC3E}">
        <p14:creationId xmlns:p14="http://schemas.microsoft.com/office/powerpoint/2010/main" val="187338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Times New Roman" pitchFamily="-108" charset="0"/>
                <a:ea typeface="ＭＳ Ｐゴシック" pitchFamily="-105" charset="-128"/>
                <a:cs typeface="ＭＳ Ｐゴシック" pitchFamily="-105" charset="-128"/>
              </a:rPr>
              <a:t>In addition to the surface antigen, the virus produces 2 nucleocapsid proteins: </a:t>
            </a:r>
            <a:r>
              <a:rPr lang="en-US" sz="1200" b="1" kern="1200" dirty="0" err="1">
                <a:solidFill>
                  <a:schemeClr val="tx1"/>
                </a:solidFill>
                <a:latin typeface="Times New Roman" pitchFamily="-108" charset="0"/>
                <a:ea typeface="ＭＳ Ｐゴシック" pitchFamily="-105" charset="-128"/>
                <a:cs typeface="ＭＳ Ｐゴシック" pitchFamily="-105" charset="-128"/>
              </a:rPr>
              <a:t>HBeAg</a:t>
            </a:r>
            <a:r>
              <a:rPr lang="en-US" sz="1200" kern="1200" dirty="0">
                <a:solidFill>
                  <a:schemeClr val="tx1"/>
                </a:solidFill>
                <a:latin typeface="Times New Roman" pitchFamily="-108" charset="0"/>
                <a:ea typeface="ＭＳ Ｐゴシック" pitchFamily="-105" charset="-128"/>
                <a:cs typeface="ＭＳ Ｐゴシック" pitchFamily="-105" charset="-128"/>
              </a:rPr>
              <a:t> and </a:t>
            </a:r>
            <a:r>
              <a:rPr lang="en-US" sz="1200" b="1" kern="1200" dirty="0">
                <a:solidFill>
                  <a:schemeClr val="tx1"/>
                </a:solidFill>
                <a:latin typeface="Times New Roman" pitchFamily="-108" charset="0"/>
                <a:ea typeface="ＭＳ Ｐゴシック" pitchFamily="-105" charset="-128"/>
                <a:cs typeface="ＭＳ Ｐゴシック" pitchFamily="-105" charset="-128"/>
              </a:rPr>
              <a:t>core Ag</a:t>
            </a:r>
            <a:r>
              <a:rPr lang="en-US" sz="1200" kern="1200" dirty="0">
                <a:solidFill>
                  <a:schemeClr val="tx1"/>
                </a:solidFill>
                <a:latin typeface="Times New Roman" pitchFamily="-108" charset="0"/>
                <a:ea typeface="ＭＳ Ｐゴシック" pitchFamily="-105" charset="-128"/>
                <a:cs typeface="ＭＳ Ｐゴシック" pitchFamily="-105" charset="-128"/>
              </a:rPr>
              <a:t>.</a:t>
            </a:r>
          </a:p>
          <a:p>
            <a:endParaRPr lang="en-US" sz="1200" kern="1200" dirty="0">
              <a:solidFill>
                <a:schemeClr val="tx1"/>
              </a:solidFill>
              <a:latin typeface="Times New Roman" pitchFamily="-108" charset="0"/>
              <a:ea typeface="ＭＳ Ｐゴシック" pitchFamily="-105" charset="-128"/>
            </a:endParaRPr>
          </a:p>
          <a:p>
            <a:r>
              <a:rPr lang="en-US" sz="1200" kern="1200" dirty="0">
                <a:solidFill>
                  <a:schemeClr val="tx1"/>
                </a:solidFill>
                <a:latin typeface="Times New Roman" pitchFamily="-108" charset="0"/>
                <a:ea typeface="ＭＳ Ｐゴシック" pitchFamily="-105" charset="-128"/>
              </a:rPr>
              <a:t>Hep B e antigen is secreted into the circulation while the hep B core antigen is assembled to form the viral core which is then later packaged as part of the intact hep B virion.</a:t>
            </a:r>
          </a:p>
        </p:txBody>
      </p:sp>
    </p:spTree>
    <p:extLst>
      <p:ext uri="{BB962C8B-B14F-4D97-AF65-F5344CB8AC3E}">
        <p14:creationId xmlns:p14="http://schemas.microsoft.com/office/powerpoint/2010/main" val="268413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Times New Roman" pitchFamily="-108" charset="0"/>
                <a:ea typeface="ＭＳ Ｐゴシック" pitchFamily="-105" charset="-128"/>
                <a:cs typeface="ＭＳ Ｐゴシック" pitchFamily="-105" charset="-128"/>
              </a:rPr>
              <a:t>In addition to the surface antigen, there are 2 nucleocapsid proteins: </a:t>
            </a:r>
            <a:r>
              <a:rPr lang="en-US" sz="1200" b="1" kern="1200" dirty="0" err="1">
                <a:solidFill>
                  <a:schemeClr val="tx1"/>
                </a:solidFill>
                <a:latin typeface="Times New Roman" pitchFamily="-108" charset="0"/>
                <a:ea typeface="ＭＳ Ｐゴシック" pitchFamily="-105" charset="-128"/>
                <a:cs typeface="ＭＳ Ｐゴシック" pitchFamily="-105" charset="-128"/>
              </a:rPr>
              <a:t>HBeAg</a:t>
            </a:r>
            <a:r>
              <a:rPr lang="en-US" sz="1200" kern="1200" dirty="0">
                <a:solidFill>
                  <a:schemeClr val="tx1"/>
                </a:solidFill>
                <a:latin typeface="Times New Roman" pitchFamily="-108" charset="0"/>
                <a:ea typeface="ＭＳ Ｐゴシック" pitchFamily="-105" charset="-128"/>
                <a:cs typeface="ＭＳ Ｐゴシック" pitchFamily="-105" charset="-128"/>
              </a:rPr>
              <a:t> and </a:t>
            </a:r>
            <a:r>
              <a:rPr lang="en-US" sz="1200" b="1" kern="1200" dirty="0">
                <a:solidFill>
                  <a:schemeClr val="tx1"/>
                </a:solidFill>
                <a:latin typeface="Times New Roman" pitchFamily="-108" charset="0"/>
                <a:ea typeface="ＭＳ Ｐゴシック" pitchFamily="-105" charset="-128"/>
                <a:cs typeface="ＭＳ Ｐゴシック" pitchFamily="-105" charset="-128"/>
              </a:rPr>
              <a:t>core Ag</a:t>
            </a:r>
            <a:r>
              <a:rPr lang="en-US" sz="1200" kern="1200" dirty="0">
                <a:solidFill>
                  <a:schemeClr val="tx1"/>
                </a:solidFill>
                <a:latin typeface="Times New Roman" pitchFamily="-108" charset="0"/>
                <a:ea typeface="ＭＳ Ｐゴシック" pitchFamily="-105" charset="-128"/>
                <a:cs typeface="ＭＳ Ｐゴシック" pitchFamily="-105" charset="-128"/>
              </a:rPr>
              <a:t>.</a:t>
            </a:r>
            <a:endParaRPr lang="en-US" sz="1200" kern="1200" dirty="0">
              <a:solidFill>
                <a:schemeClr val="tx1"/>
              </a:solidFill>
              <a:latin typeface="Times New Roman" pitchFamily="-108" charset="0"/>
              <a:ea typeface="ＭＳ Ｐゴシック" pitchFamily="-105" charset="-128"/>
            </a:endParaRPr>
          </a:p>
          <a:p>
            <a:r>
              <a:rPr lang="en-US" sz="1200" kern="1200" dirty="0">
                <a:solidFill>
                  <a:schemeClr val="tx1"/>
                </a:solidFill>
                <a:latin typeface="Times New Roman" pitchFamily="-108" charset="0"/>
                <a:ea typeface="ＭＳ Ｐゴシック" pitchFamily="-105" charset="-128"/>
              </a:rPr>
              <a:t>Hep B e antigen is secreted into the circulation while the hep B core antigen is assembled to form the viral core which is then later packaged as part of the intact hep B virion.</a:t>
            </a:r>
          </a:p>
          <a:p>
            <a:endParaRPr lang="en-US" sz="1200" kern="1200" dirty="0">
              <a:solidFill>
                <a:schemeClr val="tx1"/>
              </a:solidFill>
              <a:latin typeface="Times New Roman" pitchFamily="-108" charset="0"/>
              <a:ea typeface="ＭＳ Ｐゴシック" pitchFamily="-105" charset="-128"/>
            </a:endParaRPr>
          </a:p>
          <a:p>
            <a:r>
              <a:rPr lang="en-US" sz="1200" kern="1200" dirty="0">
                <a:solidFill>
                  <a:schemeClr val="tx1"/>
                </a:solidFill>
                <a:latin typeface="Times New Roman" pitchFamily="-108" charset="0"/>
                <a:ea typeface="ＭＳ Ｐゴシック" pitchFamily="-105" charset="-128"/>
              </a:rPr>
              <a:t>For this reason… We are able to measure e antigen directly in blood but unable to measure core Ag.</a:t>
            </a:r>
          </a:p>
        </p:txBody>
      </p:sp>
    </p:spTree>
    <p:extLst>
      <p:ext uri="{BB962C8B-B14F-4D97-AF65-F5344CB8AC3E}">
        <p14:creationId xmlns:p14="http://schemas.microsoft.com/office/powerpoint/2010/main" val="11110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this is the serologic pattern </a:t>
            </a:r>
            <a:r>
              <a:rPr lang="en-US" baseline="0" dirty="0"/>
              <a:t>that evolves during acute hep B infection that goes on to resolution.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These 3 paralleling lines here are the 3 main antibodies produced by the host after infection… core Ab, e Ab and surface Ab.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You can see here that the total anti-core Ab (pink) shows up relatively early in infection and persists at stable levels long past the initial infection.</a:t>
            </a:r>
            <a:endParaRPr lang="en-US" dirty="0"/>
          </a:p>
        </p:txBody>
      </p:sp>
    </p:spTree>
    <p:extLst>
      <p:ext uri="{BB962C8B-B14F-4D97-AF65-F5344CB8AC3E}">
        <p14:creationId xmlns:p14="http://schemas.microsoft.com/office/powerpoint/2010/main" val="1251510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08" charset="0"/>
                <a:ea typeface="ＭＳ Ｐゴシック" pitchFamily="-105" charset="-128"/>
                <a:cs typeface="ＭＳ Ｐゴシック" pitchFamily="-105" charset="-128"/>
              </a:rPr>
              <a:t>Clinicians have sometimes confused core Ab with core Ag – remember: we cannot measure core Ag... We can only measure the Ab – so on its own, it does not necessarily indicate active infection.</a:t>
            </a:r>
          </a:p>
          <a:p>
            <a:endParaRPr lang="en-US" sz="1200" kern="1200" dirty="0">
              <a:solidFill>
                <a:schemeClr val="tx1"/>
              </a:solidFill>
              <a:effectLst/>
              <a:latin typeface="Times New Roman" pitchFamily="-108" charset="0"/>
              <a:ea typeface="ＭＳ Ｐゴシック" pitchFamily="-105" charset="-128"/>
              <a:cs typeface="ＭＳ Ｐゴシック" pitchFamily="-105" charset="-128"/>
            </a:endParaRPr>
          </a:p>
          <a:p>
            <a:r>
              <a:rPr lang="en-US" sz="1200" kern="1200" dirty="0">
                <a:solidFill>
                  <a:schemeClr val="tx1"/>
                </a:solidFill>
                <a:effectLst/>
                <a:latin typeface="Times New Roman" pitchFamily="-108" charset="0"/>
                <a:ea typeface="ＭＳ Ｐゴシック" pitchFamily="-105" charset="-128"/>
                <a:cs typeface="ＭＳ Ｐゴシック" pitchFamily="-105" charset="-128"/>
              </a:rPr>
              <a:t>It simply reflects the fact that the individual has seen the actual virus at some point in their lives. So an immunized individual or an individual who has never been exposed to natural infection would </a:t>
            </a:r>
            <a:r>
              <a:rPr lang="en-US" sz="1200" b="1" kern="1200" dirty="0">
                <a:solidFill>
                  <a:schemeClr val="tx1"/>
                </a:solidFill>
                <a:effectLst/>
                <a:latin typeface="Times New Roman" pitchFamily="-108" charset="0"/>
                <a:ea typeface="ＭＳ Ｐゴシック" pitchFamily="-105" charset="-128"/>
                <a:cs typeface="ＭＳ Ｐゴシック" pitchFamily="-105" charset="-128"/>
              </a:rPr>
              <a:t>not</a:t>
            </a:r>
            <a:r>
              <a:rPr lang="en-US" sz="1200" kern="1200" dirty="0">
                <a:solidFill>
                  <a:schemeClr val="tx1"/>
                </a:solidFill>
                <a:effectLst/>
                <a:latin typeface="Times New Roman" pitchFamily="-108" charset="0"/>
                <a:ea typeface="ＭＳ Ｐゴシック" pitchFamily="-105" charset="-128"/>
                <a:cs typeface="ＭＳ Ｐゴシック" pitchFamily="-105" charset="-128"/>
              </a:rPr>
              <a:t> have core Ab.</a:t>
            </a:r>
          </a:p>
          <a:p>
            <a:endParaRPr lang="en-US" dirty="0"/>
          </a:p>
          <a:p>
            <a:r>
              <a:rPr lang="en-US" dirty="0"/>
              <a:t>The other point of distinction is that core Ab should not be confused with surface Ab. In contrast to surface Ab, core Ab does not necessarily indicate immune protection. Just prior exposure to the virus.</a:t>
            </a:r>
          </a:p>
        </p:txBody>
      </p:sp>
    </p:spTree>
    <p:extLst>
      <p:ext uri="{BB962C8B-B14F-4D97-AF65-F5344CB8AC3E}">
        <p14:creationId xmlns:p14="http://schemas.microsoft.com/office/powerpoint/2010/main" val="2995200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individual with isolated core antibody by definition has positive core Ab in the absence of surface antigen or surface antibody (the other hep B </a:t>
            </a:r>
            <a:r>
              <a:rPr lang="en-US" dirty="0" err="1"/>
              <a:t>seromarkers</a:t>
            </a:r>
            <a:r>
              <a:rPr lang="en-US" dirty="0"/>
              <a:t>).</a:t>
            </a:r>
          </a:p>
          <a:p>
            <a:endParaRPr lang="en-US" dirty="0"/>
          </a:p>
        </p:txBody>
      </p:sp>
    </p:spTree>
    <p:extLst>
      <p:ext uri="{BB962C8B-B14F-4D97-AF65-F5344CB8AC3E}">
        <p14:creationId xmlns:p14="http://schemas.microsoft.com/office/powerpoint/2010/main" val="3044361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isolated core profile is seen 1 of 4 scenarios: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Window phase – </a:t>
            </a:r>
            <a:r>
              <a:rPr lang="en-US" sz="1200" kern="1200" dirty="0">
                <a:solidFill>
                  <a:schemeClr val="tx1"/>
                </a:solidFill>
                <a:effectLst/>
                <a:latin typeface="Times New Roman" pitchFamily="-108" charset="0"/>
                <a:ea typeface="ＭＳ Ｐゴシック" pitchFamily="-105" charset="-128"/>
                <a:cs typeface="ＭＳ Ｐゴシック" pitchFamily="-105" charset="-128"/>
              </a:rPr>
              <a:t>a period of time when surface antigen has basically gotten to below detectable levels and the surface antibody has not yet quite developed and it is in the seronegative window where you can sometimes just get isolated core antibody. Keep in mind that you will not encounter this very often (short discrete transient phase) individual likely has other clinically apparent manifestations of acute hep B including elevated liver aminotransferases. They will also likely have positive core IgM antibody.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08" charset="0"/>
              <a:ea typeface="ＭＳ Ｐゴシック" pitchFamily="-10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08" charset="0"/>
                <a:ea typeface="ＭＳ Ｐゴシック" pitchFamily="-105" charset="-128"/>
                <a:cs typeface="ＭＳ Ｐゴシック" pitchFamily="-105" charset="-128"/>
              </a:rPr>
              <a:t>The second scenario is when you have someone who has seen hepatitis B and they have gone on to resolve their infection but they basically had waning of their surface antibody to a level that is less than 10-12 international units/L which, depending on the assay, is the threshold we consider protective.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08" charset="0"/>
              <a:ea typeface="ＭＳ Ｐゴシック" pitchFamily="-10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08" charset="0"/>
                <a:ea typeface="ＭＳ Ｐゴシック" pitchFamily="-105" charset="-128"/>
              </a:rPr>
              <a:t>3</a:t>
            </a:r>
            <a:r>
              <a:rPr lang="en-US" sz="1200" kern="1200" baseline="30000" dirty="0">
                <a:solidFill>
                  <a:schemeClr val="tx1"/>
                </a:solidFill>
                <a:effectLst/>
                <a:latin typeface="Times New Roman" pitchFamily="-108" charset="0"/>
                <a:ea typeface="ＭＳ Ｐゴシック" pitchFamily="-105" charset="-128"/>
              </a:rPr>
              <a:t>rd</a:t>
            </a:r>
            <a:r>
              <a:rPr lang="en-US" sz="1200" kern="1200" dirty="0">
                <a:solidFill>
                  <a:schemeClr val="tx1"/>
                </a:solidFill>
                <a:effectLst/>
                <a:latin typeface="Times New Roman" pitchFamily="-108" charset="0"/>
                <a:ea typeface="ＭＳ Ｐゴシック" pitchFamily="-105" charset="-128"/>
              </a:rPr>
              <a:t>: </a:t>
            </a:r>
            <a:r>
              <a:rPr lang="en-US" sz="1200" kern="1200" dirty="0">
                <a:solidFill>
                  <a:schemeClr val="tx1"/>
                </a:solidFill>
                <a:effectLst/>
                <a:latin typeface="Times New Roman" pitchFamily="-108" charset="0"/>
                <a:ea typeface="ＭＳ Ｐゴシック" pitchFamily="-105" charset="-128"/>
                <a:cs typeface="ＭＳ Ｐゴシック" pitchFamily="-105" charset="-128"/>
              </a:rPr>
              <a:t>chronic infection that can manifest as an isolated core Ab when the surface antigen has waned over time due to low production... we can sometimes see this in chronic carrier state they have started to gain some better immune control and therefore lost surface antigen or they have developed mutations to the surface Ag protein that have escaped detection by our standard assays.</a:t>
            </a:r>
            <a:endParaRPr lang="en-US" dirty="0"/>
          </a:p>
          <a:p>
            <a:endParaRPr lang="en-US" dirty="0"/>
          </a:p>
          <a:p>
            <a:r>
              <a:rPr lang="en-US" dirty="0"/>
              <a:t>Finally, false positive. I want to say a few words about false positive. Because one of the misconceptions out there is that most individuals with this isolated core Ab profile fall into this category.</a:t>
            </a:r>
          </a:p>
        </p:txBody>
      </p:sp>
    </p:spTree>
    <p:extLst>
      <p:ext uri="{BB962C8B-B14F-4D97-AF65-F5344CB8AC3E}">
        <p14:creationId xmlns:p14="http://schemas.microsoft.com/office/powerpoint/2010/main" val="954869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URL">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850079"/>
            <a:ext cx="9157371" cy="3474720"/>
          </a:xfrm>
          <a:prstGeom prst="rect">
            <a:avLst/>
          </a:prstGeom>
        </p:spPr>
      </p:pic>
      <p:sp>
        <p:nvSpPr>
          <p:cNvPr id="17" name="Title 1">
            <a:extLst>
              <a:ext uri="{FF2B5EF4-FFF2-40B4-BE49-F238E27FC236}">
                <a16:creationId xmlns:a16="http://schemas.microsoft.com/office/drawing/2014/main" id="{7FC99DA7-3035-E64C-B37A-2A7A1C4C74E1}"/>
              </a:ext>
            </a:extLst>
          </p:cNvPr>
          <p:cNvSpPr>
            <a:spLocks noGrp="1"/>
          </p:cNvSpPr>
          <p:nvPr>
            <p:ph type="ctrTitle" hasCustomPrompt="1"/>
          </p:nvPr>
        </p:nvSpPr>
        <p:spPr>
          <a:xfrm>
            <a:off x="438219" y="1017901"/>
            <a:ext cx="8229600" cy="1280160"/>
          </a:xfrm>
          <a:prstGeom prst="rect">
            <a:avLst/>
          </a:prstGeom>
        </p:spPr>
        <p:txBody>
          <a:bodyPr lIns="91440" anchor="ctr" anchorCtr="0">
            <a:normAutofit/>
          </a:bodyPr>
          <a:lstStyle>
            <a:lvl1pPr algn="l">
              <a:lnSpc>
                <a:spcPts val="3000"/>
              </a:lnSpc>
              <a:defRPr sz="3200" b="0">
                <a:solidFill>
                  <a:schemeClr val="bg1"/>
                </a:solidFill>
                <a:latin typeface="Arial" panose="020B0604020202020204" pitchFamily="34" charset="0"/>
                <a:cs typeface="Arial" panose="020B0604020202020204" pitchFamily="34" charset="0"/>
              </a:defRPr>
            </a:lvl1pPr>
          </a:lstStyle>
          <a:p>
            <a:r>
              <a:rPr lang="en-US" dirty="0"/>
              <a:t>Click and Add Title</a:t>
            </a:r>
          </a:p>
        </p:txBody>
      </p:sp>
      <p:sp>
        <p:nvSpPr>
          <p:cNvPr id="19" name="Text Placeholder 15">
            <a:extLst>
              <a:ext uri="{FF2B5EF4-FFF2-40B4-BE49-F238E27FC236}">
                <a16:creationId xmlns:a16="http://schemas.microsoft.com/office/drawing/2014/main" id="{D3D4B8E2-0B87-8B4E-8201-E3A0FBA32F56}"/>
              </a:ext>
            </a:extLst>
          </p:cNvPr>
          <p:cNvSpPr>
            <a:spLocks noGrp="1"/>
          </p:cNvSpPr>
          <p:nvPr>
            <p:ph type="body" sz="quarter" idx="18" hasCustomPrompt="1"/>
          </p:nvPr>
        </p:nvSpPr>
        <p:spPr>
          <a:xfrm>
            <a:off x="443736" y="2404157"/>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0" name="Date">
            <a:extLst>
              <a:ext uri="{FF2B5EF4-FFF2-40B4-BE49-F238E27FC236}">
                <a16:creationId xmlns:a16="http://schemas.microsoft.com/office/drawing/2014/main" id="{98BB3FF8-E520-1041-A21B-6D6685A654CE}"/>
              </a:ext>
            </a:extLst>
          </p:cNvPr>
          <p:cNvSpPr>
            <a:spLocks noGrp="1"/>
          </p:cNvSpPr>
          <p:nvPr>
            <p:ph type="body" sz="quarter" idx="14" hasCustomPrompt="1"/>
          </p:nvPr>
        </p:nvSpPr>
        <p:spPr>
          <a:xfrm>
            <a:off x="443736" y="3967450"/>
            <a:ext cx="8229600" cy="219455"/>
          </a:xfrm>
          <a:prstGeom prst="rect">
            <a:avLst/>
          </a:prstGeom>
        </p:spPr>
        <p:txBody>
          <a:bodyPr anchor="ctr">
            <a:noAutofit/>
          </a:bodyPr>
          <a:lstStyle>
            <a:lvl1pPr marL="0" indent="0" algn="l">
              <a:lnSpc>
                <a:spcPts val="1200"/>
              </a:lnSpc>
              <a:buNone/>
              <a:defRPr sz="1050" b="0" baseline="0">
                <a:solidFill>
                  <a:srgbClr val="82C8FA"/>
                </a:solidFill>
                <a:latin typeface="Arial"/>
              </a:defRPr>
            </a:lvl1pPr>
          </a:lstStyle>
          <a:p>
            <a:pPr lvl="0"/>
            <a:r>
              <a:rPr lang="en-US" dirty="0"/>
              <a:t>Click and Add Last Date Info</a:t>
            </a:r>
          </a:p>
        </p:txBody>
      </p:sp>
      <p:cxnSp>
        <p:nvCxnSpPr>
          <p:cNvPr id="12" name="Straight Connector 11">
            <a:extLst>
              <a:ext uri="{FF2B5EF4-FFF2-40B4-BE49-F238E27FC236}">
                <a16:creationId xmlns:a16="http://schemas.microsoft.com/office/drawing/2014/main" id="{B11BF979-4BE9-AC4C-9A0A-FE07FD099E1C}"/>
              </a:ext>
            </a:extLst>
          </p:cNvPr>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2B6F5BE-23CE-8F46-A075-E64E404A097A}"/>
              </a:ext>
            </a:extLst>
          </p:cNvPr>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99AB3159-840E-894D-B052-EF5BC8E8EA1B}"/>
              </a:ext>
            </a:extLst>
          </p:cNvPr>
          <p:cNvPicPr>
            <a:picLocks noChangeAspect="1"/>
          </p:cNvPicPr>
          <p:nvPr userDrawn="1"/>
        </p:nvPicPr>
        <p:blipFill>
          <a:blip r:embed="rId3"/>
          <a:stretch>
            <a:fillRect/>
          </a:stretch>
        </p:blipFill>
        <p:spPr>
          <a:xfrm>
            <a:off x="455153" y="212308"/>
            <a:ext cx="3003779" cy="457200"/>
          </a:xfrm>
          <a:prstGeom prst="rect">
            <a:avLst/>
          </a:prstGeom>
        </p:spPr>
      </p:pic>
      <p:grpSp>
        <p:nvGrpSpPr>
          <p:cNvPr id="2" name="Group 1">
            <a:extLst>
              <a:ext uri="{FF2B5EF4-FFF2-40B4-BE49-F238E27FC236}">
                <a16:creationId xmlns:a16="http://schemas.microsoft.com/office/drawing/2014/main" id="{25AD1FC8-36FE-BE47-A3EB-96944CA1FE5E}"/>
              </a:ext>
            </a:extLst>
          </p:cNvPr>
          <p:cNvGrpSpPr/>
          <p:nvPr userDrawn="1"/>
        </p:nvGrpSpPr>
        <p:grpSpPr>
          <a:xfrm>
            <a:off x="462322" y="4521175"/>
            <a:ext cx="2280879" cy="461665"/>
            <a:chOff x="462322" y="4572931"/>
            <a:chExt cx="2280879" cy="461665"/>
          </a:xfrm>
        </p:grpSpPr>
        <p:sp>
          <p:nvSpPr>
            <p:cNvPr id="13" name="TextBox 12">
              <a:extLst>
                <a:ext uri="{FF2B5EF4-FFF2-40B4-BE49-F238E27FC236}">
                  <a16:creationId xmlns:a16="http://schemas.microsoft.com/office/drawing/2014/main" id="{BD4F8D79-439B-2A41-BABD-91C34A626EC6}"/>
                </a:ext>
              </a:extLst>
            </p:cNvPr>
            <p:cNvSpPr txBox="1"/>
            <p:nvPr userDrawn="1"/>
          </p:nvSpPr>
          <p:spPr>
            <a:xfrm>
              <a:off x="462322" y="4572931"/>
              <a:ext cx="2280879" cy="461665"/>
            </a:xfrm>
            <a:prstGeom prst="rect">
              <a:avLst/>
            </a:prstGeom>
            <a:noFill/>
          </p:spPr>
          <p:txBody>
            <a:bodyPr wrap="square" rtlCol="0">
              <a:spAutoFit/>
            </a:bodyPr>
            <a:lstStyle/>
            <a:p>
              <a:pPr algn="l"/>
              <a:r>
                <a:rPr lang="en-US" sz="1300" b="0" i="0" cap="small" spc="90" baseline="0" dirty="0">
                  <a:latin typeface="Corbel" panose="020B0503020204020204" pitchFamily="34" charset="0"/>
                  <a:cs typeface="Arial" panose="020B0604020202020204" pitchFamily="34" charset="0"/>
                </a:rPr>
                <a:t>Hepatitis </a:t>
              </a:r>
              <a:r>
                <a:rPr lang="en-US" sz="1300" b="0" i="0" cap="small" spc="90" baseline="0" dirty="0">
                  <a:solidFill>
                    <a:srgbClr val="285078"/>
                  </a:solidFill>
                  <a:latin typeface="Corbel" panose="020B0503020204020204" pitchFamily="34" charset="0"/>
                  <a:cs typeface="Arial" panose="020B0604020202020204" pitchFamily="34" charset="0"/>
                </a:rPr>
                <a:t>B</a:t>
              </a:r>
              <a:r>
                <a:rPr lang="en-US" sz="1300" b="0" i="0" cap="small" spc="90" baseline="0" dirty="0">
                  <a:latin typeface="Corbel" panose="020B0503020204020204" pitchFamily="34" charset="0"/>
                  <a:cs typeface="Arial" panose="020B0604020202020204" pitchFamily="34" charset="0"/>
                </a:rPr>
                <a:t> Online</a:t>
              </a:r>
              <a:br>
                <a:rPr lang="en-US" sz="1200" dirty="0">
                  <a:latin typeface="Arial" panose="020B0604020202020204" pitchFamily="34" charset="0"/>
                  <a:cs typeface="Arial" panose="020B0604020202020204" pitchFamily="34" charset="0"/>
                </a:rPr>
              </a:br>
              <a:r>
                <a:rPr lang="en-US" sz="1100" dirty="0" err="1">
                  <a:solidFill>
                    <a:schemeClr val="tx1">
                      <a:lumMod val="75000"/>
                      <a:lumOff val="25000"/>
                    </a:schemeClr>
                  </a:solidFill>
                  <a:latin typeface="Corbel" panose="020B0503020204020204" pitchFamily="34" charset="0"/>
                  <a:cs typeface="Arial" panose="020B0604020202020204" pitchFamily="34" charset="0"/>
                </a:rPr>
                <a:t>www.hepatitisB.uw.edu</a:t>
              </a:r>
              <a:endParaRPr lang="en-US" sz="1100" dirty="0">
                <a:solidFill>
                  <a:schemeClr val="tx1">
                    <a:lumMod val="75000"/>
                    <a:lumOff val="25000"/>
                  </a:schemeClr>
                </a:solidFill>
                <a:latin typeface="Corbel" panose="020B0503020204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450BFD7E-AE01-4041-926A-89924DAB89FF}"/>
                </a:ext>
              </a:extLst>
            </p:cNvPr>
            <p:cNvCxnSpPr/>
            <p:nvPr userDrawn="1"/>
          </p:nvCxnSpPr>
          <p:spPr>
            <a:xfrm>
              <a:off x="540887" y="4814931"/>
              <a:ext cx="1426464"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386432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y-Slide-Full">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0" y="1184224"/>
            <a:ext cx="822847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pic>
        <p:nvPicPr>
          <p:cNvPr id="10" name="Picture 9">
            <a:extLst>
              <a:ext uri="{FF2B5EF4-FFF2-40B4-BE49-F238E27FC236}">
                <a16:creationId xmlns:a16="http://schemas.microsoft.com/office/drawing/2014/main" id="{3FA277CF-CDD0-D446-80E0-2D2C03C2D71A}"/>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371404642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udy-Summary">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10" name="Picture 9">
            <a:extLst>
              <a:ext uri="{FF2B5EF4-FFF2-40B4-BE49-F238E27FC236}">
                <a16:creationId xmlns:a16="http://schemas.microsoft.com/office/drawing/2014/main" id="{D3A8DB42-795C-144A-B243-C70C700C7544}"/>
              </a:ext>
            </a:extLst>
          </p:cNvPr>
          <p:cNvPicPr>
            <a:picLocks/>
          </p:cNvPicPr>
          <p:nvPr userDrawn="1"/>
        </p:nvPicPr>
        <p:blipFill>
          <a:blip r:embed="rId3"/>
          <a:stretch>
            <a:fillRect/>
          </a:stretch>
        </p:blipFill>
        <p:spPr>
          <a:xfrm>
            <a:off x="7950885" y="4786101"/>
            <a:ext cx="1097280" cy="320040"/>
          </a:xfrm>
          <a:prstGeom prst="rect">
            <a:avLst/>
          </a:prstGeom>
        </p:spPr>
      </p:pic>
      <p:sp>
        <p:nvSpPr>
          <p:cNvPr id="9" name="Content Placeholder 3">
            <a:extLst>
              <a:ext uri="{FF2B5EF4-FFF2-40B4-BE49-F238E27FC236}">
                <a16:creationId xmlns:a16="http://schemas.microsoft.com/office/drawing/2014/main" id="{1E287BC3-DAC7-A54C-B2EF-C1A8CA92D95A}"/>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108792679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Bar: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1" name="Text Placeholder 5">
            <a:extLst>
              <a:ext uri="{FF2B5EF4-FFF2-40B4-BE49-F238E27FC236}">
                <a16:creationId xmlns:a16="http://schemas.microsoft.com/office/drawing/2014/main" id="{E2A540FF-BD62-D94B-8E9E-07E81A49070C}"/>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2786F12-9EDA-004C-BF21-FAB31A554914}"/>
              </a:ext>
            </a:extLst>
          </p:cNvPr>
          <p:cNvPicPr>
            <a:picLocks/>
          </p:cNvPicPr>
          <p:nvPr userDrawn="1"/>
        </p:nvPicPr>
        <p:blipFill>
          <a:blip r:embed="rId3"/>
          <a:stretch>
            <a:fillRect/>
          </a:stretch>
        </p:blipFill>
        <p:spPr>
          <a:xfrm>
            <a:off x="7950885" y="4786101"/>
            <a:ext cx="1097280" cy="320040"/>
          </a:xfrm>
          <a:prstGeom prst="rect">
            <a:avLst/>
          </a:prstGeom>
        </p:spPr>
      </p:pic>
      <p:sp>
        <p:nvSpPr>
          <p:cNvPr id="9" name="Content Placeholder 3">
            <a:extLst>
              <a:ext uri="{FF2B5EF4-FFF2-40B4-BE49-F238E27FC236}">
                <a16:creationId xmlns:a16="http://schemas.microsoft.com/office/drawing/2014/main" id="{255FCAA0-AADE-9045-8FCB-F5F872A788EA}"/>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2" name="Rectangle 3">
            <a:extLst>
              <a:ext uri="{FF2B5EF4-FFF2-40B4-BE49-F238E27FC236}">
                <a16:creationId xmlns:a16="http://schemas.microsoft.com/office/drawing/2014/main" id="{0E68B5AB-4BB5-F74E-83E1-0EC37148F609}"/>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3" name="Text Placeholder 2">
            <a:extLst>
              <a:ext uri="{FF2B5EF4-FFF2-40B4-BE49-F238E27FC236}">
                <a16:creationId xmlns:a16="http://schemas.microsoft.com/office/drawing/2014/main" id="{E5D5D1EC-B6B3-4E44-847A-9EF6D02B47FF}"/>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09149248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Whit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9" name="Straight Connector 8">
            <a:extLst>
              <a:ext uri="{FF2B5EF4-FFF2-40B4-BE49-F238E27FC236}">
                <a16:creationId xmlns:a16="http://schemas.microsoft.com/office/drawing/2014/main" id="{CFB947F4-959E-EC46-99BB-053D310AF547}"/>
              </a:ext>
            </a:extLst>
          </p:cNvPr>
          <p:cNvCxnSpPr>
            <a:cxnSpLocks/>
          </p:cNvCxnSpPr>
          <p:nvPr userDrawn="1"/>
        </p:nvCxnSpPr>
        <p:spPr>
          <a:xfrm>
            <a:off x="-14989" y="13684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3870B52-02BD-FF4F-98C3-242BF70847E9}"/>
              </a:ext>
            </a:extLst>
          </p:cNvPr>
          <p:cNvCxnSpPr>
            <a:cxnSpLocks/>
          </p:cNvCxnSpPr>
          <p:nvPr userDrawn="1"/>
        </p:nvCxnSpPr>
        <p:spPr>
          <a:xfrm>
            <a:off x="-14989" y="3780234"/>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CF1F18CC-C61A-1846-B719-7DDABD5AF422}"/>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
        <p:nvSpPr>
          <p:cNvPr id="17" name="Title 1">
            <a:extLst>
              <a:ext uri="{FF2B5EF4-FFF2-40B4-BE49-F238E27FC236}">
                <a16:creationId xmlns:a16="http://schemas.microsoft.com/office/drawing/2014/main" id="{F67C5138-4C46-7548-ACCD-74E71879DE79}"/>
              </a:ext>
            </a:extLst>
          </p:cNvPr>
          <p:cNvSpPr>
            <a:spLocks noGrp="1"/>
          </p:cNvSpPr>
          <p:nvPr>
            <p:ph type="title" hasCustomPrompt="1"/>
          </p:nvPr>
        </p:nvSpPr>
        <p:spPr>
          <a:xfrm>
            <a:off x="72571" y="2139372"/>
            <a:ext cx="8989095" cy="853250"/>
          </a:xfrm>
          <a:prstGeom prst="rect">
            <a:avLst/>
          </a:prstGeom>
        </p:spPr>
        <p:txBody>
          <a:bodyPr lIns="91440" tIns="45720" rIns="91440" bIns="45720" anchor="ctr">
            <a:normAutofit/>
          </a:bodyPr>
          <a:lstStyle>
            <a:lvl1pPr algn="ctr">
              <a:defRPr sz="2800" b="0"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205573826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Bar">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1CE0A0BE-2AD0-C241-95E7-F37511685DCD}"/>
              </a:ext>
            </a:extLst>
          </p:cNvPr>
          <p:cNvSpPr txBox="1">
            <a:spLocks/>
          </p:cNvSpPr>
          <p:nvPr userDrawn="1"/>
        </p:nvSpPr>
        <p:spPr>
          <a:xfrm>
            <a:off x="1" y="2077916"/>
            <a:ext cx="9143999" cy="971550"/>
          </a:xfrm>
          <a:prstGeom prst="rect">
            <a:avLst/>
          </a:prstGeom>
          <a:solidFill>
            <a:srgbClr val="00597C">
              <a:alpha val="14902"/>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2" name="Title 1"/>
          <p:cNvSpPr>
            <a:spLocks noGrp="1"/>
          </p:cNvSpPr>
          <p:nvPr>
            <p:ph type="title" hasCustomPrompt="1"/>
          </p:nvPr>
        </p:nvSpPr>
        <p:spPr>
          <a:xfrm>
            <a:off x="241301" y="2097276"/>
            <a:ext cx="86868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0" name="Straight Connector 9">
            <a:extLst>
              <a:ext uri="{FF2B5EF4-FFF2-40B4-BE49-F238E27FC236}">
                <a16:creationId xmlns:a16="http://schemas.microsoft.com/office/drawing/2014/main" id="{14650AD8-2BEA-A142-BBFF-13F6C9211DB3}"/>
              </a:ext>
            </a:extLst>
          </p:cNvPr>
          <p:cNvCxnSpPr>
            <a:cxnSpLocks/>
          </p:cNvCxnSpPr>
          <p:nvPr userDrawn="1"/>
        </p:nvCxnSpPr>
        <p:spPr>
          <a:xfrm>
            <a:off x="-14989" y="13684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7FCE67C-9F6A-264E-8E4D-13ADBF11237C}"/>
              </a:ext>
            </a:extLst>
          </p:cNvPr>
          <p:cNvCxnSpPr>
            <a:cxnSpLocks/>
          </p:cNvCxnSpPr>
          <p:nvPr userDrawn="1"/>
        </p:nvCxnSpPr>
        <p:spPr>
          <a:xfrm>
            <a:off x="-14989" y="3780234"/>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A picture containing drawing&#10;&#10;Description automatically generated">
            <a:extLst>
              <a:ext uri="{FF2B5EF4-FFF2-40B4-BE49-F238E27FC236}">
                <a16:creationId xmlns:a16="http://schemas.microsoft.com/office/drawing/2014/main" id="{93DE4792-3C8A-7640-944F-5CF93E453294}"/>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067803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Soli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1371600"/>
            <a:ext cx="9143999" cy="240030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105025"/>
            <a:ext cx="86868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9" name="Straight Connector 8">
            <a:extLst>
              <a:ext uri="{FF2B5EF4-FFF2-40B4-BE49-F238E27FC236}">
                <a16:creationId xmlns:a16="http://schemas.microsoft.com/office/drawing/2014/main" id="{107BD60B-2759-9641-BF0C-FF1F7064E2BA}"/>
              </a:ext>
            </a:extLst>
          </p:cNvPr>
          <p:cNvCxnSpPr>
            <a:cxnSpLocks/>
          </p:cNvCxnSpPr>
          <p:nvPr userDrawn="1"/>
        </p:nvCxnSpPr>
        <p:spPr>
          <a:xfrm>
            <a:off x="-14989" y="13684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486FDB9-04A2-F949-A6D5-D3F17774AF22}"/>
              </a:ext>
            </a:extLst>
          </p:cNvPr>
          <p:cNvCxnSpPr>
            <a:cxnSpLocks/>
          </p:cNvCxnSpPr>
          <p:nvPr userDrawn="1"/>
        </p:nvCxnSpPr>
        <p:spPr>
          <a:xfrm>
            <a:off x="-14989" y="3780234"/>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07928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mage-Blue">
    <p:spTree>
      <p:nvGrpSpPr>
        <p:cNvPr id="1" name=""/>
        <p:cNvGrpSpPr/>
        <p:nvPr/>
      </p:nvGrpSpPr>
      <p:grpSpPr>
        <a:xfrm>
          <a:off x="0" y="0"/>
          <a:ext cx="0" cy="0"/>
          <a:chOff x="0" y="0"/>
          <a:chExt cx="0" cy="0"/>
        </a:xfrm>
      </p:grpSpPr>
      <p:sp>
        <p:nvSpPr>
          <p:cNvPr id="18" name="Rectangle 17"/>
          <p:cNvSpPr/>
          <p:nvPr userDrawn="1"/>
        </p:nvSpPr>
        <p:spPr>
          <a:xfrm>
            <a:off x="0" y="971551"/>
            <a:ext cx="9162288" cy="4192523"/>
          </a:xfrm>
          <a:prstGeom prst="rect">
            <a:avLst/>
          </a:prstGeom>
          <a:gradFill>
            <a:gsLst>
              <a:gs pos="0">
                <a:srgbClr val="194A5A"/>
              </a:gs>
              <a:gs pos="80000">
                <a:srgbClr val="24708B"/>
              </a:gs>
              <a:gs pos="100000">
                <a:srgbClr val="2E84AA"/>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5" name="Content Placeholder 4"/>
          <p:cNvSpPr>
            <a:spLocks noGrp="1"/>
          </p:cNvSpPr>
          <p:nvPr>
            <p:ph sz="quarter" idx="13" hasCustomPrompt="1"/>
          </p:nvPr>
        </p:nvSpPr>
        <p:spPr>
          <a:xfrm>
            <a:off x="304819" y="4846320"/>
            <a:ext cx="7388319" cy="240030"/>
          </a:xfrm>
          <a:prstGeom prst="rect">
            <a:avLst/>
          </a:prstGeom>
        </p:spPr>
        <p:txBody>
          <a:bodyPr vert="horz" anchor="ctr"/>
          <a:lstStyle>
            <a:lvl1pPr marL="0" indent="0">
              <a:buNone/>
              <a:defRPr sz="1050" b="0">
                <a:solidFill>
                  <a:schemeClr val="bg1"/>
                </a:solidFill>
                <a:latin typeface="Arial"/>
                <a:cs typeface="Arial"/>
              </a:defRPr>
            </a:lvl1pPr>
          </a:lstStyle>
          <a:p>
            <a:pPr lvl="0"/>
            <a:r>
              <a:rPr lang="en-US" dirty="0"/>
              <a:t>Click to Add Source</a:t>
            </a:r>
          </a:p>
        </p:txBody>
      </p:sp>
      <p:cxnSp>
        <p:nvCxnSpPr>
          <p:cNvPr id="9" name="Straight Connector 8">
            <a:extLst>
              <a:ext uri="{FF2B5EF4-FFF2-40B4-BE49-F238E27FC236}">
                <a16:creationId xmlns:a16="http://schemas.microsoft.com/office/drawing/2014/main" id="{3775DBB9-724C-B641-BDFB-D3DC4FE839E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8281BF17-3602-1B45-ADB4-1475787674A6}"/>
              </a:ext>
            </a:extLst>
          </p:cNvPr>
          <p:cNvPicPr>
            <a:picLocks noChangeAspect="1"/>
          </p:cNvPicPr>
          <p:nvPr userDrawn="1"/>
        </p:nvPicPr>
        <p:blipFill>
          <a:blip r:embed="rId3"/>
          <a:stretch>
            <a:fillRect/>
          </a:stretch>
        </p:blipFill>
        <p:spPr>
          <a:xfrm>
            <a:off x="7753928" y="6409069"/>
            <a:ext cx="1280160" cy="373439"/>
          </a:xfrm>
          <a:prstGeom prst="rect">
            <a:avLst/>
          </a:prstGeom>
          <a:effectLst>
            <a:outerShdw blurRad="50800" dist="38100" dir="2700000" algn="tl" rotWithShape="0">
              <a:prstClr val="black">
                <a:alpha val="40000"/>
              </a:prstClr>
            </a:outerShdw>
          </a:effectLst>
        </p:spPr>
      </p:pic>
      <p:pic>
        <p:nvPicPr>
          <p:cNvPr id="11" name="Picture 10" descr="A picture containing drawing&#10;&#10;Description automatically generated">
            <a:extLst>
              <a:ext uri="{FF2B5EF4-FFF2-40B4-BE49-F238E27FC236}">
                <a16:creationId xmlns:a16="http://schemas.microsoft.com/office/drawing/2014/main" id="{12A59103-D1BE-064F-ACD3-A79A23F65120}"/>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198773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mage-Black">
    <p:spTree>
      <p:nvGrpSpPr>
        <p:cNvPr id="1" name=""/>
        <p:cNvGrpSpPr/>
        <p:nvPr/>
      </p:nvGrpSpPr>
      <p:grpSpPr>
        <a:xfrm>
          <a:off x="0" y="0"/>
          <a:ext cx="0" cy="0"/>
          <a:chOff x="0" y="0"/>
          <a:chExt cx="0" cy="0"/>
        </a:xfrm>
      </p:grpSpPr>
      <p:sp>
        <p:nvSpPr>
          <p:cNvPr id="18" name="Rectangle 17"/>
          <p:cNvSpPr/>
          <p:nvPr userDrawn="1"/>
        </p:nvSpPr>
        <p:spPr>
          <a:xfrm>
            <a:off x="0" y="971551"/>
            <a:ext cx="9162288" cy="419252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5" name="Content Placeholder 4"/>
          <p:cNvSpPr>
            <a:spLocks noGrp="1"/>
          </p:cNvSpPr>
          <p:nvPr>
            <p:ph sz="quarter" idx="13" hasCustomPrompt="1"/>
          </p:nvPr>
        </p:nvSpPr>
        <p:spPr>
          <a:xfrm>
            <a:off x="304819" y="4846320"/>
            <a:ext cx="7388319" cy="240030"/>
          </a:xfrm>
          <a:prstGeom prst="rect">
            <a:avLst/>
          </a:prstGeom>
        </p:spPr>
        <p:txBody>
          <a:bodyPr vert="horz" anchor="ctr"/>
          <a:lstStyle>
            <a:lvl1pPr marL="0" indent="0">
              <a:buNone/>
              <a:defRPr sz="1050" b="0">
                <a:solidFill>
                  <a:schemeClr val="bg1"/>
                </a:solidFill>
                <a:latin typeface="Arial"/>
                <a:cs typeface="Arial"/>
              </a:defRPr>
            </a:lvl1pPr>
          </a:lstStyle>
          <a:p>
            <a:pPr lvl="0"/>
            <a:r>
              <a:rPr lang="en-US" dirty="0"/>
              <a:t>Click to Add Source</a:t>
            </a:r>
          </a:p>
        </p:txBody>
      </p:sp>
      <p:cxnSp>
        <p:nvCxnSpPr>
          <p:cNvPr id="9" name="Straight Connector 8">
            <a:extLst>
              <a:ext uri="{FF2B5EF4-FFF2-40B4-BE49-F238E27FC236}">
                <a16:creationId xmlns:a16="http://schemas.microsoft.com/office/drawing/2014/main" id="{3775DBB9-724C-B641-BDFB-D3DC4FE839E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8281BF17-3602-1B45-ADB4-1475787674A6}"/>
              </a:ext>
            </a:extLst>
          </p:cNvPr>
          <p:cNvPicPr>
            <a:picLocks noChangeAspect="1"/>
          </p:cNvPicPr>
          <p:nvPr userDrawn="1"/>
        </p:nvPicPr>
        <p:blipFill>
          <a:blip r:embed="rId3"/>
          <a:stretch>
            <a:fillRect/>
          </a:stretch>
        </p:blipFill>
        <p:spPr>
          <a:xfrm>
            <a:off x="7753928" y="6409069"/>
            <a:ext cx="1280160" cy="373439"/>
          </a:xfrm>
          <a:prstGeom prst="rect">
            <a:avLst/>
          </a:prstGeom>
          <a:effectLst>
            <a:outerShdw blurRad="50800" dist="38100" dir="2700000" algn="tl" rotWithShape="0">
              <a:prstClr val="black">
                <a:alpha val="40000"/>
              </a:prstClr>
            </a:outerShdw>
          </a:effectLst>
        </p:spPr>
      </p:pic>
      <p:pic>
        <p:nvPicPr>
          <p:cNvPr id="11" name="Picture 10" descr="A picture containing drawing&#10;&#10;Description automatically generated">
            <a:extLst>
              <a:ext uri="{FF2B5EF4-FFF2-40B4-BE49-F238E27FC236}">
                <a16:creationId xmlns:a16="http://schemas.microsoft.com/office/drawing/2014/main" id="{12A59103-D1BE-064F-ACD3-A79A23F65120}"/>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3126328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5154930"/>
          </a:xfrm>
          <a:prstGeom prst="rect">
            <a:avLst/>
          </a:prstGeom>
        </p:spPr>
      </p:pic>
      <p:sp>
        <p:nvSpPr>
          <p:cNvPr id="65" name="Content Placeholder 4"/>
          <p:cNvSpPr>
            <a:spLocks noGrp="1"/>
          </p:cNvSpPr>
          <p:nvPr>
            <p:ph sz="quarter" idx="13" hasCustomPrompt="1"/>
          </p:nvPr>
        </p:nvSpPr>
        <p:spPr>
          <a:xfrm>
            <a:off x="304819" y="4846320"/>
            <a:ext cx="7388319" cy="240030"/>
          </a:xfrm>
          <a:prstGeom prst="rect">
            <a:avLst/>
          </a:prstGeom>
        </p:spPr>
        <p:txBody>
          <a:bodyPr vert="horz" anchor="ctr"/>
          <a:lstStyle>
            <a:lvl1pPr marL="0" indent="0">
              <a:buNone/>
              <a:defRPr sz="1050" b="0">
                <a:solidFill>
                  <a:schemeClr val="bg1"/>
                </a:solidFill>
                <a:latin typeface="Arial"/>
                <a:cs typeface="Arial"/>
              </a:defRPr>
            </a:lvl1pPr>
          </a:lstStyle>
          <a:p>
            <a:pPr lvl="0"/>
            <a:r>
              <a:rPr lang="en-US" dirty="0"/>
              <a:t>Click to Add Source</a:t>
            </a:r>
          </a:p>
        </p:txBody>
      </p:sp>
      <p:pic>
        <p:nvPicPr>
          <p:cNvPr id="6" name="Picture 5" descr="A picture containing drawing&#10;&#10;Description automatically generated">
            <a:extLst>
              <a:ext uri="{FF2B5EF4-FFF2-40B4-BE49-F238E27FC236}">
                <a16:creationId xmlns:a16="http://schemas.microsoft.com/office/drawing/2014/main" id="{4BC27FB1-A545-5A44-954B-B15F6A127B25}"/>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9300039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Rectang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594644"/>
            <a:ext cx="3657600" cy="791050"/>
          </a:xfrm>
          <a:prstGeom prst="rect">
            <a:avLst/>
          </a:prstGeom>
        </p:spPr>
        <p:txBody>
          <a:bodyPr tIns="0" anchor="ctr">
            <a:normAutofit/>
          </a:bodyPr>
          <a:lstStyle>
            <a:lvl1pPr algn="l">
              <a:defRPr sz="2400" b="0" cap="none">
                <a:solidFill>
                  <a:srgbClr val="003A78"/>
                </a:solidFill>
                <a:latin typeface="Arial" panose="020B0604020202020204" pitchFamily="34" charset="0"/>
                <a:cs typeface="Arial" panose="020B0604020202020204" pitchFamily="34" charset="0"/>
              </a:defRPr>
            </a:lvl1pPr>
          </a:lstStyle>
          <a:p>
            <a:r>
              <a:rPr lang="en-US" dirty="0"/>
              <a:t>Title</a:t>
            </a:r>
          </a:p>
        </p:txBody>
      </p:sp>
      <p:sp>
        <p:nvSpPr>
          <p:cNvPr id="14" name="Rectangle 13"/>
          <p:cNvSpPr/>
          <p:nvPr/>
        </p:nvSpPr>
        <p:spPr>
          <a:xfrm>
            <a:off x="9526" y="2571752"/>
            <a:ext cx="4572001" cy="1209674"/>
          </a:xfrm>
          <a:prstGeom prst="rect">
            <a:avLst/>
          </a:prstGeom>
          <a:solidFill>
            <a:srgbClr val="0070C0">
              <a:alpha val="14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4588934" y="1371600"/>
            <a:ext cx="4572001" cy="1185863"/>
          </a:xfrm>
          <a:prstGeom prst="rect">
            <a:avLst/>
          </a:prstGeom>
          <a:solidFill>
            <a:srgbClr val="0070C0">
              <a:alpha val="14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Content Placeholder 16"/>
          <p:cNvSpPr>
            <a:spLocks noGrp="1"/>
          </p:cNvSpPr>
          <p:nvPr>
            <p:ph sz="quarter" idx="10" hasCustomPrompt="1"/>
          </p:nvPr>
        </p:nvSpPr>
        <p:spPr>
          <a:xfrm>
            <a:off x="4876800" y="2686050"/>
            <a:ext cx="3962400" cy="914400"/>
          </a:xfrm>
          <a:prstGeom prst="rect">
            <a:avLst/>
          </a:prstGeom>
        </p:spPr>
        <p:txBody>
          <a:bodyPr/>
          <a:lstStyle>
            <a:lvl1pPr marL="91440" indent="-91440">
              <a:spcBef>
                <a:spcPts val="0"/>
              </a:spcBef>
              <a:buClr>
                <a:srgbClr val="0070C0"/>
              </a:buClr>
              <a:defRPr sz="1600">
                <a:solidFill>
                  <a:srgbClr val="003A78"/>
                </a:solidFill>
                <a:latin typeface="Arial" panose="020B0604020202020204" pitchFamily="34" charset="0"/>
                <a:cs typeface="Arial" panose="020B0604020202020204" pitchFamily="34" charset="0"/>
              </a:defRPr>
            </a:lvl1pPr>
          </a:lstStyle>
          <a:p>
            <a:pPr lvl="0"/>
            <a:r>
              <a:rPr lang="en-US" dirty="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cxnSp>
        <p:nvCxnSpPr>
          <p:cNvPr id="21" name="Straight Connector 20"/>
          <p:cNvCxnSpPr/>
          <p:nvPr userDrawn="1"/>
        </p:nvCxnSpPr>
        <p:spPr>
          <a:xfrm>
            <a:off x="2"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23" name="Straight Connector 22"/>
          <p:cNvCxnSpPr/>
          <p:nvPr userDrawn="1"/>
        </p:nvCxnSpPr>
        <p:spPr>
          <a:xfrm>
            <a:off x="2"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C0BF7C01-F2BC-8541-998E-60D91F640410}"/>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0178891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Lar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Large-Font Text Slide: click to add title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797A762D-DB19-4B44-A1FD-A0A2633A87ED}"/>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8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r>
              <a:rPr lang="en-US" dirty="0"/>
              <a:t>Level 2</a:t>
            </a:r>
          </a:p>
          <a:p>
            <a:pPr lvl="2"/>
            <a:r>
              <a:rPr lang="en-US" dirty="0"/>
              <a:t>Level 3</a:t>
            </a:r>
          </a:p>
          <a:p>
            <a:pPr lvl="1"/>
            <a:endParaRPr lang="en-US" dirty="0"/>
          </a:p>
          <a:p>
            <a:pPr lvl="1"/>
            <a:endParaRPr lang="en-US" dirty="0"/>
          </a:p>
        </p:txBody>
      </p:sp>
      <p:sp>
        <p:nvSpPr>
          <p:cNvPr id="12" name="Text Placeholder 5">
            <a:extLst>
              <a:ext uri="{FF2B5EF4-FFF2-40B4-BE49-F238E27FC236}">
                <a16:creationId xmlns:a16="http://schemas.microsoft.com/office/drawing/2014/main" id="{9623FC6F-E7CE-A541-95F7-C975302972B7}"/>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02968E2B-998D-9E4B-9CA8-2DDF07D6C847}"/>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07239642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losure-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Disclosure Slide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1257458A-A398-AC44-9ACF-F3E0897C6FA5}"/>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1168" indent="-173736">
              <a:lnSpc>
                <a:spcPct val="100000"/>
              </a:lnSpc>
              <a:spcBef>
                <a:spcPts val="1200"/>
              </a:spcBef>
              <a:buClr>
                <a:srgbClr val="0070C0"/>
              </a:buClr>
              <a:buSzPct val="100000"/>
              <a:buFont typeface="Arial" panose="020B0604020202020204" pitchFamily="34" charset="0"/>
              <a:buChar char="•"/>
              <a:defRPr sz="2000" baseline="0">
                <a:solidFill>
                  <a:srgbClr val="000000"/>
                </a:solidFill>
                <a:latin typeface="Arial" panose="020B0604020202020204" pitchFamily="34" charset="0"/>
                <a:cs typeface="Arial" panose="020B0604020202020204" pitchFamily="34" charset="0"/>
              </a:defRPr>
            </a:lvl1pPr>
            <a:lvl2pPr marL="291465" marR="0" indent="0" algn="l" defTabSz="685800" rtl="0" eaLnBrk="1" fontAlgn="auto" latinLnBrk="0" hangingPunct="1">
              <a:lnSpc>
                <a:spcPct val="100000"/>
              </a:lnSpc>
              <a:spcBef>
                <a:spcPts val="400"/>
              </a:spcBef>
              <a:spcAft>
                <a:spcPts val="0"/>
              </a:spcAft>
              <a:buClr>
                <a:srgbClr val="0070C0"/>
              </a:buClr>
              <a:buSzPct val="100000"/>
              <a:buFont typeface="Lucida Grande"/>
              <a:buNone/>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4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endParaRPr lang="en-US" dirty="0"/>
          </a:p>
        </p:txBody>
      </p:sp>
      <p:pic>
        <p:nvPicPr>
          <p:cNvPr id="8" name="Picture 7">
            <a:extLst>
              <a:ext uri="{FF2B5EF4-FFF2-40B4-BE49-F238E27FC236}">
                <a16:creationId xmlns:a16="http://schemas.microsoft.com/office/drawing/2014/main" id="{730E7550-CDDC-BC4B-8D69-774A963402DA}"/>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95172891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CC4D3E-D0A9-2E4C-9195-67601135B337}"/>
              </a:ext>
            </a:extLst>
          </p:cNvPr>
          <p:cNvSpPr/>
          <p:nvPr userDrawn="1"/>
        </p:nvSpPr>
        <p:spPr>
          <a:xfrm>
            <a:off x="7653868" y="4705350"/>
            <a:ext cx="1490133"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53878355"/>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unding-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502617-E737-0B4C-B8D5-31D906CFA66A}"/>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cxnSp>
        <p:nvCxnSpPr>
          <p:cNvPr id="9" name="Straight Connector 8">
            <a:extLst>
              <a:ext uri="{FF2B5EF4-FFF2-40B4-BE49-F238E27FC236}">
                <a16:creationId xmlns:a16="http://schemas.microsoft.com/office/drawing/2014/main" id="{7895FBF6-F6F0-E948-9DD9-FE96C5558A1F}"/>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A02D33C-9763-414E-8F13-FF96FCB53E8D}"/>
              </a:ext>
            </a:extLst>
          </p:cNvPr>
          <p:cNvSpPr txBox="1"/>
          <p:nvPr userDrawn="1"/>
        </p:nvSpPr>
        <p:spPr>
          <a:xfrm>
            <a:off x="458843" y="1375979"/>
            <a:ext cx="8229600" cy="1299010"/>
          </a:xfrm>
          <a:prstGeom prst="rect">
            <a:avLst/>
          </a:prstGeom>
          <a:noFill/>
        </p:spPr>
        <p:txBody>
          <a:bodyPr wrap="square" rtlCol="0">
            <a:spAutoFit/>
          </a:bodyPr>
          <a:lstStyle/>
          <a:p>
            <a:pPr marL="0" marR="0" lvl="0" indent="0" algn="l" defTabSz="914400" rtl="0" eaLnBrk="0" fontAlgn="base" latinLnBrk="0" hangingPunct="0">
              <a:lnSpc>
                <a:spcPts val="2400"/>
              </a:lnSpc>
              <a:spcBef>
                <a:spcPts val="0"/>
              </a:spcBef>
              <a:spcAft>
                <a:spcPct val="0"/>
              </a:spcAft>
              <a:buClr>
                <a:srgbClr val="434DA1"/>
              </a:buClr>
              <a:buSzPct val="125000"/>
              <a:buFont typeface="Arial"/>
              <a:buNone/>
              <a:tabLst/>
              <a:defRPr/>
            </a:pPr>
            <a:r>
              <a:rPr lang="en-US" sz="1800" b="1" i="0" dirty="0">
                <a:latin typeface="Arial" panose="020B0604020202020204" pitchFamily="34" charset="0"/>
                <a:cs typeface="Arial" panose="020B0604020202020204" pitchFamily="34" charset="0"/>
              </a:rPr>
              <a:t>Hepatitis </a:t>
            </a:r>
            <a:r>
              <a:rPr lang="en-US" sz="2000" b="1" i="0" dirty="0">
                <a:solidFill>
                  <a:srgbClr val="285078"/>
                </a:solidFill>
                <a:latin typeface="Arial" panose="020B0604020202020204" pitchFamily="34" charset="0"/>
                <a:cs typeface="Arial" panose="020B0604020202020204" pitchFamily="34" charset="0"/>
              </a:rPr>
              <a:t>B</a:t>
            </a:r>
            <a:r>
              <a:rPr lang="en-US" sz="1800" b="1" i="0" dirty="0">
                <a:latin typeface="Arial" panose="020B0604020202020204" pitchFamily="34" charset="0"/>
                <a:cs typeface="Arial" panose="020B0604020202020204" pitchFamily="34" charset="0"/>
              </a:rPr>
              <a:t> Online </a:t>
            </a:r>
            <a:r>
              <a:rPr lang="en-US" sz="1800" i="0" dirty="0">
                <a:latin typeface="Arial" panose="020B0604020202020204" pitchFamily="34" charset="0"/>
                <a:cs typeface="Arial" panose="020B0604020202020204" pitchFamily="34" charset="0"/>
              </a:rPr>
              <a:t>is funded by a cooperative agreement from the Centers for Disease Control and Prevention (CDC-RFA-PS21-2105). This project is led by the University of Washington Infectious Diseases Education and Assessment (IDEA) Program. </a:t>
            </a:r>
            <a:endParaRPr lang="en-US" sz="1500" i="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7C213551-561A-AA46-9AE1-39DE39307B7A}"/>
              </a:ext>
            </a:extLst>
          </p:cNvPr>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Acknowledgments</a:t>
            </a:r>
          </a:p>
        </p:txBody>
      </p:sp>
      <p:pic>
        <p:nvPicPr>
          <p:cNvPr id="30" name="Picture 29">
            <a:extLst>
              <a:ext uri="{FF2B5EF4-FFF2-40B4-BE49-F238E27FC236}">
                <a16:creationId xmlns:a16="http://schemas.microsoft.com/office/drawing/2014/main" id="{7B52CC8C-2E46-A64F-977C-0630AC820B4F}"/>
              </a:ext>
            </a:extLst>
          </p:cNvPr>
          <p:cNvPicPr>
            <a:picLocks noChangeAspect="1"/>
          </p:cNvPicPr>
          <p:nvPr userDrawn="1"/>
        </p:nvPicPr>
        <p:blipFill>
          <a:blip r:embed="rId3"/>
          <a:stretch>
            <a:fillRect/>
          </a:stretch>
        </p:blipFill>
        <p:spPr>
          <a:xfrm>
            <a:off x="478104" y="3229441"/>
            <a:ext cx="2120053" cy="621792"/>
          </a:xfrm>
          <a:prstGeom prst="rect">
            <a:avLst/>
          </a:prstGeom>
        </p:spPr>
      </p:pic>
      <p:pic>
        <p:nvPicPr>
          <p:cNvPr id="41" name="Picture 40">
            <a:extLst>
              <a:ext uri="{FF2B5EF4-FFF2-40B4-BE49-F238E27FC236}">
                <a16:creationId xmlns:a16="http://schemas.microsoft.com/office/drawing/2014/main" id="{0407382B-8414-8042-8E89-870550A6EFEB}"/>
              </a:ext>
            </a:extLst>
          </p:cNvPr>
          <p:cNvPicPr>
            <a:picLocks noChangeAspect="1"/>
          </p:cNvPicPr>
          <p:nvPr userDrawn="1"/>
        </p:nvPicPr>
        <p:blipFill>
          <a:blip r:embed="rId4"/>
          <a:stretch>
            <a:fillRect/>
          </a:stretch>
        </p:blipFill>
        <p:spPr>
          <a:xfrm>
            <a:off x="3448242" y="3230381"/>
            <a:ext cx="2257262" cy="658368"/>
          </a:xfrm>
          <a:prstGeom prst="rect">
            <a:avLst/>
          </a:prstGeom>
        </p:spPr>
      </p:pic>
      <p:sp>
        <p:nvSpPr>
          <p:cNvPr id="44" name="TextBox 43">
            <a:extLst>
              <a:ext uri="{FF2B5EF4-FFF2-40B4-BE49-F238E27FC236}">
                <a16:creationId xmlns:a16="http://schemas.microsoft.com/office/drawing/2014/main" id="{137AE269-BE42-CD42-BDC8-562A526116E5}"/>
              </a:ext>
            </a:extLst>
          </p:cNvPr>
          <p:cNvSpPr txBox="1"/>
          <p:nvPr userDrawn="1"/>
        </p:nvSpPr>
        <p:spPr>
          <a:xfrm>
            <a:off x="0" y="4636541"/>
            <a:ext cx="9151575" cy="564257"/>
          </a:xfrm>
          <a:prstGeom prst="rect">
            <a:avLst/>
          </a:prstGeom>
          <a:solidFill>
            <a:schemeClr val="bg1">
              <a:lumMod val="95000"/>
            </a:schemeClr>
          </a:solidFill>
        </p:spPr>
        <p:txBody>
          <a:bodyPr wrap="square" lIns="1188720" tIns="91440" rIns="1188720" bIns="137160" rtlCol="0" anchor="ctr">
            <a:spAutoFit/>
          </a:bodyPr>
          <a:lstStyle/>
          <a:p>
            <a:pPr algn="ctr">
              <a:lnSpc>
                <a:spcPts val="1300"/>
              </a:lnSpc>
            </a:pPr>
            <a:r>
              <a:rPr lang="en-US" sz="1100" i="1" dirty="0">
                <a:solidFill>
                  <a:schemeClr val="tx1"/>
                </a:solidFill>
                <a:latin typeface="+mn-lt"/>
              </a:rPr>
              <a:t>The content in this presentation is that of the author(s) and does not necessarily represent </a:t>
            </a:r>
            <a:br>
              <a:rPr lang="en-US" sz="1100" i="1" dirty="0">
                <a:solidFill>
                  <a:schemeClr val="tx1"/>
                </a:solidFill>
                <a:latin typeface="+mn-lt"/>
              </a:rPr>
            </a:br>
            <a:r>
              <a:rPr lang="en-US" sz="1100" i="1" dirty="0">
                <a:solidFill>
                  <a:schemeClr val="tx1"/>
                </a:solidFill>
                <a:latin typeface="+mn-lt"/>
              </a:rPr>
              <a:t>the official position of the Centers for Disease Control and Prevention.</a:t>
            </a:r>
            <a:endParaRPr lang="en-US" sz="1100" i="1" dirty="0">
              <a:solidFill>
                <a:schemeClr val="tx1"/>
              </a:solidFill>
              <a:latin typeface="Arial"/>
            </a:endParaRPr>
          </a:p>
        </p:txBody>
      </p:sp>
      <p:pic>
        <p:nvPicPr>
          <p:cNvPr id="16" name="Picture 15">
            <a:extLst>
              <a:ext uri="{FF2B5EF4-FFF2-40B4-BE49-F238E27FC236}">
                <a16:creationId xmlns:a16="http://schemas.microsoft.com/office/drawing/2014/main" id="{9D4DF6FE-85D1-3A46-B06F-0728429CE4DE}"/>
              </a:ext>
            </a:extLst>
          </p:cNvPr>
          <p:cNvPicPr>
            <a:picLocks noChangeAspect="1"/>
          </p:cNvPicPr>
          <p:nvPr userDrawn="1"/>
        </p:nvPicPr>
        <p:blipFill>
          <a:blip r:embed="rId5"/>
          <a:stretch>
            <a:fillRect/>
          </a:stretch>
        </p:blipFill>
        <p:spPr>
          <a:xfrm>
            <a:off x="6442226" y="3266416"/>
            <a:ext cx="2145931" cy="560724"/>
          </a:xfrm>
          <a:prstGeom prst="rect">
            <a:avLst/>
          </a:prstGeom>
        </p:spPr>
      </p:pic>
    </p:spTree>
    <p:extLst>
      <p:ext uri="{BB962C8B-B14F-4D97-AF65-F5344CB8AC3E}">
        <p14:creationId xmlns:p14="http://schemas.microsoft.com/office/powerpoint/2010/main" val="1299474102"/>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Open Blue ">
    <p:spTree>
      <p:nvGrpSpPr>
        <p:cNvPr id="1" name=""/>
        <p:cNvGrpSpPr/>
        <p:nvPr/>
      </p:nvGrpSpPr>
      <p:grpSpPr>
        <a:xfrm>
          <a:off x="0" y="0"/>
          <a:ext cx="0" cy="0"/>
          <a:chOff x="0" y="0"/>
          <a:chExt cx="0" cy="0"/>
        </a:xfrm>
      </p:grpSpPr>
      <p:pic>
        <p:nvPicPr>
          <p:cNvPr id="17" name="Picture 16"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1" y="-57149"/>
            <a:ext cx="9156413" cy="5214365"/>
          </a:xfrm>
          <a:prstGeom prst="rect">
            <a:avLst/>
          </a:prstGeom>
          <a:noFill/>
          <a:ln>
            <a:noFill/>
          </a:ln>
          <a:effectLst/>
        </p:spPr>
      </p:pic>
      <p:sp>
        <p:nvSpPr>
          <p:cNvPr id="98" name="Title 1"/>
          <p:cNvSpPr>
            <a:spLocks noGrp="1"/>
          </p:cNvSpPr>
          <p:nvPr>
            <p:ph type="title" hasCustomPrompt="1"/>
          </p:nvPr>
        </p:nvSpPr>
        <p:spPr>
          <a:xfrm>
            <a:off x="323850" y="114900"/>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Open Blue Layout: click to add title</a:t>
            </a:r>
          </a:p>
        </p:txBody>
      </p:sp>
      <p:sp>
        <p:nvSpPr>
          <p:cNvPr id="14"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1" baseline="0">
                <a:solidFill>
                  <a:srgbClr val="FFFFFF"/>
                </a:solidFill>
                <a:latin typeface="Arial"/>
                <a:cs typeface="Arial"/>
              </a:defRPr>
            </a:lvl1pPr>
          </a:lstStyle>
          <a:p>
            <a:pPr lvl="0"/>
            <a:r>
              <a:rPr lang="en-US" dirty="0"/>
              <a:t>Click to Add Source</a:t>
            </a:r>
          </a:p>
        </p:txBody>
      </p:sp>
      <p:pic>
        <p:nvPicPr>
          <p:cNvPr id="25" name="Picture 24">
            <a:extLst>
              <a:ext uri="{FF2B5EF4-FFF2-40B4-BE49-F238E27FC236}">
                <a16:creationId xmlns:a16="http://schemas.microsoft.com/office/drawing/2014/main" id="{675DE910-BA0B-244E-A63C-A657345E4D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4009" y="4764120"/>
            <a:ext cx="906968" cy="362654"/>
          </a:xfrm>
          <a:prstGeom prst="rect">
            <a:avLst/>
          </a:prstGeom>
        </p:spPr>
      </p:pic>
    </p:spTree>
    <p:extLst>
      <p:ext uri="{BB962C8B-B14F-4D97-AF65-F5344CB8AC3E}">
        <p14:creationId xmlns:p14="http://schemas.microsoft.com/office/powerpoint/2010/main" val="707040459"/>
      </p:ext>
    </p:extLst>
  </p:cSld>
  <p:clrMapOvr>
    <a:masterClrMapping/>
  </p:clrMapOvr>
  <p:transition spd="slow"/>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Medium">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Medium-Font Text Slide: click to add title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1257458A-A398-AC44-9ACF-F3E0897C6FA5}"/>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6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r>
              <a:rPr lang="en-US" dirty="0"/>
              <a:t>Second-level text</a:t>
            </a:r>
          </a:p>
          <a:p>
            <a:pPr lvl="2"/>
            <a:r>
              <a:rPr lang="en-US" dirty="0"/>
              <a:t>Third-level text</a:t>
            </a:r>
          </a:p>
          <a:p>
            <a:pPr lvl="1"/>
            <a:endParaRPr lang="en-US" dirty="0"/>
          </a:p>
        </p:txBody>
      </p:sp>
      <p:sp>
        <p:nvSpPr>
          <p:cNvPr id="12" name="Text Placeholder 5">
            <a:extLst>
              <a:ext uri="{FF2B5EF4-FFF2-40B4-BE49-F238E27FC236}">
                <a16:creationId xmlns:a16="http://schemas.microsoft.com/office/drawing/2014/main" id="{5F2B4AE2-70E2-7A4A-9E65-3919D01E0275}"/>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30E7550-CDDC-BC4B-8D69-774A963402DA}"/>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428294669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Same 20 Font">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Same-20-Font Text Slide: click to add title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1257458A-A398-AC44-9ACF-F3E0897C6FA5}"/>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1168" indent="-173736">
              <a:lnSpc>
                <a:spcPct val="100000"/>
              </a:lnSpc>
              <a:spcBef>
                <a:spcPts val="1200"/>
              </a:spcBef>
              <a:buClr>
                <a:srgbClr val="0070C0"/>
              </a:buClr>
              <a:buSzPct val="100000"/>
              <a:buFont typeface="Arial" panose="020B0604020202020204" pitchFamily="34" charset="0"/>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4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r>
              <a:rPr lang="en-US" dirty="0"/>
              <a:t>Second-level text</a:t>
            </a:r>
          </a:p>
          <a:p>
            <a:pPr lvl="2"/>
            <a:r>
              <a:rPr lang="en-US" dirty="0"/>
              <a:t>Third-level text</a:t>
            </a:r>
          </a:p>
          <a:p>
            <a:pPr lvl="1"/>
            <a:endParaRPr lang="en-US" dirty="0"/>
          </a:p>
          <a:p>
            <a:pPr lvl="1"/>
            <a:endParaRPr lang="en-US" dirty="0"/>
          </a:p>
        </p:txBody>
      </p:sp>
      <p:sp>
        <p:nvSpPr>
          <p:cNvPr id="12" name="Text Placeholder 5">
            <a:extLst>
              <a:ext uri="{FF2B5EF4-FFF2-40B4-BE49-F238E27FC236}">
                <a16:creationId xmlns:a16="http://schemas.microsoft.com/office/drawing/2014/main" id="{5F2B4AE2-70E2-7A4A-9E65-3919D01E0275}"/>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30E7550-CDDC-BC4B-8D69-774A963402DA}"/>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87240402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Text and Data/Image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3">
            <a:extLst>
              <a:ext uri="{FF2B5EF4-FFF2-40B4-BE49-F238E27FC236}">
                <a16:creationId xmlns:a16="http://schemas.microsoft.com/office/drawing/2014/main" id="{59D8BF7C-594B-5F44-892D-5AD36E3A5B57}"/>
              </a:ext>
            </a:extLst>
          </p:cNvPr>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0"/>
              </a:spcBef>
              <a:buClr>
                <a:srgbClr val="0070C0"/>
              </a:buClr>
              <a:buSzPct val="10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10" name="Text Placeholder 5">
            <a:extLst>
              <a:ext uri="{FF2B5EF4-FFF2-40B4-BE49-F238E27FC236}">
                <a16:creationId xmlns:a16="http://schemas.microsoft.com/office/drawing/2014/main" id="{37F3867B-74CD-0743-B864-4CD21D2D5F1B}"/>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9" name="Picture 8">
            <a:extLst>
              <a:ext uri="{FF2B5EF4-FFF2-40B4-BE49-F238E27FC236}">
                <a16:creationId xmlns:a16="http://schemas.microsoft.com/office/drawing/2014/main" id="{ECB39726-367F-D64A-9196-071531540DC0}"/>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213841972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Table-Imag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000">
                <a:solidFill>
                  <a:schemeClr val="bg1"/>
                </a:solidFill>
                <a:latin typeface="Arial" panose="020B0604020202020204" pitchFamily="34" charset="0"/>
                <a:cs typeface="Arial" panose="020B0604020202020204" pitchFamily="34" charset="0"/>
              </a:defRPr>
            </a:lvl1pPr>
          </a:lstStyle>
          <a:p>
            <a:r>
              <a:rPr lang="en-US" dirty="0"/>
              <a:t>Graph/Table/Image: click to add title</a:t>
            </a:r>
          </a:p>
        </p:txBody>
      </p:sp>
      <p:cxnSp>
        <p:nvCxnSpPr>
          <p:cNvPr id="6" name="Straight Connector 5">
            <a:extLst>
              <a:ext uri="{FF2B5EF4-FFF2-40B4-BE49-F238E27FC236}">
                <a16:creationId xmlns:a16="http://schemas.microsoft.com/office/drawing/2014/main" id="{180B99B2-EBF7-BA42-83FC-8AD08B645963}"/>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7" name="Text Placeholder 5">
            <a:extLst>
              <a:ext uri="{FF2B5EF4-FFF2-40B4-BE49-F238E27FC236}">
                <a16:creationId xmlns:a16="http://schemas.microsoft.com/office/drawing/2014/main" id="{867A6B9D-560F-CA41-A6F0-1C79BD3667B9}"/>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9" name="Picture 8">
            <a:extLst>
              <a:ext uri="{FF2B5EF4-FFF2-40B4-BE49-F238E27FC236}">
                <a16:creationId xmlns:a16="http://schemas.microsoft.com/office/drawing/2014/main" id="{60B9605D-D584-B44E-B8E7-E2EC6AAA7D26}"/>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416563534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llustration-Credit">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000">
                <a:solidFill>
                  <a:schemeClr val="bg1"/>
                </a:solidFill>
                <a:latin typeface="Arial" panose="020B0604020202020204" pitchFamily="34" charset="0"/>
                <a:cs typeface="Arial" panose="020B0604020202020204" pitchFamily="34" charset="0"/>
              </a:defRPr>
            </a:lvl1pPr>
          </a:lstStyle>
          <a:p>
            <a:r>
              <a:rPr lang="en-US" dirty="0"/>
              <a:t>Illustration/Credit: click to add title</a:t>
            </a:r>
          </a:p>
        </p:txBody>
      </p:sp>
      <p:cxnSp>
        <p:nvCxnSpPr>
          <p:cNvPr id="6" name="Straight Connector 5">
            <a:extLst>
              <a:ext uri="{FF2B5EF4-FFF2-40B4-BE49-F238E27FC236}">
                <a16:creationId xmlns:a16="http://schemas.microsoft.com/office/drawing/2014/main" id="{180B99B2-EBF7-BA42-83FC-8AD08B645963}"/>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7" name="Text Placeholder 5">
            <a:extLst>
              <a:ext uri="{FF2B5EF4-FFF2-40B4-BE49-F238E27FC236}">
                <a16:creationId xmlns:a16="http://schemas.microsoft.com/office/drawing/2014/main" id="{867A6B9D-560F-CA41-A6F0-1C79BD3667B9}"/>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pic>
        <p:nvPicPr>
          <p:cNvPr id="9" name="Picture 8">
            <a:extLst>
              <a:ext uri="{FF2B5EF4-FFF2-40B4-BE49-F238E27FC236}">
                <a16:creationId xmlns:a16="http://schemas.microsoft.com/office/drawing/2014/main" id="{60B9605D-D584-B44E-B8E7-E2EC6AAA7D26}"/>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426117774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Gray-Bar">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Data Slide with Gray Title Bar: click to add title</a:t>
            </a:r>
          </a:p>
        </p:txBody>
      </p:sp>
      <p:sp>
        <p:nvSpPr>
          <p:cNvPr id="8" name="Rectangle 3"/>
          <p:cNvSpPr>
            <a:spLocks noChangeArrowheads="1"/>
          </p:cNvSpPr>
          <p:nvPr userDrawn="1"/>
        </p:nvSpPr>
        <p:spPr bwMode="invGray">
          <a:xfrm>
            <a:off x="-4917" y="980205"/>
            <a:ext cx="9162288" cy="37719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0" name="Text Placeholder 2">
            <a:extLst>
              <a:ext uri="{FF2B5EF4-FFF2-40B4-BE49-F238E27FC236}">
                <a16:creationId xmlns:a16="http://schemas.microsoft.com/office/drawing/2014/main" id="{85436345-40BB-5242-A91F-64B15D2D0A4B}"/>
              </a:ext>
            </a:extLst>
          </p:cNvPr>
          <p:cNvSpPr>
            <a:spLocks noGrp="1"/>
          </p:cNvSpPr>
          <p:nvPr>
            <p:ph type="body" idx="10" hasCustomPrompt="1"/>
          </p:nvPr>
        </p:nvSpPr>
        <p:spPr>
          <a:xfrm>
            <a:off x="323850" y="1000525"/>
            <a:ext cx="8503920"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cxnSp>
        <p:nvCxnSpPr>
          <p:cNvPr id="9" name="Straight Connector 8">
            <a:extLst>
              <a:ext uri="{FF2B5EF4-FFF2-40B4-BE49-F238E27FC236}">
                <a16:creationId xmlns:a16="http://schemas.microsoft.com/office/drawing/2014/main" id="{59C2CBBB-5045-8F42-85A1-BB5104437F5D}"/>
              </a:ext>
            </a:extLst>
          </p:cNvPr>
          <p:cNvCxnSpPr>
            <a:cxnSpLocks/>
          </p:cNvCxnSpPr>
          <p:nvPr userDrawn="1"/>
        </p:nvCxnSpPr>
        <p:spPr>
          <a:xfrm>
            <a:off x="-14989" y="97218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a:extLst>
              <a:ext uri="{FF2B5EF4-FFF2-40B4-BE49-F238E27FC236}">
                <a16:creationId xmlns:a16="http://schemas.microsoft.com/office/drawing/2014/main" id="{28C5AF5C-6EA9-6B49-A7AF-72E6D21531A2}"/>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11" name="Picture 10">
            <a:extLst>
              <a:ext uri="{FF2B5EF4-FFF2-40B4-BE49-F238E27FC236}">
                <a16:creationId xmlns:a16="http://schemas.microsoft.com/office/drawing/2014/main" id="{9258C9FC-3328-574A-A1BB-2F63ADF3D150}"/>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45874344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udy-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FF4BADDC-F26C-2141-B48C-9B8AA2179C27}"/>
              </a:ext>
            </a:extLst>
          </p:cNvPr>
          <p:cNvSpPr>
            <a:spLocks noGrp="1"/>
          </p:cNvSpPr>
          <p:nvPr>
            <p:ph sz="half" idx="2" hasCustomPrompt="1"/>
          </p:nvPr>
        </p:nvSpPr>
        <p:spPr>
          <a:xfrm>
            <a:off x="323851" y="1184224"/>
            <a:ext cx="4248150"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1" name="Text Placeholder 5">
            <a:extLst>
              <a:ext uri="{FF2B5EF4-FFF2-40B4-BE49-F238E27FC236}">
                <a16:creationId xmlns:a16="http://schemas.microsoft.com/office/drawing/2014/main" id="{E2A540FF-BD62-D94B-8E9E-07E81A49070C}"/>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2786F12-9EDA-004C-BF21-FAB31A554914}"/>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08819732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9" r:id="rId2"/>
    <p:sldLayoutId id="2147483709" r:id="rId3"/>
    <p:sldLayoutId id="2147483712" r:id="rId4"/>
    <p:sldLayoutId id="2147483700" r:id="rId5"/>
    <p:sldLayoutId id="2147483701" r:id="rId6"/>
    <p:sldLayoutId id="2147483713" r:id="rId7"/>
    <p:sldLayoutId id="2147483703" r:id="rId8"/>
    <p:sldLayoutId id="2147483710" r:id="rId9"/>
    <p:sldLayoutId id="2147483719" r:id="rId10"/>
    <p:sldLayoutId id="2147483720" r:id="rId11"/>
    <p:sldLayoutId id="2147483717" r:id="rId12"/>
    <p:sldLayoutId id="2147483695" r:id="rId13"/>
    <p:sldLayoutId id="2147483697" r:id="rId14"/>
    <p:sldLayoutId id="2147483698" r:id="rId15"/>
    <p:sldLayoutId id="2147483704" r:id="rId16"/>
    <p:sldLayoutId id="2147483711" r:id="rId17"/>
    <p:sldLayoutId id="2147483705" r:id="rId18"/>
    <p:sldLayoutId id="2147483696" r:id="rId19"/>
    <p:sldLayoutId id="2147483715" r:id="rId20"/>
    <p:sldLayoutId id="2147483707" r:id="rId21"/>
    <p:sldLayoutId id="2147483716" r:id="rId22"/>
    <p:sldLayoutId id="2147483722" r:id="rId23"/>
  </p:sldLayoutIdLst>
  <p:transition spd="slow"/>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hyperlink" Target="http://www.hcvguidelines.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normAutofit/>
          </a:bodyPr>
          <a:lstStyle/>
          <a:p>
            <a:pPr>
              <a:lnSpc>
                <a:spcPts val="3600"/>
              </a:lnSpc>
            </a:pPr>
            <a:r>
              <a:rPr lang="en-US" b="1" dirty="0"/>
              <a:t>Isolated Hepatitis B Core Antibody</a:t>
            </a:r>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B0A1FB4A-D31F-0B46-801E-4BF261C3C7BD}"/>
              </a:ext>
            </a:extLst>
          </p:cNvPr>
          <p:cNvSpPr>
            <a:spLocks noGrp="1"/>
          </p:cNvSpPr>
          <p:nvPr>
            <p:ph type="body" sz="quarter" idx="18"/>
          </p:nvPr>
        </p:nvSpPr>
        <p:spPr/>
        <p:txBody>
          <a:bodyPr/>
          <a:lstStyle/>
          <a:p>
            <a:r>
              <a:rPr lang="en-US" sz="1800" b="1" dirty="0"/>
              <a:t>H. Nina Kim, MD MSc</a:t>
            </a:r>
          </a:p>
          <a:p>
            <a:r>
              <a:rPr lang="en-US" sz="1800" dirty="0"/>
              <a:t>Professor of Medicine</a:t>
            </a:r>
          </a:p>
          <a:p>
            <a:r>
              <a:rPr lang="en-US" sz="1800" dirty="0"/>
              <a:t>University of Washington</a:t>
            </a:r>
          </a:p>
        </p:txBody>
      </p:sp>
      <p:sp>
        <p:nvSpPr>
          <p:cNvPr id="4" name="Text Placeholder 3"/>
          <p:cNvSpPr>
            <a:spLocks noGrp="1"/>
          </p:cNvSpPr>
          <p:nvPr>
            <p:ph type="body" sz="quarter" idx="14"/>
          </p:nvPr>
        </p:nvSpPr>
        <p:spPr>
          <a:prstGeom prst="rect">
            <a:avLst/>
          </a:prstGeom>
        </p:spPr>
        <p:txBody>
          <a:bodyPr/>
          <a:lstStyle/>
          <a:p>
            <a:r>
              <a:rPr lang="en-US" b="0" dirty="0">
                <a:cs typeface="Arial"/>
              </a:rPr>
              <a:t>Last Updated:  October 7, 2022</a:t>
            </a:r>
            <a:endParaRPr lang="en-US" b="0" dirty="0"/>
          </a:p>
        </p:txBody>
      </p:sp>
    </p:spTree>
    <p:extLst>
      <p:ext uri="{BB962C8B-B14F-4D97-AF65-F5344CB8AC3E}">
        <p14:creationId xmlns:p14="http://schemas.microsoft.com/office/powerpoint/2010/main" val="1887767139"/>
      </p:ext>
    </p:extLst>
  </p:cSld>
  <p:clrMapOvr>
    <a:masterClrMapping/>
  </p:clrMapOvr>
  <p:transition spd="slow" advTm="2674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2B8EEB-906B-A941-8C20-EA9FE3A85743}"/>
              </a:ext>
            </a:extLst>
          </p:cNvPr>
          <p:cNvSpPr>
            <a:spLocks noGrp="1"/>
          </p:cNvSpPr>
          <p:nvPr>
            <p:ph type="title"/>
          </p:nvPr>
        </p:nvSpPr>
        <p:spPr/>
        <p:txBody>
          <a:bodyPr/>
          <a:lstStyle/>
          <a:p>
            <a:r>
              <a:rPr lang="en-US" dirty="0"/>
              <a:t>Isolated Hep B Core:  </a:t>
            </a:r>
            <a:r>
              <a:rPr lang="en-US" dirty="0">
                <a:solidFill>
                  <a:srgbClr val="FFFF00"/>
                </a:solidFill>
              </a:rPr>
              <a:t>Four Scenarios</a:t>
            </a:r>
          </a:p>
        </p:txBody>
      </p:sp>
      <p:sp>
        <p:nvSpPr>
          <p:cNvPr id="6" name="Content Placeholder 5">
            <a:extLst>
              <a:ext uri="{FF2B5EF4-FFF2-40B4-BE49-F238E27FC236}">
                <a16:creationId xmlns:a16="http://schemas.microsoft.com/office/drawing/2014/main" id="{23EB72C6-EA46-5E41-838E-AA7A2808F367}"/>
              </a:ext>
            </a:extLst>
          </p:cNvPr>
          <p:cNvSpPr>
            <a:spLocks noGrp="1"/>
          </p:cNvSpPr>
          <p:nvPr>
            <p:ph sz="half" idx="2"/>
          </p:nvPr>
        </p:nvSpPr>
        <p:spPr/>
        <p:txBody>
          <a:bodyPr/>
          <a:lstStyle/>
          <a:p>
            <a:r>
              <a:rPr lang="en-US" dirty="0"/>
              <a:t>Window phase of acute infection</a:t>
            </a:r>
          </a:p>
          <a:p>
            <a:r>
              <a:rPr lang="en-US" dirty="0"/>
              <a:t>Resolved HBV infection with waning anti-HBs</a:t>
            </a:r>
          </a:p>
          <a:p>
            <a:r>
              <a:rPr lang="en-US" dirty="0"/>
              <a:t>Occult HBV with loss of HBsAg</a:t>
            </a:r>
          </a:p>
          <a:p>
            <a:r>
              <a:rPr lang="en-US" dirty="0"/>
              <a:t>False positive</a:t>
            </a:r>
          </a:p>
        </p:txBody>
      </p:sp>
      <p:sp>
        <p:nvSpPr>
          <p:cNvPr id="7" name="Text Placeholder 6">
            <a:extLst>
              <a:ext uri="{FF2B5EF4-FFF2-40B4-BE49-F238E27FC236}">
                <a16:creationId xmlns:a16="http://schemas.microsoft.com/office/drawing/2014/main" id="{479C20AC-D3C1-4042-B68A-274A7F11D94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111091169"/>
      </p:ext>
    </p:extLst>
  </p:cSld>
  <p:clrMapOvr>
    <a:masterClrMapping/>
  </p:clrMapOvr>
  <p:transition spd="slow" advTm="6805"/>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2B8EEB-906B-A941-8C20-EA9FE3A85743}"/>
              </a:ext>
            </a:extLst>
          </p:cNvPr>
          <p:cNvSpPr>
            <a:spLocks noGrp="1"/>
          </p:cNvSpPr>
          <p:nvPr>
            <p:ph type="title"/>
          </p:nvPr>
        </p:nvSpPr>
        <p:spPr/>
        <p:txBody>
          <a:bodyPr/>
          <a:lstStyle/>
          <a:p>
            <a:r>
              <a:rPr lang="en-US" dirty="0"/>
              <a:t>Isolated Hep B Core:  </a:t>
            </a:r>
            <a:r>
              <a:rPr lang="en-US" dirty="0">
                <a:solidFill>
                  <a:srgbClr val="FFFF00"/>
                </a:solidFill>
              </a:rPr>
              <a:t>Four Scenarios</a:t>
            </a:r>
          </a:p>
        </p:txBody>
      </p:sp>
      <p:sp>
        <p:nvSpPr>
          <p:cNvPr id="6" name="Content Placeholder 5">
            <a:extLst>
              <a:ext uri="{FF2B5EF4-FFF2-40B4-BE49-F238E27FC236}">
                <a16:creationId xmlns:a16="http://schemas.microsoft.com/office/drawing/2014/main" id="{23EB72C6-EA46-5E41-838E-AA7A2808F367}"/>
              </a:ext>
            </a:extLst>
          </p:cNvPr>
          <p:cNvSpPr>
            <a:spLocks noGrp="1"/>
          </p:cNvSpPr>
          <p:nvPr>
            <p:ph sz="half" idx="2"/>
          </p:nvPr>
        </p:nvSpPr>
        <p:spPr/>
        <p:txBody>
          <a:bodyPr/>
          <a:lstStyle/>
          <a:p>
            <a:r>
              <a:rPr lang="en-US" b="1" dirty="0"/>
              <a:t>Window phase of acute infection</a:t>
            </a:r>
          </a:p>
          <a:p>
            <a:r>
              <a:rPr lang="en-US" dirty="0"/>
              <a:t>Resolved HBV infection with waning anti-HBs</a:t>
            </a:r>
          </a:p>
          <a:p>
            <a:r>
              <a:rPr lang="en-US" dirty="0"/>
              <a:t>Occult HBV with loss of HBsAg</a:t>
            </a:r>
          </a:p>
          <a:p>
            <a:r>
              <a:rPr lang="en-US" dirty="0"/>
              <a:t>False positive</a:t>
            </a:r>
          </a:p>
        </p:txBody>
      </p:sp>
      <p:sp>
        <p:nvSpPr>
          <p:cNvPr id="7" name="Text Placeholder 6">
            <a:extLst>
              <a:ext uri="{FF2B5EF4-FFF2-40B4-BE49-F238E27FC236}">
                <a16:creationId xmlns:a16="http://schemas.microsoft.com/office/drawing/2014/main" id="{479C20AC-D3C1-4042-B68A-274A7F11D94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9711789"/>
      </p:ext>
    </p:extLst>
  </p:cSld>
  <p:clrMapOvr>
    <a:masterClrMapping/>
  </p:clrMapOvr>
  <p:transition spd="slow" advTm="35616"/>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2B8EEB-906B-A941-8C20-EA9FE3A85743}"/>
              </a:ext>
            </a:extLst>
          </p:cNvPr>
          <p:cNvSpPr>
            <a:spLocks noGrp="1"/>
          </p:cNvSpPr>
          <p:nvPr>
            <p:ph type="title"/>
          </p:nvPr>
        </p:nvSpPr>
        <p:spPr/>
        <p:txBody>
          <a:bodyPr/>
          <a:lstStyle/>
          <a:p>
            <a:r>
              <a:rPr lang="en-US" dirty="0"/>
              <a:t>Isolated Hep B Core:  </a:t>
            </a:r>
            <a:r>
              <a:rPr lang="en-US" dirty="0">
                <a:solidFill>
                  <a:srgbClr val="FFFF00"/>
                </a:solidFill>
              </a:rPr>
              <a:t>Four Scenarios</a:t>
            </a:r>
          </a:p>
        </p:txBody>
      </p:sp>
      <p:sp>
        <p:nvSpPr>
          <p:cNvPr id="6" name="Content Placeholder 5">
            <a:extLst>
              <a:ext uri="{FF2B5EF4-FFF2-40B4-BE49-F238E27FC236}">
                <a16:creationId xmlns:a16="http://schemas.microsoft.com/office/drawing/2014/main" id="{23EB72C6-EA46-5E41-838E-AA7A2808F367}"/>
              </a:ext>
            </a:extLst>
          </p:cNvPr>
          <p:cNvSpPr>
            <a:spLocks noGrp="1"/>
          </p:cNvSpPr>
          <p:nvPr>
            <p:ph sz="half" idx="2"/>
          </p:nvPr>
        </p:nvSpPr>
        <p:spPr/>
        <p:txBody>
          <a:bodyPr/>
          <a:lstStyle/>
          <a:p>
            <a:r>
              <a:rPr lang="en-US" dirty="0"/>
              <a:t>Window phase of acute infection</a:t>
            </a:r>
          </a:p>
          <a:p>
            <a:r>
              <a:rPr lang="en-US" b="1" dirty="0"/>
              <a:t>Resolved HBV infection with waning anti-HBs</a:t>
            </a:r>
          </a:p>
          <a:p>
            <a:r>
              <a:rPr lang="en-US" dirty="0"/>
              <a:t>Occult HBV with loss of HBsAg</a:t>
            </a:r>
          </a:p>
          <a:p>
            <a:r>
              <a:rPr lang="en-US" dirty="0"/>
              <a:t>False positive</a:t>
            </a:r>
          </a:p>
        </p:txBody>
      </p:sp>
      <p:sp>
        <p:nvSpPr>
          <p:cNvPr id="7" name="Text Placeholder 6">
            <a:extLst>
              <a:ext uri="{FF2B5EF4-FFF2-40B4-BE49-F238E27FC236}">
                <a16:creationId xmlns:a16="http://schemas.microsoft.com/office/drawing/2014/main" id="{479C20AC-D3C1-4042-B68A-274A7F11D94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145926100"/>
      </p:ext>
    </p:extLst>
  </p:cSld>
  <p:clrMapOvr>
    <a:masterClrMapping/>
  </p:clrMapOvr>
  <p:transition spd="slow" advTm="19882"/>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2B8EEB-906B-A941-8C20-EA9FE3A85743}"/>
              </a:ext>
            </a:extLst>
          </p:cNvPr>
          <p:cNvSpPr>
            <a:spLocks noGrp="1"/>
          </p:cNvSpPr>
          <p:nvPr>
            <p:ph type="title"/>
          </p:nvPr>
        </p:nvSpPr>
        <p:spPr/>
        <p:txBody>
          <a:bodyPr/>
          <a:lstStyle/>
          <a:p>
            <a:r>
              <a:rPr lang="en-US" dirty="0"/>
              <a:t>Isolated Hep B Core:  </a:t>
            </a:r>
            <a:r>
              <a:rPr lang="en-US" dirty="0">
                <a:solidFill>
                  <a:srgbClr val="FFFF00"/>
                </a:solidFill>
              </a:rPr>
              <a:t>Four Scenarios</a:t>
            </a:r>
          </a:p>
        </p:txBody>
      </p:sp>
      <p:sp>
        <p:nvSpPr>
          <p:cNvPr id="6" name="Content Placeholder 5">
            <a:extLst>
              <a:ext uri="{FF2B5EF4-FFF2-40B4-BE49-F238E27FC236}">
                <a16:creationId xmlns:a16="http://schemas.microsoft.com/office/drawing/2014/main" id="{23EB72C6-EA46-5E41-838E-AA7A2808F367}"/>
              </a:ext>
            </a:extLst>
          </p:cNvPr>
          <p:cNvSpPr>
            <a:spLocks noGrp="1"/>
          </p:cNvSpPr>
          <p:nvPr>
            <p:ph sz="half" idx="2"/>
          </p:nvPr>
        </p:nvSpPr>
        <p:spPr/>
        <p:txBody>
          <a:bodyPr/>
          <a:lstStyle/>
          <a:p>
            <a:r>
              <a:rPr lang="en-US" dirty="0"/>
              <a:t>Window phase of acute infection</a:t>
            </a:r>
          </a:p>
          <a:p>
            <a:r>
              <a:rPr lang="en-US" dirty="0"/>
              <a:t>Resolved HBV infection with waning anti-HBs</a:t>
            </a:r>
          </a:p>
          <a:p>
            <a:r>
              <a:rPr lang="en-US" b="1" dirty="0"/>
              <a:t>Occult HBV with loss of HBsAg</a:t>
            </a:r>
          </a:p>
          <a:p>
            <a:r>
              <a:rPr lang="en-US" dirty="0"/>
              <a:t>False positive</a:t>
            </a:r>
          </a:p>
        </p:txBody>
      </p:sp>
      <p:sp>
        <p:nvSpPr>
          <p:cNvPr id="7" name="Text Placeholder 6">
            <a:extLst>
              <a:ext uri="{FF2B5EF4-FFF2-40B4-BE49-F238E27FC236}">
                <a16:creationId xmlns:a16="http://schemas.microsoft.com/office/drawing/2014/main" id="{479C20AC-D3C1-4042-B68A-274A7F11D94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328048656"/>
      </p:ext>
    </p:extLst>
  </p:cSld>
  <p:clrMapOvr>
    <a:masterClrMapping/>
  </p:clrMapOvr>
  <p:transition spd="slow" advTm="28896"/>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2B8EEB-906B-A941-8C20-EA9FE3A85743}"/>
              </a:ext>
            </a:extLst>
          </p:cNvPr>
          <p:cNvSpPr>
            <a:spLocks noGrp="1"/>
          </p:cNvSpPr>
          <p:nvPr>
            <p:ph type="title"/>
          </p:nvPr>
        </p:nvSpPr>
        <p:spPr/>
        <p:txBody>
          <a:bodyPr/>
          <a:lstStyle/>
          <a:p>
            <a:r>
              <a:rPr lang="en-US" dirty="0"/>
              <a:t>Isolated Hep B Core:  </a:t>
            </a:r>
            <a:r>
              <a:rPr lang="en-US" dirty="0">
                <a:solidFill>
                  <a:srgbClr val="FFFF00"/>
                </a:solidFill>
              </a:rPr>
              <a:t>Four Scenarios</a:t>
            </a:r>
          </a:p>
        </p:txBody>
      </p:sp>
      <p:sp>
        <p:nvSpPr>
          <p:cNvPr id="6" name="Content Placeholder 5">
            <a:extLst>
              <a:ext uri="{FF2B5EF4-FFF2-40B4-BE49-F238E27FC236}">
                <a16:creationId xmlns:a16="http://schemas.microsoft.com/office/drawing/2014/main" id="{23EB72C6-EA46-5E41-838E-AA7A2808F367}"/>
              </a:ext>
            </a:extLst>
          </p:cNvPr>
          <p:cNvSpPr>
            <a:spLocks noGrp="1"/>
          </p:cNvSpPr>
          <p:nvPr>
            <p:ph sz="half" idx="2"/>
          </p:nvPr>
        </p:nvSpPr>
        <p:spPr/>
        <p:txBody>
          <a:bodyPr/>
          <a:lstStyle/>
          <a:p>
            <a:r>
              <a:rPr lang="en-US" dirty="0"/>
              <a:t>Window phase of acute infection</a:t>
            </a:r>
          </a:p>
          <a:p>
            <a:r>
              <a:rPr lang="en-US" dirty="0"/>
              <a:t>Resolved HBV infection with waning anti-HBs</a:t>
            </a:r>
          </a:p>
          <a:p>
            <a:r>
              <a:rPr lang="en-US" dirty="0"/>
              <a:t>Occult HBV with loss of HBsAg</a:t>
            </a:r>
          </a:p>
          <a:p>
            <a:r>
              <a:rPr lang="en-US" b="1" dirty="0"/>
              <a:t>False positive</a:t>
            </a:r>
          </a:p>
        </p:txBody>
      </p:sp>
      <p:sp>
        <p:nvSpPr>
          <p:cNvPr id="7" name="Text Placeholder 6">
            <a:extLst>
              <a:ext uri="{FF2B5EF4-FFF2-40B4-BE49-F238E27FC236}">
                <a16:creationId xmlns:a16="http://schemas.microsoft.com/office/drawing/2014/main" id="{479C20AC-D3C1-4042-B68A-274A7F11D94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20544012"/>
      </p:ext>
    </p:extLst>
  </p:cSld>
  <p:clrMapOvr>
    <a:masterClrMapping/>
  </p:clrMapOvr>
  <p:transition spd="slow" advTm="3808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2B8EEB-906B-A941-8C20-EA9FE3A85743}"/>
              </a:ext>
            </a:extLst>
          </p:cNvPr>
          <p:cNvSpPr>
            <a:spLocks noGrp="1"/>
          </p:cNvSpPr>
          <p:nvPr>
            <p:ph type="title"/>
          </p:nvPr>
        </p:nvSpPr>
        <p:spPr/>
        <p:txBody>
          <a:bodyPr/>
          <a:lstStyle/>
          <a:p>
            <a:r>
              <a:rPr lang="en-US" dirty="0"/>
              <a:t>Isolated Hep B Core:  </a:t>
            </a:r>
            <a:r>
              <a:rPr lang="en-US" dirty="0">
                <a:solidFill>
                  <a:srgbClr val="FFFF00"/>
                </a:solidFill>
              </a:rPr>
              <a:t>Clinical Significance</a:t>
            </a:r>
          </a:p>
        </p:txBody>
      </p:sp>
      <p:sp>
        <p:nvSpPr>
          <p:cNvPr id="6" name="Content Placeholder 5">
            <a:extLst>
              <a:ext uri="{FF2B5EF4-FFF2-40B4-BE49-F238E27FC236}">
                <a16:creationId xmlns:a16="http://schemas.microsoft.com/office/drawing/2014/main" id="{23EB72C6-EA46-5E41-838E-AA7A2808F367}"/>
              </a:ext>
            </a:extLst>
          </p:cNvPr>
          <p:cNvSpPr>
            <a:spLocks noGrp="1"/>
          </p:cNvSpPr>
          <p:nvPr>
            <p:ph sz="half" idx="2"/>
          </p:nvPr>
        </p:nvSpPr>
        <p:spPr/>
        <p:txBody>
          <a:bodyPr/>
          <a:lstStyle/>
          <a:p>
            <a:r>
              <a:rPr lang="en-US" dirty="0"/>
              <a:t>Stable pattern over time in most individuals</a:t>
            </a:r>
          </a:p>
          <a:p>
            <a:pPr lvl="1"/>
            <a:r>
              <a:rPr lang="en-US" sz="1900" dirty="0"/>
              <a:t>Still present if retested</a:t>
            </a:r>
          </a:p>
          <a:p>
            <a:pPr lvl="1"/>
            <a:r>
              <a:rPr lang="en-US" sz="1900" dirty="0"/>
              <a:t>If changes </a:t>
            </a:r>
            <a:r>
              <a:rPr lang="en-US" sz="1900" dirty="0">
                <a:sym typeface="Wingdings" pitchFamily="2" charset="2"/>
              </a:rPr>
              <a:t> transition to </a:t>
            </a:r>
            <a:r>
              <a:rPr lang="en-US" sz="1900" u="sng" dirty="0">
                <a:sym typeface="Wingdings" pitchFamily="2" charset="2"/>
              </a:rPr>
              <a:t>natural immunity</a:t>
            </a:r>
            <a:r>
              <a:rPr lang="en-US" sz="1900" dirty="0">
                <a:sym typeface="Wingdings" pitchFamily="2" charset="2"/>
              </a:rPr>
              <a:t> (+anti-HBc and +anti-HBs)</a:t>
            </a:r>
            <a:endParaRPr lang="en-US" sz="1900" u="sng" dirty="0">
              <a:sym typeface="Wingdings" pitchFamily="2" charset="2"/>
            </a:endParaRPr>
          </a:p>
          <a:p>
            <a:pPr lvl="1"/>
            <a:r>
              <a:rPr lang="en-US" sz="1900" dirty="0">
                <a:sym typeface="Wingdings" pitchFamily="2" charset="2"/>
              </a:rPr>
              <a:t>Transition to chronic hep B (gain/loss of HBsAg) is rare</a:t>
            </a:r>
            <a:endParaRPr lang="en-US" sz="1900" dirty="0"/>
          </a:p>
          <a:p>
            <a:r>
              <a:rPr lang="en-US" u="sng" dirty="0"/>
              <a:t>Not</a:t>
            </a:r>
            <a:r>
              <a:rPr lang="en-US" dirty="0"/>
              <a:t> usually associated with:</a:t>
            </a:r>
          </a:p>
          <a:p>
            <a:pPr lvl="1"/>
            <a:r>
              <a:rPr lang="en-US" sz="1900" dirty="0"/>
              <a:t>ALT/AST elevations</a:t>
            </a:r>
          </a:p>
          <a:p>
            <a:pPr lvl="1"/>
            <a:r>
              <a:rPr lang="en-US" sz="1900" dirty="0"/>
              <a:t>Liver stiffness by </a:t>
            </a:r>
            <a:r>
              <a:rPr lang="en-US" sz="1900" dirty="0" err="1"/>
              <a:t>FibroScan</a:t>
            </a:r>
            <a:endParaRPr lang="en-US" sz="1900" dirty="0"/>
          </a:p>
          <a:p>
            <a:pPr lvl="1"/>
            <a:r>
              <a:rPr lang="en-US" sz="1900" dirty="0"/>
              <a:t>Cirrhosis or HCC</a:t>
            </a:r>
          </a:p>
          <a:p>
            <a:pPr lvl="1"/>
            <a:r>
              <a:rPr lang="en-US" sz="1900" dirty="0"/>
              <a:t>Secondary transmission</a:t>
            </a:r>
          </a:p>
        </p:txBody>
      </p:sp>
      <p:sp>
        <p:nvSpPr>
          <p:cNvPr id="7" name="Text Placeholder 6">
            <a:extLst>
              <a:ext uri="{FF2B5EF4-FFF2-40B4-BE49-F238E27FC236}">
                <a16:creationId xmlns:a16="http://schemas.microsoft.com/office/drawing/2014/main" id="{479C20AC-D3C1-4042-B68A-274A7F11D944}"/>
              </a:ext>
            </a:extLst>
          </p:cNvPr>
          <p:cNvSpPr>
            <a:spLocks noGrp="1"/>
          </p:cNvSpPr>
          <p:nvPr>
            <p:ph type="body" sz="quarter" idx="14"/>
          </p:nvPr>
        </p:nvSpPr>
        <p:spPr>
          <a:xfrm>
            <a:off x="323850" y="4833964"/>
            <a:ext cx="7357838" cy="240029"/>
          </a:xfrm>
        </p:spPr>
        <p:txBody>
          <a:bodyPr/>
          <a:lstStyle/>
          <a:p>
            <a:r>
              <a:rPr lang="en-US" sz="1200" dirty="0"/>
              <a:t>Source Witt MD, et al. Clin Infect Dis. 2013;56:606–12.</a:t>
            </a:r>
          </a:p>
        </p:txBody>
      </p:sp>
    </p:spTree>
    <p:extLst>
      <p:ext uri="{BB962C8B-B14F-4D97-AF65-F5344CB8AC3E}">
        <p14:creationId xmlns:p14="http://schemas.microsoft.com/office/powerpoint/2010/main" val="3232768994"/>
      </p:ext>
    </p:extLst>
  </p:cSld>
  <p:clrMapOvr>
    <a:masterClrMapping/>
  </p:clrMapOvr>
  <p:transition spd="slow" advTm="44618"/>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53CA2B-7015-AD0A-96A7-3A69EB893492}"/>
              </a:ext>
            </a:extLst>
          </p:cNvPr>
          <p:cNvSpPr>
            <a:spLocks noGrp="1"/>
          </p:cNvSpPr>
          <p:nvPr>
            <p:ph type="title"/>
          </p:nvPr>
        </p:nvSpPr>
        <p:spPr/>
        <p:txBody>
          <a:bodyPr>
            <a:normAutofit fontScale="90000"/>
          </a:bodyPr>
          <a:lstStyle/>
          <a:p>
            <a:r>
              <a:rPr lang="en-US" sz="2400" dirty="0">
                <a:solidFill>
                  <a:srgbClr val="FFFF00"/>
                </a:solidFill>
              </a:rPr>
              <a:t>Isolated Hepatitis B Core Antibody </a:t>
            </a:r>
            <a:br>
              <a:rPr lang="en-US" sz="2400" dirty="0"/>
            </a:br>
            <a:r>
              <a:rPr lang="en-US" sz="2400" dirty="0"/>
              <a:t>Occult Hepatitis B</a:t>
            </a:r>
            <a:endParaRPr lang="en-US" dirty="0"/>
          </a:p>
        </p:txBody>
      </p:sp>
      <p:sp>
        <p:nvSpPr>
          <p:cNvPr id="8" name="Content Placeholder 7">
            <a:extLst>
              <a:ext uri="{FF2B5EF4-FFF2-40B4-BE49-F238E27FC236}">
                <a16:creationId xmlns:a16="http://schemas.microsoft.com/office/drawing/2014/main" id="{AD8B4636-3F19-2A8B-85CD-F6D955F8500B}"/>
              </a:ext>
            </a:extLst>
          </p:cNvPr>
          <p:cNvSpPr>
            <a:spLocks noGrp="1"/>
          </p:cNvSpPr>
          <p:nvPr>
            <p:ph sz="half" idx="2"/>
          </p:nvPr>
        </p:nvSpPr>
        <p:spPr/>
        <p:txBody>
          <a:bodyPr/>
          <a:lstStyle/>
          <a:p>
            <a:r>
              <a:rPr lang="en-US" sz="2000" dirty="0"/>
              <a:t>Isolated core Ab (+), negative surface Ag with (+) HBV DNA level</a:t>
            </a:r>
          </a:p>
          <a:p>
            <a:pPr>
              <a:spcBef>
                <a:spcPts val="1800"/>
              </a:spcBef>
            </a:pPr>
            <a:r>
              <a:rPr lang="en-US" sz="2000" dirty="0"/>
              <a:t>Prevalence variable (geography, population &amp; assays differ)</a:t>
            </a:r>
          </a:p>
          <a:p>
            <a:pPr lvl="1" fontAlgn="auto">
              <a:spcBef>
                <a:spcPts val="1050"/>
              </a:spcBef>
              <a:spcAft>
                <a:spcPts val="0"/>
              </a:spcAft>
            </a:pPr>
            <a:r>
              <a:rPr lang="en-US" sz="1800" dirty="0"/>
              <a:t>Estimated prevalence </a:t>
            </a:r>
            <a:r>
              <a:rPr lang="en-US" sz="1800" u="sng" dirty="0">
                <a:solidFill>
                  <a:srgbClr val="3366FF"/>
                </a:solidFill>
              </a:rPr>
              <a:t>~2-41%</a:t>
            </a:r>
            <a:r>
              <a:rPr lang="en-US" sz="1800" dirty="0">
                <a:solidFill>
                  <a:srgbClr val="3366FF"/>
                </a:solidFill>
              </a:rPr>
              <a:t> </a:t>
            </a:r>
            <a:r>
              <a:rPr lang="en-US" sz="1800" dirty="0"/>
              <a:t>among isolated core pts</a:t>
            </a:r>
            <a:endParaRPr lang="en-US" sz="1800" u="sng" dirty="0">
              <a:solidFill>
                <a:srgbClr val="800000"/>
              </a:solidFill>
            </a:endParaRPr>
          </a:p>
          <a:p>
            <a:pPr lvl="1" fontAlgn="auto">
              <a:spcAft>
                <a:spcPts val="0"/>
              </a:spcAft>
            </a:pPr>
            <a:r>
              <a:rPr lang="en-US" sz="1800" dirty="0"/>
              <a:t>True prevalence may be underestimated due to </a:t>
            </a:r>
          </a:p>
          <a:p>
            <a:pPr lvl="2" fontAlgn="auto">
              <a:spcAft>
                <a:spcPts val="0"/>
              </a:spcAft>
              <a:buFont typeface="Wingdings" pitchFamily="2" charset="2"/>
              <a:buChar char="ü"/>
            </a:pPr>
            <a:r>
              <a:rPr lang="en-US" sz="1800" dirty="0"/>
              <a:t>Cross-sectional nature of many studies</a:t>
            </a:r>
          </a:p>
          <a:p>
            <a:pPr lvl="2" fontAlgn="auto">
              <a:spcAft>
                <a:spcPts val="0"/>
              </a:spcAft>
              <a:buFont typeface="Wingdings" pitchFamily="2" charset="2"/>
              <a:buChar char="ü"/>
            </a:pPr>
            <a:r>
              <a:rPr lang="en-US" sz="1800" dirty="0"/>
              <a:t>Fact that patients may be on HBV-active antivirals (HIV cohorts)</a:t>
            </a:r>
            <a:endParaRPr lang="en-US" sz="2000" dirty="0"/>
          </a:p>
          <a:p>
            <a:pPr>
              <a:spcBef>
                <a:spcPts val="1800"/>
              </a:spcBef>
            </a:pPr>
            <a:r>
              <a:rPr lang="en-US" sz="2000" dirty="0"/>
              <a:t>HBV viral levels detected typically low (&lt;1000 IU/mL range) but also quite variable.</a:t>
            </a:r>
          </a:p>
          <a:p>
            <a:pPr marL="34290" indent="0">
              <a:buNone/>
            </a:pPr>
            <a:endParaRPr lang="en-US" sz="2000" dirty="0"/>
          </a:p>
          <a:p>
            <a:endParaRPr lang="en-US" dirty="0"/>
          </a:p>
        </p:txBody>
      </p:sp>
      <p:sp>
        <p:nvSpPr>
          <p:cNvPr id="7" name="Text Placeholder 6">
            <a:extLst>
              <a:ext uri="{FF2B5EF4-FFF2-40B4-BE49-F238E27FC236}">
                <a16:creationId xmlns:a16="http://schemas.microsoft.com/office/drawing/2014/main" id="{7462E7D5-DE18-2EE0-ED74-EE62C3F2C693}"/>
              </a:ext>
            </a:extLst>
          </p:cNvPr>
          <p:cNvSpPr>
            <a:spLocks noGrp="1"/>
          </p:cNvSpPr>
          <p:nvPr>
            <p:ph type="body" sz="quarter" idx="14"/>
          </p:nvPr>
        </p:nvSpPr>
        <p:spPr>
          <a:xfrm>
            <a:off x="323850" y="4407877"/>
            <a:ext cx="7357838" cy="678473"/>
          </a:xfrm>
        </p:spPr>
        <p:txBody>
          <a:bodyPr/>
          <a:lstStyle/>
          <a:p>
            <a:r>
              <a:rPr lang="en-US" sz="1200" u="sng" dirty="0"/>
              <a:t>Source:</a:t>
            </a:r>
            <a:br>
              <a:rPr lang="en-US" sz="1200" dirty="0"/>
            </a:br>
            <a:r>
              <a:rPr lang="en-US" sz="1200" dirty="0"/>
              <a:t>Wu T, et al. Am J Gastroenterol. 2017;112:1780–8.</a:t>
            </a:r>
          </a:p>
          <a:p>
            <a:r>
              <a:rPr lang="en-US" sz="1200" dirty="0"/>
              <a:t>Chang JJ, et al. Current HIV/AIDS Reports. 2018;15:172–81.</a:t>
            </a:r>
          </a:p>
        </p:txBody>
      </p:sp>
    </p:spTree>
    <p:extLst>
      <p:ext uri="{BB962C8B-B14F-4D97-AF65-F5344CB8AC3E}">
        <p14:creationId xmlns:p14="http://schemas.microsoft.com/office/powerpoint/2010/main" val="3694102736"/>
      </p:ext>
    </p:extLst>
  </p:cSld>
  <p:clrMapOvr>
    <a:masterClrMapping/>
  </p:clrMapOvr>
  <p:transition spd="slow" advTm="9073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B260FC-27D1-DCB4-10B8-87C7FA1E0439}"/>
              </a:ext>
            </a:extLst>
          </p:cNvPr>
          <p:cNvPicPr>
            <a:picLocks noChangeAspect="1"/>
          </p:cNvPicPr>
          <p:nvPr/>
        </p:nvPicPr>
        <p:blipFill>
          <a:blip r:embed="rId3"/>
          <a:stretch>
            <a:fillRect/>
          </a:stretch>
        </p:blipFill>
        <p:spPr>
          <a:xfrm>
            <a:off x="1528446" y="162609"/>
            <a:ext cx="6087108" cy="4433276"/>
          </a:xfrm>
          <a:prstGeom prst="roundRect">
            <a:avLst>
              <a:gd name="adj" fmla="val 0"/>
            </a:avLst>
          </a:prstGeom>
          <a:solidFill>
            <a:srgbClr val="FFFFFF"/>
          </a:solidFill>
          <a:ln w="57150" cap="sq">
            <a:solidFill>
              <a:schemeClr val="tx1">
                <a:lumMod val="65000"/>
                <a:lumOff val="35000"/>
              </a:schemeClr>
            </a:solidFill>
            <a:miter lim="800000"/>
          </a:ln>
          <a:effectLst>
            <a:reflection blurRad="12700" stA="28000" endPos="18000" dist="5000" dir="5400000" sy="-100000" algn="bl" rotWithShape="0"/>
          </a:effectLst>
          <a:scene3d>
            <a:camera prst="orthographicFront">
              <a:rot lat="0" lon="0" rev="0"/>
            </a:camera>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87783991"/>
      </p:ext>
    </p:extLst>
  </p:cSld>
  <p:clrMapOvr>
    <a:masterClrMapping/>
  </p:clrMapOvr>
  <p:transition spd="slow" advTm="6464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FAB76-8CAE-2D14-F1BA-8CCB985104D2}"/>
              </a:ext>
            </a:extLst>
          </p:cNvPr>
          <p:cNvSpPr>
            <a:spLocks noGrp="1"/>
          </p:cNvSpPr>
          <p:nvPr>
            <p:ph type="title"/>
          </p:nvPr>
        </p:nvSpPr>
        <p:spPr/>
        <p:txBody>
          <a:bodyPr/>
          <a:lstStyle/>
          <a:p>
            <a:r>
              <a:rPr lang="en-US" dirty="0"/>
              <a:t>Isolated anti-HBc in DAA Therapy</a:t>
            </a:r>
          </a:p>
        </p:txBody>
      </p:sp>
      <p:sp>
        <p:nvSpPr>
          <p:cNvPr id="3" name="Content Placeholder 2">
            <a:extLst>
              <a:ext uri="{FF2B5EF4-FFF2-40B4-BE49-F238E27FC236}">
                <a16:creationId xmlns:a16="http://schemas.microsoft.com/office/drawing/2014/main" id="{678ED10D-75A8-707B-717D-239D4080D710}"/>
              </a:ext>
            </a:extLst>
          </p:cNvPr>
          <p:cNvSpPr>
            <a:spLocks noGrp="1"/>
          </p:cNvSpPr>
          <p:nvPr>
            <p:ph sz="half" idx="2"/>
          </p:nvPr>
        </p:nvSpPr>
        <p:spPr>
          <a:xfrm>
            <a:off x="323850" y="1049105"/>
            <a:ext cx="8515350" cy="3600450"/>
          </a:xfrm>
        </p:spPr>
        <p:txBody>
          <a:bodyPr/>
          <a:lstStyle/>
          <a:p>
            <a:r>
              <a:rPr lang="en-US" dirty="0"/>
              <a:t>HBV reactivation with DAA therapy much rarer than w/ chronic hep B</a:t>
            </a:r>
          </a:p>
          <a:p>
            <a:pPr lvl="1">
              <a:spcBef>
                <a:spcPts val="1000"/>
              </a:spcBef>
            </a:pPr>
            <a:r>
              <a:rPr lang="en-US" dirty="0"/>
              <a:t>Estimated incidence 14% among chronic HBV (95% CI 8-22).</a:t>
            </a:r>
          </a:p>
          <a:p>
            <a:pPr lvl="1"/>
            <a:r>
              <a:rPr lang="en-US" dirty="0"/>
              <a:t>Only 3 cases of occult HBV reactivating with DAAs</a:t>
            </a:r>
          </a:p>
          <a:p>
            <a:r>
              <a:rPr lang="en-US" dirty="0"/>
              <a:t>Insufficient data to provide clear recommendations</a:t>
            </a:r>
          </a:p>
          <a:p>
            <a:r>
              <a:rPr lang="en-US" dirty="0"/>
              <a:t>AASLD/IDSA HCV guidance on isolated core:</a:t>
            </a:r>
          </a:p>
        </p:txBody>
      </p:sp>
      <p:sp>
        <p:nvSpPr>
          <p:cNvPr id="4" name="Text Placeholder 3">
            <a:extLst>
              <a:ext uri="{FF2B5EF4-FFF2-40B4-BE49-F238E27FC236}">
                <a16:creationId xmlns:a16="http://schemas.microsoft.com/office/drawing/2014/main" id="{C3132858-F753-6E1C-328D-BD7EC9119148}"/>
              </a:ext>
            </a:extLst>
          </p:cNvPr>
          <p:cNvSpPr>
            <a:spLocks noGrp="1"/>
          </p:cNvSpPr>
          <p:nvPr>
            <p:ph type="body" sz="quarter" idx="14"/>
          </p:nvPr>
        </p:nvSpPr>
        <p:spPr>
          <a:xfrm>
            <a:off x="348564" y="4246559"/>
            <a:ext cx="7357838" cy="821757"/>
          </a:xfrm>
        </p:spPr>
        <p:txBody>
          <a:bodyPr/>
          <a:lstStyle/>
          <a:p>
            <a:r>
              <a:rPr lang="en-US" sz="1200" u="sng" dirty="0"/>
              <a:t>Source</a:t>
            </a:r>
            <a:r>
              <a:rPr lang="en-US" sz="1200" dirty="0"/>
              <a:t>:</a:t>
            </a:r>
            <a:br>
              <a:rPr lang="en-US" sz="1200" dirty="0"/>
            </a:br>
            <a:r>
              <a:rPr lang="en-US" sz="1200" dirty="0"/>
              <a:t>Wu T, et al. Am J Gastroenterol. 2017;112:1780–8.</a:t>
            </a:r>
          </a:p>
          <a:p>
            <a:r>
              <a:rPr lang="en-US" sz="1200" dirty="0" err="1"/>
              <a:t>Belperio</a:t>
            </a:r>
            <a:r>
              <a:rPr lang="en-US" sz="1200" dirty="0"/>
              <a:t> PS, et al. Hepatology 2017;66:27–36.</a:t>
            </a:r>
          </a:p>
          <a:p>
            <a:r>
              <a:rPr lang="en-US" sz="1200" dirty="0"/>
              <a:t>Chen G, et al. Hepatology. 2017;66:13–26.</a:t>
            </a:r>
          </a:p>
          <a:p>
            <a:r>
              <a:rPr lang="en-US" sz="1200" dirty="0"/>
              <a:t>AASLD/IDSA HCV Guidance. Accessed at </a:t>
            </a:r>
            <a:r>
              <a:rPr lang="en-US" sz="1200" dirty="0">
                <a:hlinkClick r:id="rId4"/>
              </a:rPr>
              <a:t>www.hcvguidelines.org</a:t>
            </a:r>
            <a:r>
              <a:rPr lang="en-US" sz="1200" dirty="0"/>
              <a:t> </a:t>
            </a:r>
          </a:p>
        </p:txBody>
      </p:sp>
      <p:sp>
        <p:nvSpPr>
          <p:cNvPr id="5" name="TextBox 4">
            <a:extLst>
              <a:ext uri="{FF2B5EF4-FFF2-40B4-BE49-F238E27FC236}">
                <a16:creationId xmlns:a16="http://schemas.microsoft.com/office/drawing/2014/main" id="{999115F1-495A-8C6F-3C51-8E0FB8279653}"/>
              </a:ext>
            </a:extLst>
          </p:cNvPr>
          <p:cNvSpPr txBox="1"/>
          <p:nvPr/>
        </p:nvSpPr>
        <p:spPr>
          <a:xfrm>
            <a:off x="729046" y="3127085"/>
            <a:ext cx="773533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82563"/>
            <a:r>
              <a:rPr lang="en-US" sz="1800" dirty="0"/>
              <a:t>“However, the possibility of HBV reactivation should be considered in these patients in the event of an unexplained increase in liver aminotransferase levels during and/or after completion of DAA therapy.”</a:t>
            </a:r>
          </a:p>
        </p:txBody>
      </p:sp>
    </p:spTree>
    <p:custDataLst>
      <p:tags r:id="rId1"/>
    </p:custDataLst>
    <p:extLst>
      <p:ext uri="{BB962C8B-B14F-4D97-AF65-F5344CB8AC3E}">
        <p14:creationId xmlns:p14="http://schemas.microsoft.com/office/powerpoint/2010/main" val="3696165060"/>
      </p:ext>
    </p:extLst>
  </p:cSld>
  <p:clrMapOvr>
    <a:masterClrMapping/>
  </p:clrMapOvr>
  <p:transition spd="slow" advTm="7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16C513-6DB6-724B-BBE7-947753C346C5}"/>
              </a:ext>
            </a:extLst>
          </p:cNvPr>
          <p:cNvPicPr>
            <a:picLocks noChangeAspect="1"/>
          </p:cNvPicPr>
          <p:nvPr/>
        </p:nvPicPr>
        <p:blipFill>
          <a:blip r:embed="rId3"/>
          <a:stretch>
            <a:fillRect/>
          </a:stretch>
        </p:blipFill>
        <p:spPr>
          <a:xfrm>
            <a:off x="1305003" y="133621"/>
            <a:ext cx="6533993" cy="4414293"/>
          </a:xfrm>
          <a:prstGeom prst="roundRect">
            <a:avLst>
              <a:gd name="adj" fmla="val 0"/>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Content Placeholder 2">
            <a:extLst>
              <a:ext uri="{FF2B5EF4-FFF2-40B4-BE49-F238E27FC236}">
                <a16:creationId xmlns:a16="http://schemas.microsoft.com/office/drawing/2014/main" id="{36678C00-FBF7-1FC1-AA9E-79A80F3F690B}"/>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4208561916"/>
      </p:ext>
    </p:extLst>
  </p:cSld>
  <p:clrMapOvr>
    <a:masterClrMapping/>
  </p:clrMapOvr>
  <p:transition spd="slow" advTm="6808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3B702-DBB4-0CBB-407B-E4755BE32B7C}"/>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E469A0EC-B502-3103-BB1A-2C46714BC698}"/>
              </a:ext>
            </a:extLst>
          </p:cNvPr>
          <p:cNvSpPr>
            <a:spLocks noGrp="1"/>
          </p:cNvSpPr>
          <p:nvPr>
            <p:ph sz="quarter" idx="13"/>
          </p:nvPr>
        </p:nvSpPr>
        <p:spPr/>
        <p:txBody>
          <a:bodyPr/>
          <a:lstStyle/>
          <a:p>
            <a:endParaRPr lang="en-US"/>
          </a:p>
        </p:txBody>
      </p:sp>
      <p:sp>
        <p:nvSpPr>
          <p:cNvPr id="4" name="Title 1">
            <a:extLst>
              <a:ext uri="{FF2B5EF4-FFF2-40B4-BE49-F238E27FC236}">
                <a16:creationId xmlns:a16="http://schemas.microsoft.com/office/drawing/2014/main" id="{4DBB8F39-10E8-6507-8A5B-7450BC4145A5}"/>
              </a:ext>
            </a:extLst>
          </p:cNvPr>
          <p:cNvSpPr txBox="1">
            <a:spLocks/>
          </p:cNvSpPr>
          <p:nvPr/>
        </p:nvSpPr>
        <p:spPr>
          <a:xfrm>
            <a:off x="323850" y="1266332"/>
            <a:ext cx="8515350" cy="2804922"/>
          </a:xfrm>
          <a:prstGeom prst="rect">
            <a:avLst/>
          </a:prstGeom>
        </p:spPr>
        <p:txBody>
          <a:bodyPr anchor="t" anchorCtr="0">
            <a:normAutofit/>
          </a:bodyPr>
          <a:lstStyle>
            <a:lvl1pPr algn="l" defTabSz="685800" rtl="0" eaLnBrk="1" latinLnBrk="0" hangingPunct="1">
              <a:spcBef>
                <a:spcPct val="0"/>
              </a:spcBef>
              <a:buNone/>
              <a:defRPr sz="2000" kern="1200" baseline="0">
                <a:solidFill>
                  <a:schemeClr val="bg1"/>
                </a:solidFill>
                <a:latin typeface="Arial"/>
                <a:ea typeface="+mj-ea"/>
                <a:cs typeface="Arial"/>
              </a:defRPr>
            </a:lvl1pPr>
          </a:lstStyle>
          <a:p>
            <a:pPr fontAlgn="auto">
              <a:spcAft>
                <a:spcPts val="0"/>
              </a:spcAft>
            </a:pPr>
            <a:r>
              <a:rPr lang="en-US" dirty="0"/>
              <a:t>H. Nina Kim, MD MSc</a:t>
            </a:r>
          </a:p>
          <a:p>
            <a:pPr fontAlgn="auto">
              <a:spcAft>
                <a:spcPts val="0"/>
              </a:spcAft>
            </a:pPr>
            <a:endParaRPr lang="en-US" dirty="0"/>
          </a:p>
          <a:p>
            <a:pPr fontAlgn="auto">
              <a:spcAft>
                <a:spcPts val="0"/>
              </a:spcAft>
            </a:pPr>
            <a:r>
              <a:rPr lang="en-US" dirty="0"/>
              <a:t>Gilead Sciences provides program funding to my institution</a:t>
            </a:r>
          </a:p>
        </p:txBody>
      </p:sp>
    </p:spTree>
    <p:extLst>
      <p:ext uri="{BB962C8B-B14F-4D97-AF65-F5344CB8AC3E}">
        <p14:creationId xmlns:p14="http://schemas.microsoft.com/office/powerpoint/2010/main" val="1874156534"/>
      </p:ext>
    </p:extLst>
  </p:cSld>
  <p:clrMapOvr>
    <a:masterClrMapping/>
  </p:clrMapOvr>
  <p:transition spd="slow" advTm="2016"/>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7D519-78AF-EB8A-DE94-3BC677C6B4B5}"/>
              </a:ext>
            </a:extLst>
          </p:cNvPr>
          <p:cNvSpPr>
            <a:spLocks noGrp="1"/>
          </p:cNvSpPr>
          <p:nvPr>
            <p:ph type="title"/>
          </p:nvPr>
        </p:nvSpPr>
        <p:spPr/>
        <p:txBody>
          <a:bodyPr/>
          <a:lstStyle/>
          <a:p>
            <a:r>
              <a:rPr lang="en-US" dirty="0"/>
              <a:t>HBV Immunization for Isolated Core Ab</a:t>
            </a:r>
          </a:p>
        </p:txBody>
      </p:sp>
      <p:sp>
        <p:nvSpPr>
          <p:cNvPr id="3" name="Content Placeholder 2">
            <a:extLst>
              <a:ext uri="{FF2B5EF4-FFF2-40B4-BE49-F238E27FC236}">
                <a16:creationId xmlns:a16="http://schemas.microsoft.com/office/drawing/2014/main" id="{22E85724-D2DC-5FA6-0FC7-95C207F6188A}"/>
              </a:ext>
            </a:extLst>
          </p:cNvPr>
          <p:cNvSpPr>
            <a:spLocks noGrp="1"/>
          </p:cNvSpPr>
          <p:nvPr>
            <p:ph sz="half" idx="2"/>
          </p:nvPr>
        </p:nvSpPr>
        <p:spPr/>
        <p:txBody>
          <a:bodyPr>
            <a:normAutofit/>
          </a:bodyPr>
          <a:lstStyle/>
          <a:p>
            <a:pPr>
              <a:spcBef>
                <a:spcPts val="1800"/>
              </a:spcBef>
            </a:pPr>
            <a:r>
              <a:rPr lang="en-US" sz="2000" dirty="0"/>
              <a:t>No evidence to support routine “boosting”</a:t>
            </a:r>
            <a:r>
              <a:rPr lang="en-US" sz="2000" dirty="0">
                <a:sym typeface="Wingdings" pitchFamily="2" charset="2"/>
              </a:rPr>
              <a:t> </a:t>
            </a:r>
          </a:p>
          <a:p>
            <a:pPr lvl="1">
              <a:spcBef>
                <a:spcPts val="900"/>
              </a:spcBef>
            </a:pPr>
            <a:r>
              <a:rPr lang="en-US" sz="1800" dirty="0">
                <a:sym typeface="Wingdings" pitchFamily="2" charset="2"/>
              </a:rPr>
              <a:t>Remember: most of these individuals </a:t>
            </a:r>
            <a:r>
              <a:rPr lang="en-US" sz="1800" u="sng" dirty="0">
                <a:sym typeface="Wingdings" pitchFamily="2" charset="2"/>
              </a:rPr>
              <a:t>are already infected with HBV</a:t>
            </a:r>
          </a:p>
          <a:p>
            <a:pPr lvl="1">
              <a:spcBef>
                <a:spcPts val="900"/>
              </a:spcBef>
            </a:pPr>
            <a:r>
              <a:rPr lang="en-US" sz="1800" dirty="0">
                <a:sym typeface="Wingdings" pitchFamily="2" charset="2"/>
              </a:rPr>
              <a:t>Most have waned anti-HBs but this does not mean they won’t mount a protective immune response to future exposure</a:t>
            </a:r>
          </a:p>
          <a:p>
            <a:pPr lvl="1">
              <a:spcBef>
                <a:spcPts val="900"/>
              </a:spcBef>
            </a:pPr>
            <a:r>
              <a:rPr lang="en-US" sz="1800" dirty="0">
                <a:sym typeface="Wingdings" pitchFamily="2" charset="2"/>
              </a:rPr>
              <a:t>Occult HBV: benefit of immunization is not clear</a:t>
            </a:r>
            <a:endParaRPr lang="en-US" sz="2000" dirty="0">
              <a:sym typeface="Wingdings" pitchFamily="2" charset="2"/>
            </a:endParaRPr>
          </a:p>
          <a:p>
            <a:pPr>
              <a:spcBef>
                <a:spcPts val="1800"/>
              </a:spcBef>
            </a:pPr>
            <a:r>
              <a:rPr lang="en-US" sz="2000" dirty="0">
                <a:sym typeface="Wingdings" pitchFamily="2" charset="2"/>
              </a:rPr>
              <a:t>Immunization should be reserved for</a:t>
            </a:r>
          </a:p>
          <a:p>
            <a:pPr lvl="1">
              <a:spcBef>
                <a:spcPts val="900"/>
              </a:spcBef>
            </a:pPr>
            <a:r>
              <a:rPr lang="en-US" sz="1800" dirty="0">
                <a:sym typeface="Wingdings" pitchFamily="2" charset="2"/>
              </a:rPr>
              <a:t>False positive anti-HBc (no HBV risk factors, not from HBV endemic region)</a:t>
            </a:r>
          </a:p>
          <a:p>
            <a:pPr lvl="1">
              <a:spcBef>
                <a:spcPts val="900"/>
              </a:spcBef>
            </a:pPr>
            <a:r>
              <a:rPr lang="en-US" sz="1800" dirty="0">
                <a:sym typeface="Wingdings" pitchFamily="2" charset="2"/>
              </a:rPr>
              <a:t>People with HIV</a:t>
            </a:r>
          </a:p>
          <a:p>
            <a:pPr>
              <a:spcBef>
                <a:spcPts val="1800"/>
              </a:spcBef>
            </a:pPr>
            <a:endParaRPr lang="en-US" sz="2000" dirty="0">
              <a:sym typeface="Wingdings" pitchFamily="2" charset="2"/>
            </a:endParaRPr>
          </a:p>
        </p:txBody>
      </p:sp>
      <p:sp>
        <p:nvSpPr>
          <p:cNvPr id="4" name="Text Placeholder 3">
            <a:extLst>
              <a:ext uri="{FF2B5EF4-FFF2-40B4-BE49-F238E27FC236}">
                <a16:creationId xmlns:a16="http://schemas.microsoft.com/office/drawing/2014/main" id="{52C7E75A-4032-0C94-2297-8E98F2C6DBE9}"/>
              </a:ext>
            </a:extLst>
          </p:cNvPr>
          <p:cNvSpPr>
            <a:spLocks noGrp="1"/>
          </p:cNvSpPr>
          <p:nvPr>
            <p:ph type="body" sz="quarter" idx="14"/>
          </p:nvPr>
        </p:nvSpPr>
        <p:spPr>
          <a:xfrm>
            <a:off x="323850" y="4445001"/>
            <a:ext cx="7357838" cy="627838"/>
          </a:xfrm>
        </p:spPr>
        <p:txBody>
          <a:bodyPr/>
          <a:lstStyle/>
          <a:p>
            <a:r>
              <a:rPr lang="en-US" sz="1200" u="sng" dirty="0"/>
              <a:t>Source</a:t>
            </a:r>
            <a:r>
              <a:rPr lang="en-US" sz="1200" dirty="0"/>
              <a:t>: </a:t>
            </a:r>
            <a:r>
              <a:rPr lang="en-US" sz="1200" dirty="0" err="1"/>
              <a:t>Terrault</a:t>
            </a:r>
            <a:r>
              <a:rPr lang="en-US" sz="1200" dirty="0"/>
              <a:t> N, et al. Hepatol. 2018;67:1560–99.  </a:t>
            </a:r>
          </a:p>
          <a:p>
            <a:r>
              <a:rPr lang="en-US" sz="1200" dirty="0"/>
              <a:t>Weng M, et. al. MMWR </a:t>
            </a:r>
            <a:r>
              <a:rPr lang="en-US" sz="1200" dirty="0" err="1"/>
              <a:t>Morb</a:t>
            </a:r>
            <a:r>
              <a:rPr lang="en-US" sz="1200" dirty="0"/>
              <a:t> Mortal </a:t>
            </a:r>
            <a:r>
              <a:rPr lang="en-US" sz="1200" dirty="0" err="1"/>
              <a:t>Wkly</a:t>
            </a:r>
            <a:r>
              <a:rPr lang="en-US" sz="1200" dirty="0"/>
              <a:t> Rep 2022;71:477–483.</a:t>
            </a:r>
          </a:p>
        </p:txBody>
      </p:sp>
    </p:spTree>
    <p:extLst>
      <p:ext uri="{BB962C8B-B14F-4D97-AF65-F5344CB8AC3E}">
        <p14:creationId xmlns:p14="http://schemas.microsoft.com/office/powerpoint/2010/main" val="4219007149"/>
      </p:ext>
    </p:extLst>
  </p:cSld>
  <p:clrMapOvr>
    <a:masterClrMapping/>
  </p:clrMapOvr>
  <p:transition spd="slow" advTm="106645"/>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E845C-572A-0565-BCC6-996CC660E8C4}"/>
              </a:ext>
            </a:extLst>
          </p:cNvPr>
          <p:cNvSpPr>
            <a:spLocks noGrp="1"/>
          </p:cNvSpPr>
          <p:nvPr>
            <p:ph type="title"/>
          </p:nvPr>
        </p:nvSpPr>
        <p:spPr/>
        <p:txBody>
          <a:bodyPr/>
          <a:lstStyle/>
          <a:p>
            <a:r>
              <a:rPr lang="en-US" b="1" dirty="0">
                <a:solidFill>
                  <a:srgbClr val="FFFF00"/>
                </a:solidFill>
              </a:rPr>
              <a:t>Take Aways</a:t>
            </a:r>
            <a:r>
              <a:rPr lang="en-US" dirty="0"/>
              <a:t>: Isolated Hep B Core Ab</a:t>
            </a:r>
          </a:p>
        </p:txBody>
      </p:sp>
      <p:sp>
        <p:nvSpPr>
          <p:cNvPr id="3" name="Content Placeholder 2">
            <a:extLst>
              <a:ext uri="{FF2B5EF4-FFF2-40B4-BE49-F238E27FC236}">
                <a16:creationId xmlns:a16="http://schemas.microsoft.com/office/drawing/2014/main" id="{A221CEA1-B9D1-DBFF-06F7-E43ADA62044B}"/>
              </a:ext>
            </a:extLst>
          </p:cNvPr>
          <p:cNvSpPr>
            <a:spLocks noGrp="1"/>
          </p:cNvSpPr>
          <p:nvPr>
            <p:ph sz="half" idx="2"/>
          </p:nvPr>
        </p:nvSpPr>
        <p:spPr/>
        <p:txBody>
          <a:bodyPr>
            <a:normAutofit/>
          </a:bodyPr>
          <a:lstStyle/>
          <a:p>
            <a:pPr>
              <a:spcBef>
                <a:spcPts val="1800"/>
              </a:spcBef>
            </a:pPr>
            <a:r>
              <a:rPr lang="en-US" sz="2000" dirty="0"/>
              <a:t>The core antibody is most sensitive marker of prior exposure to the hepatitis B virus.</a:t>
            </a:r>
          </a:p>
          <a:p>
            <a:pPr>
              <a:spcBef>
                <a:spcPts val="1800"/>
              </a:spcBef>
            </a:pPr>
            <a:r>
              <a:rPr lang="en-US" sz="2000" dirty="0"/>
              <a:t>This does </a:t>
            </a:r>
            <a:r>
              <a:rPr lang="en-US" sz="2000" u="sng" dirty="0"/>
              <a:t>not</a:t>
            </a:r>
            <a:r>
              <a:rPr lang="en-US" sz="2000" dirty="0"/>
              <a:t> necessarily indicate active infection or immunity but most are likely to be immune (with waned anti-HBs).</a:t>
            </a:r>
          </a:p>
          <a:p>
            <a:pPr>
              <a:spcBef>
                <a:spcPts val="1800"/>
              </a:spcBef>
            </a:pPr>
            <a:r>
              <a:rPr lang="en-US" sz="2000" dirty="0"/>
              <a:t>Consider occult HBV and the possibility of HBV reactivation</a:t>
            </a:r>
          </a:p>
          <a:p>
            <a:pPr lvl="1">
              <a:spcBef>
                <a:spcPts val="600"/>
              </a:spcBef>
            </a:pPr>
            <a:r>
              <a:rPr lang="en-US" sz="1800" dirty="0"/>
              <a:t>Hepatitis C treatment with DAAs or B cell depleting immunologic therapy</a:t>
            </a:r>
          </a:p>
          <a:p>
            <a:pPr lvl="1">
              <a:spcBef>
                <a:spcPts val="600"/>
              </a:spcBef>
            </a:pPr>
            <a:r>
              <a:rPr lang="en-US" sz="1800" dirty="0"/>
              <a:t>Esp. if individual is from HBV-endemic region (e.g. Asia or Africa)</a:t>
            </a:r>
          </a:p>
          <a:p>
            <a:pPr>
              <a:spcBef>
                <a:spcPts val="1800"/>
              </a:spcBef>
            </a:pPr>
            <a:r>
              <a:rPr lang="en-US" sz="2000" dirty="0"/>
              <a:t>Immunize if they meet criteria for false positive or have HIV.</a:t>
            </a:r>
          </a:p>
        </p:txBody>
      </p:sp>
      <p:sp>
        <p:nvSpPr>
          <p:cNvPr id="4" name="Text Placeholder 3">
            <a:extLst>
              <a:ext uri="{FF2B5EF4-FFF2-40B4-BE49-F238E27FC236}">
                <a16:creationId xmlns:a16="http://schemas.microsoft.com/office/drawing/2014/main" id="{8395D964-8A50-5F26-F084-280636F65B48}"/>
              </a:ext>
            </a:extLst>
          </p:cNvPr>
          <p:cNvSpPr>
            <a:spLocks noGrp="1"/>
          </p:cNvSpPr>
          <p:nvPr>
            <p:ph type="body" sz="quarter" idx="14"/>
          </p:nvPr>
        </p:nvSpPr>
        <p:spPr/>
        <p:txBody>
          <a:bodyPr/>
          <a:lstStyle/>
          <a:p>
            <a:endParaRPr lang="en-US"/>
          </a:p>
        </p:txBody>
      </p:sp>
    </p:spTree>
    <p:custDataLst>
      <p:tags r:id="rId1"/>
    </p:custDataLst>
    <p:extLst>
      <p:ext uri="{BB962C8B-B14F-4D97-AF65-F5344CB8AC3E}">
        <p14:creationId xmlns:p14="http://schemas.microsoft.com/office/powerpoint/2010/main" val="810334821"/>
      </p:ext>
    </p:extLst>
  </p:cSld>
  <p:clrMapOvr>
    <a:masterClrMapping/>
  </p:clrMapOvr>
  <p:transition spd="slow" advTm="4695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1B53E0-42FF-A300-7198-2B3D6BC2BA3A}"/>
              </a:ext>
            </a:extLst>
          </p:cNvPr>
          <p:cNvPicPr>
            <a:picLocks noChangeAspect="1"/>
          </p:cNvPicPr>
          <p:nvPr/>
        </p:nvPicPr>
        <p:blipFill>
          <a:blip r:embed="rId3"/>
          <a:stretch>
            <a:fillRect/>
          </a:stretch>
        </p:blipFill>
        <p:spPr>
          <a:xfrm>
            <a:off x="936930" y="0"/>
            <a:ext cx="7270139" cy="5143500"/>
          </a:xfrm>
          <a:prstGeom prst="rect">
            <a:avLst/>
          </a:prstGeom>
        </p:spPr>
      </p:pic>
      <p:sp>
        <p:nvSpPr>
          <p:cNvPr id="3" name="TextBox 2">
            <a:extLst>
              <a:ext uri="{FF2B5EF4-FFF2-40B4-BE49-F238E27FC236}">
                <a16:creationId xmlns:a16="http://schemas.microsoft.com/office/drawing/2014/main" id="{C4F1970F-11F8-7883-E02D-22A72DDB34E4}"/>
              </a:ext>
            </a:extLst>
          </p:cNvPr>
          <p:cNvSpPr txBox="1"/>
          <p:nvPr/>
        </p:nvSpPr>
        <p:spPr>
          <a:xfrm>
            <a:off x="3535497" y="0"/>
            <a:ext cx="2182008" cy="307777"/>
          </a:xfrm>
          <a:prstGeom prst="rect">
            <a:avLst/>
          </a:prstGeom>
          <a:noFill/>
        </p:spPr>
        <p:txBody>
          <a:bodyPr wrap="none" rtlCol="0">
            <a:spAutoFit/>
          </a:bodyPr>
          <a:lstStyle/>
          <a:p>
            <a:r>
              <a:rPr lang="en-US" sz="1400" dirty="0" err="1"/>
              <a:t>www.hepatitisb.uw.edu</a:t>
            </a:r>
            <a:endParaRPr lang="en-US" sz="1400" dirty="0"/>
          </a:p>
        </p:txBody>
      </p:sp>
    </p:spTree>
    <p:extLst>
      <p:ext uri="{BB962C8B-B14F-4D97-AF65-F5344CB8AC3E}">
        <p14:creationId xmlns:p14="http://schemas.microsoft.com/office/powerpoint/2010/main" val="1130286197"/>
      </p:ext>
    </p:extLst>
  </p:cSld>
  <p:clrMapOvr>
    <a:masterClrMapping/>
  </p:clrMapOvr>
  <p:transition spd="slow" advTm="128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76371"/>
      </p:ext>
    </p:extLst>
  </p:cSld>
  <p:clrMapOvr>
    <a:masterClrMapping/>
  </p:clrMapOvr>
  <p:transition spd="slow" advTm="2464"/>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275C-A89A-DC4B-91C6-00918E133ACF}"/>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79D452F0-A157-F74C-B4DB-D29BB6819B20}"/>
              </a:ext>
            </a:extLst>
          </p:cNvPr>
          <p:cNvSpPr>
            <a:spLocks noGrp="1"/>
          </p:cNvSpPr>
          <p:nvPr>
            <p:ph sz="half" idx="2"/>
          </p:nvPr>
        </p:nvSpPr>
        <p:spPr>
          <a:xfrm>
            <a:off x="323850" y="1135604"/>
            <a:ext cx="8313523" cy="3600450"/>
          </a:xfrm>
        </p:spPr>
        <p:txBody>
          <a:bodyPr>
            <a:normAutofit/>
          </a:bodyPr>
          <a:lstStyle/>
          <a:p>
            <a:r>
              <a:rPr lang="en-US" sz="2200" dirty="0"/>
              <a:t>Virology and definition</a:t>
            </a:r>
          </a:p>
          <a:p>
            <a:r>
              <a:rPr lang="en-US" sz="2200" dirty="0"/>
              <a:t>When isolated anti-HBc is encountered</a:t>
            </a:r>
          </a:p>
          <a:p>
            <a:r>
              <a:rPr lang="en-US" sz="2200" dirty="0"/>
              <a:t>Clinical significance</a:t>
            </a:r>
          </a:p>
          <a:p>
            <a:pPr lvl="1">
              <a:spcBef>
                <a:spcPts val="900"/>
              </a:spcBef>
            </a:pPr>
            <a:r>
              <a:rPr lang="en-US" sz="1900" dirty="0"/>
              <a:t>Occult HBV infection</a:t>
            </a:r>
          </a:p>
          <a:p>
            <a:pPr lvl="1"/>
            <a:r>
              <a:rPr lang="en-US" sz="1900" dirty="0"/>
              <a:t>HBV reactivation</a:t>
            </a:r>
          </a:p>
          <a:p>
            <a:r>
              <a:rPr lang="en-US" sz="2200" dirty="0"/>
              <a:t>HBV immunization</a:t>
            </a:r>
          </a:p>
        </p:txBody>
      </p:sp>
      <p:sp>
        <p:nvSpPr>
          <p:cNvPr id="4" name="Text Placeholder 3">
            <a:extLst>
              <a:ext uri="{FF2B5EF4-FFF2-40B4-BE49-F238E27FC236}">
                <a16:creationId xmlns:a16="http://schemas.microsoft.com/office/drawing/2014/main" id="{F69892AD-04CA-FE4A-B23D-E0028A43F383}"/>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206511561"/>
      </p:ext>
    </p:extLst>
  </p:cSld>
  <p:clrMapOvr>
    <a:masterClrMapping/>
  </p:clrMapOvr>
  <p:transition spd="slow" advTm="19274"/>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6443-D4CC-A2B4-826D-CAB438FBFB33}"/>
              </a:ext>
            </a:extLst>
          </p:cNvPr>
          <p:cNvSpPr>
            <a:spLocks noGrp="1"/>
          </p:cNvSpPr>
          <p:nvPr>
            <p:ph type="title"/>
          </p:nvPr>
        </p:nvSpPr>
        <p:spPr/>
        <p:txBody>
          <a:bodyPr/>
          <a:lstStyle/>
          <a:p>
            <a:r>
              <a:rPr lang="en-US" dirty="0"/>
              <a:t>Hepatitis B Virus: </a:t>
            </a:r>
            <a:r>
              <a:rPr lang="en-US" dirty="0">
                <a:solidFill>
                  <a:srgbClr val="FFFF00"/>
                </a:solidFill>
              </a:rPr>
              <a:t>Key Structures</a:t>
            </a:r>
          </a:p>
        </p:txBody>
      </p:sp>
      <p:sp>
        <p:nvSpPr>
          <p:cNvPr id="4" name="Text Placeholder 3">
            <a:extLst>
              <a:ext uri="{FF2B5EF4-FFF2-40B4-BE49-F238E27FC236}">
                <a16:creationId xmlns:a16="http://schemas.microsoft.com/office/drawing/2014/main" id="{82E25837-7D91-0111-0779-93F2A081AEB0}"/>
              </a:ext>
            </a:extLst>
          </p:cNvPr>
          <p:cNvSpPr>
            <a:spLocks noGrp="1"/>
          </p:cNvSpPr>
          <p:nvPr>
            <p:ph type="body" sz="quarter" idx="14"/>
          </p:nvPr>
        </p:nvSpPr>
        <p:spPr/>
        <p:txBody>
          <a:bodyPr/>
          <a:lstStyle/>
          <a:p>
            <a:r>
              <a:rPr lang="en-US" sz="1200" dirty="0"/>
              <a:t>Image Credit: Cognition Studios, Inc.</a:t>
            </a:r>
          </a:p>
        </p:txBody>
      </p:sp>
      <p:pic>
        <p:nvPicPr>
          <p:cNvPr id="6" name="Picture 5">
            <a:extLst>
              <a:ext uri="{FF2B5EF4-FFF2-40B4-BE49-F238E27FC236}">
                <a16:creationId xmlns:a16="http://schemas.microsoft.com/office/drawing/2014/main" id="{69C9BB51-D8EC-9CAB-0798-C6392D25D76F}"/>
              </a:ext>
            </a:extLst>
          </p:cNvPr>
          <p:cNvPicPr>
            <a:picLocks noChangeAspect="1"/>
          </p:cNvPicPr>
          <p:nvPr/>
        </p:nvPicPr>
        <p:blipFill>
          <a:blip r:embed="rId4"/>
          <a:stretch>
            <a:fillRect/>
          </a:stretch>
        </p:blipFill>
        <p:spPr>
          <a:xfrm>
            <a:off x="2293096" y="1488887"/>
            <a:ext cx="4953271" cy="2728109"/>
          </a:xfrm>
          <a:prstGeom prst="rect">
            <a:avLst/>
          </a:prstGeom>
        </p:spPr>
      </p:pic>
      <p:sp>
        <p:nvSpPr>
          <p:cNvPr id="3" name="TextBox 2">
            <a:extLst>
              <a:ext uri="{FF2B5EF4-FFF2-40B4-BE49-F238E27FC236}">
                <a16:creationId xmlns:a16="http://schemas.microsoft.com/office/drawing/2014/main" id="{7D4858B1-74E6-2276-15C3-DFB0AC5BDB1F}"/>
              </a:ext>
            </a:extLst>
          </p:cNvPr>
          <p:cNvSpPr txBox="1"/>
          <p:nvPr/>
        </p:nvSpPr>
        <p:spPr>
          <a:xfrm>
            <a:off x="595854" y="1343670"/>
            <a:ext cx="2953053" cy="400110"/>
          </a:xfrm>
          <a:prstGeom prst="rect">
            <a:avLst/>
          </a:prstGeom>
          <a:noFill/>
        </p:spPr>
        <p:txBody>
          <a:bodyPr wrap="square" rtlCol="0">
            <a:spAutoFit/>
          </a:bodyPr>
          <a:lstStyle/>
          <a:p>
            <a:r>
              <a:rPr lang="en-US" sz="2000" dirty="0"/>
              <a:t>Hepatitis B surface Ag</a:t>
            </a:r>
          </a:p>
        </p:txBody>
      </p:sp>
      <p:cxnSp>
        <p:nvCxnSpPr>
          <p:cNvPr id="5" name="Straight Connector 4">
            <a:extLst>
              <a:ext uri="{FF2B5EF4-FFF2-40B4-BE49-F238E27FC236}">
                <a16:creationId xmlns:a16="http://schemas.microsoft.com/office/drawing/2014/main" id="{C9D25875-DEAF-F648-1AB7-7BEDBE3C8132}"/>
              </a:ext>
            </a:extLst>
          </p:cNvPr>
          <p:cNvCxnSpPr>
            <a:cxnSpLocks/>
          </p:cNvCxnSpPr>
          <p:nvPr/>
        </p:nvCxnSpPr>
        <p:spPr>
          <a:xfrm>
            <a:off x="2360108" y="1794349"/>
            <a:ext cx="921572" cy="268131"/>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060280096"/>
      </p:ext>
    </p:extLst>
  </p:cSld>
  <p:clrMapOvr>
    <a:masterClrMapping/>
  </p:clrMapOvr>
  <p:transition spd="slow" advTm="175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6443-D4CC-A2B4-826D-CAB438FBFB33}"/>
              </a:ext>
            </a:extLst>
          </p:cNvPr>
          <p:cNvSpPr>
            <a:spLocks noGrp="1"/>
          </p:cNvSpPr>
          <p:nvPr>
            <p:ph type="title"/>
          </p:nvPr>
        </p:nvSpPr>
        <p:spPr/>
        <p:txBody>
          <a:bodyPr/>
          <a:lstStyle/>
          <a:p>
            <a:r>
              <a:rPr lang="en-US" dirty="0"/>
              <a:t>Hepatitis B Virus:  </a:t>
            </a:r>
            <a:r>
              <a:rPr lang="en-US" dirty="0">
                <a:solidFill>
                  <a:srgbClr val="FFFF00"/>
                </a:solidFill>
              </a:rPr>
              <a:t>E antigen and Core antigen</a:t>
            </a:r>
          </a:p>
        </p:txBody>
      </p:sp>
      <p:sp>
        <p:nvSpPr>
          <p:cNvPr id="4" name="Text Placeholder 3">
            <a:extLst>
              <a:ext uri="{FF2B5EF4-FFF2-40B4-BE49-F238E27FC236}">
                <a16:creationId xmlns:a16="http://schemas.microsoft.com/office/drawing/2014/main" id="{82E25837-7D91-0111-0779-93F2A081AEB0}"/>
              </a:ext>
            </a:extLst>
          </p:cNvPr>
          <p:cNvSpPr>
            <a:spLocks noGrp="1"/>
          </p:cNvSpPr>
          <p:nvPr>
            <p:ph type="body" sz="quarter" idx="14"/>
          </p:nvPr>
        </p:nvSpPr>
        <p:spPr/>
        <p:txBody>
          <a:bodyPr/>
          <a:lstStyle/>
          <a:p>
            <a:r>
              <a:rPr lang="en-US" sz="1200" dirty="0"/>
              <a:t>Image Credit: Cognition Studios, Inc.</a:t>
            </a:r>
          </a:p>
        </p:txBody>
      </p:sp>
      <p:pic>
        <p:nvPicPr>
          <p:cNvPr id="9" name="Picture 8">
            <a:extLst>
              <a:ext uri="{FF2B5EF4-FFF2-40B4-BE49-F238E27FC236}">
                <a16:creationId xmlns:a16="http://schemas.microsoft.com/office/drawing/2014/main" id="{85043B7A-873D-2A79-D86D-2020754045A1}"/>
              </a:ext>
            </a:extLst>
          </p:cNvPr>
          <p:cNvPicPr>
            <a:picLocks noChangeAspect="1"/>
          </p:cNvPicPr>
          <p:nvPr/>
        </p:nvPicPr>
        <p:blipFill>
          <a:blip r:embed="rId3"/>
          <a:stretch>
            <a:fillRect/>
          </a:stretch>
        </p:blipFill>
        <p:spPr>
          <a:xfrm>
            <a:off x="524436" y="1428441"/>
            <a:ext cx="8090934" cy="2350008"/>
          </a:xfrm>
          <a:prstGeom prst="rect">
            <a:avLst/>
          </a:prstGeom>
        </p:spPr>
      </p:pic>
      <p:sp>
        <p:nvSpPr>
          <p:cNvPr id="3" name="Rounded Rectangle 2">
            <a:extLst>
              <a:ext uri="{FF2B5EF4-FFF2-40B4-BE49-F238E27FC236}">
                <a16:creationId xmlns:a16="http://schemas.microsoft.com/office/drawing/2014/main" id="{EE7E49E4-1495-42C1-09F8-54CB9F126369}"/>
              </a:ext>
            </a:extLst>
          </p:cNvPr>
          <p:cNvSpPr/>
          <p:nvPr/>
        </p:nvSpPr>
        <p:spPr>
          <a:xfrm>
            <a:off x="509890" y="1428440"/>
            <a:ext cx="8140649" cy="2353123"/>
          </a:xfrm>
          <a:prstGeom prst="roundRect">
            <a:avLst>
              <a:gd name="adj" fmla="val 6249"/>
            </a:avLst>
          </a:prstGeom>
          <a:noFill/>
          <a:ln w="69850">
            <a:solidFill>
              <a:srgbClr val="55BB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216159"/>
      </p:ext>
    </p:extLst>
  </p:cSld>
  <p:clrMapOvr>
    <a:masterClrMapping/>
  </p:clrMapOvr>
  <mc:AlternateContent xmlns:mc="http://schemas.openxmlformats.org/markup-compatibility/2006" xmlns:p14="http://schemas.microsoft.com/office/powerpoint/2010/main">
    <mc:Choice Requires="p14">
      <p:transition spd="slow" p14:dur="1250" advTm="13344">
        <p:fade/>
      </p:transition>
    </mc:Choice>
    <mc:Fallback xmlns="">
      <p:transition spd="slow" advTm="13344">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CDCEC1-9213-B9D7-257B-2DB8CF01A51C}"/>
              </a:ext>
            </a:extLst>
          </p:cNvPr>
          <p:cNvPicPr>
            <a:picLocks noChangeAspect="1"/>
          </p:cNvPicPr>
          <p:nvPr/>
        </p:nvPicPr>
        <p:blipFill>
          <a:blip r:embed="rId3"/>
          <a:stretch>
            <a:fillRect/>
          </a:stretch>
        </p:blipFill>
        <p:spPr>
          <a:xfrm>
            <a:off x="477544" y="1428441"/>
            <a:ext cx="8165466" cy="2350008"/>
          </a:xfrm>
          <a:prstGeom prst="rect">
            <a:avLst/>
          </a:prstGeom>
        </p:spPr>
      </p:pic>
      <p:sp>
        <p:nvSpPr>
          <p:cNvPr id="2" name="Title 1">
            <a:extLst>
              <a:ext uri="{FF2B5EF4-FFF2-40B4-BE49-F238E27FC236}">
                <a16:creationId xmlns:a16="http://schemas.microsoft.com/office/drawing/2014/main" id="{08926443-D4CC-A2B4-826D-CAB438FBFB33}"/>
              </a:ext>
            </a:extLst>
          </p:cNvPr>
          <p:cNvSpPr>
            <a:spLocks noGrp="1"/>
          </p:cNvSpPr>
          <p:nvPr>
            <p:ph type="title"/>
          </p:nvPr>
        </p:nvSpPr>
        <p:spPr/>
        <p:txBody>
          <a:bodyPr/>
          <a:lstStyle/>
          <a:p>
            <a:r>
              <a:rPr lang="en-US" dirty="0"/>
              <a:t>Hepatitis B Virus:  </a:t>
            </a:r>
            <a:r>
              <a:rPr lang="en-US" dirty="0">
                <a:solidFill>
                  <a:srgbClr val="FFFF00"/>
                </a:solidFill>
              </a:rPr>
              <a:t>E antigen and Core antigen</a:t>
            </a:r>
          </a:p>
        </p:txBody>
      </p:sp>
      <p:sp>
        <p:nvSpPr>
          <p:cNvPr id="4" name="Text Placeholder 3">
            <a:extLst>
              <a:ext uri="{FF2B5EF4-FFF2-40B4-BE49-F238E27FC236}">
                <a16:creationId xmlns:a16="http://schemas.microsoft.com/office/drawing/2014/main" id="{82E25837-7D91-0111-0779-93F2A081AEB0}"/>
              </a:ext>
            </a:extLst>
          </p:cNvPr>
          <p:cNvSpPr>
            <a:spLocks noGrp="1"/>
          </p:cNvSpPr>
          <p:nvPr>
            <p:ph type="body" sz="quarter" idx="14"/>
          </p:nvPr>
        </p:nvSpPr>
        <p:spPr/>
        <p:txBody>
          <a:bodyPr/>
          <a:lstStyle/>
          <a:p>
            <a:r>
              <a:rPr lang="en-US" sz="1200" dirty="0"/>
              <a:t>Image Credit: Cognition Studios, Inc.</a:t>
            </a:r>
          </a:p>
        </p:txBody>
      </p:sp>
      <p:sp>
        <p:nvSpPr>
          <p:cNvPr id="3" name="Rounded Rectangle 2">
            <a:extLst>
              <a:ext uri="{FF2B5EF4-FFF2-40B4-BE49-F238E27FC236}">
                <a16:creationId xmlns:a16="http://schemas.microsoft.com/office/drawing/2014/main" id="{EE7E49E4-1495-42C1-09F8-54CB9F126369}"/>
              </a:ext>
            </a:extLst>
          </p:cNvPr>
          <p:cNvSpPr/>
          <p:nvPr/>
        </p:nvSpPr>
        <p:spPr>
          <a:xfrm>
            <a:off x="462998" y="1416718"/>
            <a:ext cx="8191735" cy="2364846"/>
          </a:xfrm>
          <a:prstGeom prst="roundRect">
            <a:avLst>
              <a:gd name="adj" fmla="val 6249"/>
            </a:avLst>
          </a:prstGeom>
          <a:noFill/>
          <a:ln w="69850">
            <a:solidFill>
              <a:srgbClr val="55BB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5059452"/>
      </p:ext>
    </p:extLst>
  </p:cSld>
  <p:clrMapOvr>
    <a:masterClrMapping/>
  </p:clrMapOvr>
  <p:transition spd="slow" advTm="11648"/>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0B1D-946D-4542-9528-B14C5CE5665A}"/>
              </a:ext>
            </a:extLst>
          </p:cNvPr>
          <p:cNvSpPr>
            <a:spLocks noGrp="1"/>
          </p:cNvSpPr>
          <p:nvPr>
            <p:ph type="title"/>
          </p:nvPr>
        </p:nvSpPr>
        <p:spPr/>
        <p:txBody>
          <a:bodyPr/>
          <a:lstStyle/>
          <a:p>
            <a:r>
              <a:rPr lang="en-US" dirty="0"/>
              <a:t>Natural History of Acute Resolved HBV</a:t>
            </a:r>
          </a:p>
        </p:txBody>
      </p:sp>
      <p:pic>
        <p:nvPicPr>
          <p:cNvPr id="3" name="Picture 2">
            <a:extLst>
              <a:ext uri="{FF2B5EF4-FFF2-40B4-BE49-F238E27FC236}">
                <a16:creationId xmlns:a16="http://schemas.microsoft.com/office/drawing/2014/main" id="{C4227F2C-21E6-1548-EAFB-D3153BA50DFA}"/>
              </a:ext>
            </a:extLst>
          </p:cNvPr>
          <p:cNvPicPr>
            <a:picLocks noChangeAspect="1"/>
          </p:cNvPicPr>
          <p:nvPr/>
        </p:nvPicPr>
        <p:blipFill>
          <a:blip r:embed="rId3"/>
          <a:stretch>
            <a:fillRect/>
          </a:stretch>
        </p:blipFill>
        <p:spPr>
          <a:xfrm>
            <a:off x="1333562" y="995671"/>
            <a:ext cx="6495926" cy="3732308"/>
          </a:xfrm>
          <a:prstGeom prst="rect">
            <a:avLst/>
          </a:prstGeom>
        </p:spPr>
      </p:pic>
      <p:pic>
        <p:nvPicPr>
          <p:cNvPr id="4" name="Picture 3" descr="Screen Shot 2014-11-10 at 4.42.01 PM.png">
            <a:extLst>
              <a:ext uri="{FF2B5EF4-FFF2-40B4-BE49-F238E27FC236}">
                <a16:creationId xmlns:a16="http://schemas.microsoft.com/office/drawing/2014/main" id="{5579CB20-6E92-063E-A4F2-EC28FA5450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2125" y="1208535"/>
            <a:ext cx="1440856" cy="1653290"/>
          </a:xfrm>
          <a:prstGeom prst="rect">
            <a:avLst/>
          </a:prstGeom>
        </p:spPr>
      </p:pic>
      <p:sp>
        <p:nvSpPr>
          <p:cNvPr id="5" name="Text Placeholder 3">
            <a:extLst>
              <a:ext uri="{FF2B5EF4-FFF2-40B4-BE49-F238E27FC236}">
                <a16:creationId xmlns:a16="http://schemas.microsoft.com/office/drawing/2014/main" id="{50423EA4-AD6B-B425-49EC-FA184B686020}"/>
              </a:ext>
            </a:extLst>
          </p:cNvPr>
          <p:cNvSpPr txBox="1">
            <a:spLocks/>
          </p:cNvSpPr>
          <p:nvPr/>
        </p:nvSpPr>
        <p:spPr>
          <a:xfrm>
            <a:off x="323850" y="4809250"/>
            <a:ext cx="7357838" cy="240029"/>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fontAlgn="auto">
              <a:spcAft>
                <a:spcPts val="0"/>
              </a:spcAft>
              <a:buNone/>
            </a:pPr>
            <a:r>
              <a:rPr lang="en-US" sz="1200" dirty="0">
                <a:solidFill>
                  <a:srgbClr val="285078"/>
                </a:solidFill>
              </a:rPr>
              <a:t>Image Credit: Cognition Studios, Inc.</a:t>
            </a:r>
          </a:p>
        </p:txBody>
      </p:sp>
    </p:spTree>
    <p:extLst>
      <p:ext uri="{BB962C8B-B14F-4D97-AF65-F5344CB8AC3E}">
        <p14:creationId xmlns:p14="http://schemas.microsoft.com/office/powerpoint/2010/main" val="1358808302"/>
      </p:ext>
    </p:extLst>
  </p:cSld>
  <p:clrMapOvr>
    <a:masterClrMapping/>
  </p:clrMapOvr>
  <p:transition spd="slow" advTm="25986"/>
  <p:extLst>
    <p:ext uri="{3A86A75C-4F4B-4683-9AE1-C65F6400EC91}">
      <p14:laserTraceLst xmlns:p14="http://schemas.microsoft.com/office/powerpoint/2010/main">
        <p14:tracePtLst>
          <p14:tracePt t="6198" x="4641850" y="5118100"/>
          <p14:tracePt t="6211" x="4679950" y="4641850"/>
          <p14:tracePt t="6219" x="4724400" y="4368800"/>
          <p14:tracePt t="6224" x="4762500" y="4025900"/>
          <p14:tracePt t="6233" x="4857750" y="3632200"/>
          <p14:tracePt t="6241" x="4940300" y="3251200"/>
          <p14:tracePt t="6249" x="5035550" y="2857500"/>
          <p14:tracePt t="6257" x="5073650" y="2679700"/>
          <p14:tracePt t="6265" x="5168900" y="2355850"/>
          <p14:tracePt t="6273" x="5264150" y="2038350"/>
          <p14:tracePt t="6281" x="5295900" y="1930400"/>
          <p14:tracePt t="6289" x="5359400" y="1727200"/>
          <p14:tracePt t="6298" x="5391150" y="1562100"/>
          <p14:tracePt t="6305" x="5416550" y="1511300"/>
          <p14:tracePt t="6315" x="5441950" y="1416050"/>
          <p14:tracePt t="6321" x="5454650" y="1346200"/>
          <p14:tracePt t="6331" x="5454650" y="1308100"/>
          <p14:tracePt t="6337" x="5467350" y="1276350"/>
          <p14:tracePt t="6348" x="5486400" y="1250950"/>
          <p14:tracePt t="6353" x="5486400" y="1238250"/>
          <p14:tracePt t="6377" x="5486400" y="1225550"/>
          <p14:tracePt t="6474" x="5486400" y="1212850"/>
          <p14:tracePt t="6482" x="5499100" y="1200150"/>
          <p14:tracePt t="6490" x="5511800" y="1168400"/>
          <p14:tracePt t="6498" x="5524500" y="1155700"/>
          <p14:tracePt t="6506" x="5524500" y="1130300"/>
          <p14:tracePt t="6515" x="5537200" y="1117600"/>
          <p14:tracePt t="6522" x="5537200" y="1104900"/>
          <p14:tracePt t="6539" x="5549900" y="1104900"/>
          <p14:tracePt t="6579" x="5562600" y="1104900"/>
          <p14:tracePt t="6587" x="5562600" y="1130300"/>
          <p14:tracePt t="6595" x="5562600" y="1155700"/>
          <p14:tracePt t="6603" x="5562600" y="1200150"/>
          <p14:tracePt t="6611" x="5581650" y="1238250"/>
          <p14:tracePt t="6619" x="5581650" y="1276350"/>
          <p14:tracePt t="6627" x="5594350" y="1333500"/>
          <p14:tracePt t="6635" x="5594350" y="1358900"/>
          <p14:tracePt t="6643" x="5607050" y="1416050"/>
          <p14:tracePt t="6652" x="5607050" y="1454150"/>
          <p14:tracePt t="6660" x="5607050" y="1485900"/>
          <p14:tracePt t="6668" x="5619750" y="1524000"/>
          <p14:tracePt t="6676" x="5619750" y="1549400"/>
          <p14:tracePt t="6684" x="5632450" y="1581150"/>
          <p14:tracePt t="6692" x="5632450" y="1593850"/>
          <p14:tracePt t="6700" x="5632450" y="1606550"/>
          <p14:tracePt t="6708" x="5645150" y="1619250"/>
          <p14:tracePt t="6724" x="5645150" y="1631950"/>
          <p14:tracePt t="6756" x="5645150" y="1644650"/>
          <p14:tracePt t="6781" x="5645150" y="1657350"/>
          <p14:tracePt t="6798" x="5645150" y="1676400"/>
          <p14:tracePt t="6805" x="5645150" y="1689100"/>
          <p14:tracePt t="6814" x="5645150" y="1701800"/>
          <p14:tracePt t="6821" x="5645150" y="1714500"/>
          <p14:tracePt t="6837" x="5645150" y="1727200"/>
          <p14:tracePt t="6853" x="5645150" y="1739900"/>
          <p14:tracePt t="6893" x="5645150" y="1752600"/>
          <p14:tracePt t="6918" x="5645150" y="1771650"/>
          <p14:tracePt t="6926" x="5645150" y="1784350"/>
          <p14:tracePt t="6942" x="5645150" y="1809750"/>
          <p14:tracePt t="6958" x="5645150" y="1835150"/>
          <p14:tracePt t="6974" x="5645150" y="1847850"/>
          <p14:tracePt t="6982" x="5645150" y="1866900"/>
          <p14:tracePt t="6990" x="5645150" y="1879600"/>
          <p14:tracePt t="7014" x="5645150" y="1892300"/>
          <p14:tracePt t="7272" x="5657850" y="1892300"/>
          <p14:tracePt t="7281" x="5676900" y="1892300"/>
          <p14:tracePt t="7289" x="5689600" y="1892300"/>
          <p14:tracePt t="7297" x="5702300" y="1892300"/>
          <p14:tracePt t="7305" x="5715000" y="1892300"/>
          <p14:tracePt t="7314" x="5740400" y="1892300"/>
          <p14:tracePt t="7321" x="5753100" y="1892300"/>
          <p14:tracePt t="7329" x="5772150" y="1892300"/>
          <p14:tracePt t="7337" x="5784850" y="1892300"/>
          <p14:tracePt t="7348" x="5797550" y="1892300"/>
          <p14:tracePt t="7353" x="5810250" y="1917700"/>
          <p14:tracePt t="7361" x="5835650" y="1943100"/>
          <p14:tracePt t="7369" x="5848350" y="1974850"/>
          <p14:tracePt t="7377" x="5867400" y="2000250"/>
          <p14:tracePt t="7385" x="5867400" y="2025650"/>
          <p14:tracePt t="7393" x="5880100" y="2070100"/>
          <p14:tracePt t="7401" x="5892800" y="2095500"/>
          <p14:tracePt t="7409" x="5892800" y="2133600"/>
          <p14:tracePt t="7417" x="5905500" y="2165350"/>
          <p14:tracePt t="7426" x="5905500" y="2190750"/>
          <p14:tracePt t="7434" x="5918200" y="2216150"/>
          <p14:tracePt t="7442" x="5918200" y="2228850"/>
          <p14:tracePt t="7450" x="5918200" y="2260600"/>
          <p14:tracePt t="7458" x="5918200" y="2273300"/>
          <p14:tracePt t="7466" x="5918200" y="2286000"/>
          <p14:tracePt t="7474" x="5918200" y="2311400"/>
          <p14:tracePt t="7490" x="5918200" y="2343150"/>
          <p14:tracePt t="7498" x="5918200" y="2355850"/>
          <p14:tracePt t="7506" x="5905500" y="2368550"/>
          <p14:tracePt t="7514" x="5880100" y="2393950"/>
          <p14:tracePt t="7522" x="5867400" y="2406650"/>
          <p14:tracePt t="7531" x="5848350" y="2419350"/>
          <p14:tracePt t="7538" x="5822950" y="2438400"/>
          <p14:tracePt t="7548" x="5810250" y="2451100"/>
          <p14:tracePt t="7555" x="5797550" y="2463800"/>
          <p14:tracePt t="7564" x="5784850" y="2476500"/>
          <p14:tracePt t="7571" x="5772150" y="2476500"/>
          <p14:tracePt t="7579" x="5740400" y="2489200"/>
          <p14:tracePt t="7587" x="5727700" y="2489200"/>
          <p14:tracePt t="7595" x="5715000" y="2489200"/>
          <p14:tracePt t="7603" x="5715000" y="2501900"/>
          <p14:tracePt t="7611" x="5702300" y="2501900"/>
          <p14:tracePt t="7619" x="5689600" y="2501900"/>
          <p14:tracePt t="7627" x="5676900" y="2501900"/>
          <p14:tracePt t="7635" x="5657850" y="2501900"/>
          <p14:tracePt t="7651" x="5645150" y="2501900"/>
          <p14:tracePt t="7659" x="5632450" y="2501900"/>
          <p14:tracePt t="7668" x="5619750" y="2514600"/>
          <p14:tracePt t="7684" x="5607050" y="2514600"/>
          <p14:tracePt t="7692" x="5594350" y="2514600"/>
          <p14:tracePt t="7708" x="5594350" y="2533650"/>
          <p14:tracePt t="7716" x="5581650" y="2533650"/>
          <p14:tracePt t="8046" x="5594350" y="2533650"/>
          <p14:tracePt t="8055" x="5607050" y="2533650"/>
          <p14:tracePt t="8063" x="5619750" y="2546350"/>
          <p14:tracePt t="8071" x="5645150" y="2546350"/>
          <p14:tracePt t="8079" x="5657850" y="2546350"/>
          <p14:tracePt t="8087" x="5689600" y="2559050"/>
          <p14:tracePt t="8095" x="5715000" y="2559050"/>
          <p14:tracePt t="8103" x="5740400" y="2571750"/>
          <p14:tracePt t="8111" x="5772150" y="2571750"/>
          <p14:tracePt t="8119" x="5797550" y="2571750"/>
          <p14:tracePt t="8127" x="5810250" y="2584450"/>
          <p14:tracePt t="8135" x="5822950" y="2584450"/>
          <p14:tracePt t="8143" x="5835650" y="2597150"/>
          <p14:tracePt t="8151" x="5848350" y="2597150"/>
          <p14:tracePt t="8159" x="5867400" y="2609850"/>
          <p14:tracePt t="8167" x="5880100" y="2609850"/>
          <p14:tracePt t="8175" x="5880100" y="2628900"/>
          <p14:tracePt t="8184" x="5892800" y="2628900"/>
          <p14:tracePt t="8192" x="5905500" y="2641600"/>
          <p14:tracePt t="8200" x="5905500" y="2654300"/>
          <p14:tracePt t="8208" x="5918200" y="2667000"/>
          <p14:tracePt t="8216" x="5918200" y="2692400"/>
          <p14:tracePt t="8224" x="5918200" y="2705100"/>
          <p14:tracePt t="8232" x="5930900" y="2724150"/>
          <p14:tracePt t="8240" x="5930900" y="2749550"/>
          <p14:tracePt t="8248" x="5930900" y="2762250"/>
          <p14:tracePt t="8256" x="5930900" y="2774950"/>
          <p14:tracePt t="8264" x="5930900" y="2787650"/>
          <p14:tracePt t="8272" x="5930900" y="2800350"/>
          <p14:tracePt t="8281" x="5930900" y="2819400"/>
          <p14:tracePt t="8288" x="5930900" y="2832100"/>
          <p14:tracePt t="8304" x="5918200" y="2844800"/>
          <p14:tracePt t="8315" x="5918200" y="2857500"/>
          <p14:tracePt t="8321" x="5905500" y="2857500"/>
          <p14:tracePt t="8331" x="5905500" y="2870200"/>
          <p14:tracePt t="8337" x="5892800" y="2882900"/>
          <p14:tracePt t="8353" x="5892800" y="2895600"/>
          <p14:tracePt t="8364" x="5880100" y="2914650"/>
          <p14:tracePt t="8377" x="5867400" y="2927350"/>
          <p14:tracePt t="8393" x="5867400" y="2940050"/>
          <p14:tracePt t="8401" x="5848350" y="2952750"/>
          <p14:tracePt t="8417" x="5848350" y="2965450"/>
          <p14:tracePt t="8433" x="5835650" y="2978150"/>
          <p14:tracePt t="8450" x="5835650" y="2990850"/>
          <p14:tracePt t="8458" x="5835650" y="3009900"/>
          <p14:tracePt t="8474" x="5835650" y="3022600"/>
          <p14:tracePt t="8482" x="5835650" y="3035300"/>
          <p14:tracePt t="8490" x="5822950" y="3035300"/>
          <p14:tracePt t="8498" x="5822950" y="3048000"/>
          <p14:tracePt t="8522" x="5822950" y="3060700"/>
          <p14:tracePt t="8538" x="5810250" y="3060700"/>
          <p14:tracePt t="11970" x="5810250" y="3048000"/>
          <p14:tracePt t="11978" x="5810250" y="3035300"/>
          <p14:tracePt t="11986" x="5810250" y="3009900"/>
          <p14:tracePt t="11994" x="5810250" y="2978150"/>
          <p14:tracePt t="12003" x="5810250" y="2940050"/>
          <p14:tracePt t="12010" x="5810250" y="2914650"/>
          <p14:tracePt t="12018" x="5810250" y="2882900"/>
          <p14:tracePt t="12026" x="5822950" y="2844800"/>
          <p14:tracePt t="12034" x="5822950" y="2819400"/>
          <p14:tracePt t="12042" x="5822950" y="2787650"/>
          <p14:tracePt t="12051" x="5822950" y="2749550"/>
          <p14:tracePt t="12059" x="5822950" y="2724150"/>
          <p14:tracePt t="12067" x="5835650" y="2679700"/>
          <p14:tracePt t="12075" x="5835650" y="2654300"/>
          <p14:tracePt t="12083" x="5835650" y="2628900"/>
          <p14:tracePt t="12091" x="5835650" y="2584450"/>
          <p14:tracePt t="12099" x="5835650" y="2546350"/>
          <p14:tracePt t="12107" x="5835650" y="2514600"/>
          <p14:tracePt t="12115" x="5835650" y="2476500"/>
          <p14:tracePt t="12123" x="5835650" y="2451100"/>
          <p14:tracePt t="12131" x="5822950" y="2419350"/>
          <p14:tracePt t="12139" x="5822950" y="2393950"/>
          <p14:tracePt t="12148" x="5822950" y="2381250"/>
          <p14:tracePt t="12155" x="5810250" y="2355850"/>
          <p14:tracePt t="12165" x="5810250" y="2343150"/>
          <p14:tracePt t="12185" x="5810250" y="2324100"/>
          <p14:tracePt t="12191" x="5797550" y="2311400"/>
          <p14:tracePt t="12198" x="5797550" y="2298700"/>
          <p14:tracePt t="12204" x="5797550" y="2286000"/>
          <p14:tracePt t="12212" x="5797550" y="2273300"/>
          <p14:tracePt t="12220" x="5784850" y="2260600"/>
          <p14:tracePt t="12236" x="5784850" y="2247900"/>
          <p14:tracePt t="12244" x="5784850" y="2228850"/>
          <p14:tracePt t="12252" x="5772150" y="2216150"/>
          <p14:tracePt t="12260" x="5772150" y="2203450"/>
          <p14:tracePt t="12268" x="5772150" y="2178050"/>
          <p14:tracePt t="12276" x="5772150" y="2165350"/>
          <p14:tracePt t="12284" x="5753100" y="2152650"/>
          <p14:tracePt t="12292" x="5753100" y="2120900"/>
          <p14:tracePt t="12301" x="5753100" y="2108200"/>
          <p14:tracePt t="12309" x="5753100" y="2095500"/>
          <p14:tracePt t="12317" x="5740400" y="2082800"/>
          <p14:tracePt t="12325" x="5740400" y="2070100"/>
          <p14:tracePt t="12333" x="5740400" y="2057400"/>
          <p14:tracePt t="12349" x="5740400" y="2038350"/>
          <p14:tracePt t="12816" x="5753100" y="2038350"/>
          <p14:tracePt t="12833" x="5772150" y="2057400"/>
          <p14:tracePt t="12841" x="5772150" y="2070100"/>
          <p14:tracePt t="12849" x="5784850" y="2082800"/>
          <p14:tracePt t="12857" x="5797550" y="2082800"/>
          <p14:tracePt t="12865" x="5810250" y="2095500"/>
          <p14:tracePt t="12873" x="5810250" y="2108200"/>
          <p14:tracePt t="12881" x="5810250" y="2120900"/>
          <p14:tracePt t="12889" x="5822950" y="2133600"/>
          <p14:tracePt t="12905" x="5822950" y="2152650"/>
          <p14:tracePt t="12914" x="5835650" y="2165350"/>
          <p14:tracePt t="12921" x="5835650" y="2190750"/>
          <p14:tracePt t="12929" x="5835650" y="2203450"/>
          <p14:tracePt t="12938" x="5835650" y="2216150"/>
          <p14:tracePt t="12946" x="5835650" y="2228850"/>
          <p14:tracePt t="12954" x="5835650" y="2247900"/>
          <p14:tracePt t="12965" x="5835650" y="2260600"/>
          <p14:tracePt t="12970" x="5835650" y="2273300"/>
          <p14:tracePt t="12978" x="5835650" y="2286000"/>
          <p14:tracePt t="12986" x="5835650" y="2298700"/>
          <p14:tracePt t="13002" x="5835650" y="2311400"/>
          <p14:tracePt t="13324" x="5835650" y="2324100"/>
          <p14:tracePt t="13373" x="5835650" y="2343150"/>
          <p14:tracePt t="13760" x="5848350" y="2343150"/>
          <p14:tracePt t="13776" x="5867400" y="2343150"/>
          <p14:tracePt t="13785" x="5880100" y="2343150"/>
          <p14:tracePt t="13792" x="5905500" y="2343150"/>
          <p14:tracePt t="13800" x="5918200" y="2343150"/>
          <p14:tracePt t="13808" x="5930900" y="2343150"/>
          <p14:tracePt t="13816" x="5962650" y="2343150"/>
          <p14:tracePt t="13824" x="5988050" y="2355850"/>
          <p14:tracePt t="13832" x="6013450" y="2355850"/>
          <p14:tracePt t="13840" x="6038850" y="2355850"/>
          <p14:tracePt t="13848" x="6057900" y="2355850"/>
          <p14:tracePt t="13856" x="6083300" y="2368550"/>
          <p14:tracePt t="13865" x="6108700" y="2381250"/>
          <p14:tracePt t="13873" x="6121400" y="2393950"/>
          <p14:tracePt t="13881" x="6153150" y="2406650"/>
          <p14:tracePt t="13889" x="6165850" y="2406650"/>
          <p14:tracePt t="13898" x="6178550" y="2438400"/>
          <p14:tracePt t="13905" x="6191250" y="2438400"/>
          <p14:tracePt t="13914" x="6203950" y="2451100"/>
          <p14:tracePt t="13921" x="6216650" y="2463800"/>
          <p14:tracePt t="13937" x="6229350" y="2476500"/>
          <p14:tracePt t="13953" x="6248400" y="2489200"/>
          <p14:tracePt t="13969" x="6261100" y="2501900"/>
          <p14:tracePt t="14002" x="6261100" y="2514600"/>
          <p14:tracePt t="14010" x="6273800" y="2514600"/>
          <p14:tracePt t="14018" x="6273800" y="2533650"/>
          <p14:tracePt t="14026" x="6273800" y="2546350"/>
          <p14:tracePt t="14034" x="6273800" y="2559050"/>
          <p14:tracePt t="14042" x="6286500" y="2571750"/>
          <p14:tracePt t="14058" x="6286500" y="2584450"/>
          <p14:tracePt t="14066" x="6286500" y="2597150"/>
          <p14:tracePt t="14074" x="6299200" y="2609850"/>
          <p14:tracePt t="14090" x="6299200" y="2628900"/>
          <p14:tracePt t="14099" x="6299200" y="2641600"/>
          <p14:tracePt t="14131" x="6299200" y="2654300"/>
          <p14:tracePt t="14203" x="6299200" y="2667000"/>
          <p14:tracePt t="15776" x="6299200" y="2654300"/>
          <p14:tracePt t="15808" x="6299200" y="2641600"/>
          <p14:tracePt t="15816" x="6311900" y="2641600"/>
          <p14:tracePt t="15824" x="6311900" y="2628900"/>
          <p14:tracePt t="15840" x="6311900" y="2609850"/>
          <p14:tracePt t="15848" x="6324600" y="2597150"/>
          <p14:tracePt t="15865" x="6324600" y="2584450"/>
          <p14:tracePt t="15872" x="6343650" y="2571750"/>
          <p14:tracePt t="15881" x="6343650" y="2559050"/>
          <p14:tracePt t="15888" x="6343650" y="2546350"/>
          <p14:tracePt t="15898" x="6343650" y="2533650"/>
          <p14:tracePt t="15905" x="6343650" y="2514600"/>
          <p14:tracePt t="15913" x="6356350" y="2501900"/>
          <p14:tracePt t="15921" x="6356350" y="2489200"/>
          <p14:tracePt t="15929" x="6356350" y="2463800"/>
          <p14:tracePt t="15937" x="6356350" y="2451100"/>
          <p14:tracePt t="15945" x="6356350" y="2438400"/>
          <p14:tracePt t="15953" x="6356350" y="2419350"/>
          <p14:tracePt t="15961" x="6356350" y="2393950"/>
          <p14:tracePt t="15969" x="6356350" y="2381250"/>
          <p14:tracePt t="15977" x="6356350" y="2368550"/>
          <p14:tracePt t="15985" x="6356350" y="2343150"/>
          <p14:tracePt t="16001" x="6356350" y="2311400"/>
          <p14:tracePt t="16010" x="6356350" y="2298700"/>
          <p14:tracePt t="16018" x="6356350" y="2286000"/>
          <p14:tracePt t="16026" x="6343650" y="2273300"/>
          <p14:tracePt t="16034" x="6343650" y="2260600"/>
          <p14:tracePt t="16042" x="6324600" y="2247900"/>
          <p14:tracePt t="16050" x="6324600" y="2228850"/>
          <p14:tracePt t="16058" x="6311900" y="2216150"/>
          <p14:tracePt t="16066" x="6299200" y="2203450"/>
          <p14:tracePt t="16082" x="6286500" y="2190750"/>
          <p14:tracePt t="16090" x="6273800" y="2178050"/>
          <p14:tracePt t="16098" x="6261100" y="2178050"/>
          <p14:tracePt t="16106" x="6248400" y="2165350"/>
          <p14:tracePt t="16114" x="6229350" y="2165350"/>
          <p14:tracePt t="16122" x="6229350" y="2152650"/>
          <p14:tracePt t="16131" x="6216650" y="2152650"/>
          <p14:tracePt t="16139" x="6191250" y="2133600"/>
          <p14:tracePt t="16148" x="6178550" y="2133600"/>
          <p14:tracePt t="16155" x="6165850" y="2133600"/>
          <p14:tracePt t="16163" x="6153150" y="2120900"/>
          <p14:tracePt t="16171" x="6134100" y="2120900"/>
          <p14:tracePt t="16179" x="6121400" y="2120900"/>
          <p14:tracePt t="16187" x="6108700" y="2108200"/>
          <p14:tracePt t="16195" x="6083300" y="2108200"/>
          <p14:tracePt t="16203" x="6070600" y="2108200"/>
          <p14:tracePt t="16211" x="6057900" y="2108200"/>
          <p14:tracePt t="16219" x="6026150" y="2108200"/>
          <p14:tracePt t="16227" x="6013450" y="2108200"/>
          <p14:tracePt t="16235" x="6000750" y="2108200"/>
          <p14:tracePt t="16243" x="5975350" y="2108200"/>
          <p14:tracePt t="16251" x="5962650" y="2108200"/>
          <p14:tracePt t="16259" x="5930900" y="2108200"/>
          <p14:tracePt t="16268" x="5918200" y="2108200"/>
          <p14:tracePt t="16276" x="5905500" y="2108200"/>
          <p14:tracePt t="16284" x="5892800" y="2108200"/>
          <p14:tracePt t="16292" x="5880100" y="2108200"/>
          <p14:tracePt t="16300" x="5867400" y="2108200"/>
          <p14:tracePt t="16308" x="5835650" y="2108200"/>
          <p14:tracePt t="16324" x="5822950" y="2108200"/>
          <p14:tracePt t="16332" x="5810250" y="2108200"/>
          <p14:tracePt t="16340" x="5797550" y="2108200"/>
          <p14:tracePt t="16348" x="5784850" y="2108200"/>
          <p14:tracePt t="16356" x="5772150" y="2108200"/>
          <p14:tracePt t="16372" x="5753100" y="2108200"/>
          <p14:tracePt t="16381" x="5740400" y="2108200"/>
          <p14:tracePt t="16405" x="5727700" y="2108200"/>
          <p14:tracePt t="16437" x="5715000" y="2108200"/>
          <p14:tracePt t="16469" x="5702300" y="2108200"/>
          <p14:tracePt t="16509" x="5689600" y="2108200"/>
          <p14:tracePt t="16598" x="5676900" y="2108200"/>
          <p14:tracePt t="18098" x="5657850" y="2108200"/>
          <p14:tracePt t="18146" x="5645150" y="2108200"/>
          <p14:tracePt t="18179" x="5645150" y="2095500"/>
          <p14:tracePt t="24845" x="5645150" y="2082800"/>
          <p14:tracePt t="24853" x="5657850" y="2057400"/>
          <p14:tracePt t="24862" x="5689600" y="2025650"/>
          <p14:tracePt t="24870" x="5715000" y="1974850"/>
          <p14:tracePt t="24878" x="5797550" y="1866900"/>
          <p14:tracePt t="24886" x="5848350" y="1771650"/>
          <p14:tracePt t="24894" x="5918200" y="1657350"/>
          <p14:tracePt t="24902" x="6000750" y="1536700"/>
          <p14:tracePt t="24910" x="6108700" y="1403350"/>
          <p14:tracePt t="24918" x="6203950" y="1263650"/>
          <p14:tracePt t="24926" x="6311900" y="1117600"/>
          <p14:tracePt t="24934" x="6438900" y="965200"/>
          <p14:tracePt t="24942" x="6489700" y="895350"/>
          <p14:tracePt t="24950" x="6667500" y="679450"/>
          <p14:tracePt t="24958" x="6737350" y="628650"/>
          <p14:tracePt t="24966" x="6832600" y="501650"/>
          <p14:tracePt t="24974" x="6940550" y="393700"/>
          <p14:tracePt t="24983" x="7048500" y="298450"/>
          <p14:tracePt t="24991" x="7213600" y="133350"/>
          <p14:tracePt t="24999" x="7251700" y="952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0B1D-946D-4542-9528-B14C5CE5665A}"/>
              </a:ext>
            </a:extLst>
          </p:cNvPr>
          <p:cNvSpPr>
            <a:spLocks noGrp="1"/>
          </p:cNvSpPr>
          <p:nvPr>
            <p:ph type="title"/>
          </p:nvPr>
        </p:nvSpPr>
        <p:spPr/>
        <p:txBody>
          <a:bodyPr/>
          <a:lstStyle/>
          <a:p>
            <a:r>
              <a:rPr lang="en-US" dirty="0"/>
              <a:t>Core Antibody</a:t>
            </a:r>
          </a:p>
        </p:txBody>
      </p:sp>
      <p:sp>
        <p:nvSpPr>
          <p:cNvPr id="5" name="Text Placeholder 3">
            <a:extLst>
              <a:ext uri="{FF2B5EF4-FFF2-40B4-BE49-F238E27FC236}">
                <a16:creationId xmlns:a16="http://schemas.microsoft.com/office/drawing/2014/main" id="{08574291-4001-BA19-AAD7-7EA4F7387BEF}"/>
              </a:ext>
            </a:extLst>
          </p:cNvPr>
          <p:cNvSpPr txBox="1">
            <a:spLocks/>
          </p:cNvSpPr>
          <p:nvPr/>
        </p:nvSpPr>
        <p:spPr>
          <a:xfrm>
            <a:off x="323850" y="4809250"/>
            <a:ext cx="7357838" cy="240029"/>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fontAlgn="auto">
              <a:spcAft>
                <a:spcPts val="0"/>
              </a:spcAft>
              <a:buNone/>
            </a:pPr>
            <a:r>
              <a:rPr lang="en-US" sz="1200" dirty="0">
                <a:solidFill>
                  <a:srgbClr val="285078"/>
                </a:solidFill>
              </a:rPr>
              <a:t>Image Credit: Cognition Studios, Inc.</a:t>
            </a:r>
          </a:p>
        </p:txBody>
      </p:sp>
      <p:grpSp>
        <p:nvGrpSpPr>
          <p:cNvPr id="10" name="Group 9">
            <a:extLst>
              <a:ext uri="{FF2B5EF4-FFF2-40B4-BE49-F238E27FC236}">
                <a16:creationId xmlns:a16="http://schemas.microsoft.com/office/drawing/2014/main" id="{0531C58E-33FB-54E2-F286-EA26FDFF5E60}"/>
              </a:ext>
            </a:extLst>
          </p:cNvPr>
          <p:cNvGrpSpPr/>
          <p:nvPr/>
        </p:nvGrpSpPr>
        <p:grpSpPr>
          <a:xfrm>
            <a:off x="187569" y="1315296"/>
            <a:ext cx="8730189" cy="3104303"/>
            <a:chOff x="187569" y="1315296"/>
            <a:chExt cx="8730189" cy="3104303"/>
          </a:xfrm>
        </p:grpSpPr>
        <p:grpSp>
          <p:nvGrpSpPr>
            <p:cNvPr id="8" name="Group 7">
              <a:extLst>
                <a:ext uri="{FF2B5EF4-FFF2-40B4-BE49-F238E27FC236}">
                  <a16:creationId xmlns:a16="http://schemas.microsoft.com/office/drawing/2014/main" id="{0BFE4ED5-1AB8-5F9D-B25C-714548E04355}"/>
                </a:ext>
              </a:extLst>
            </p:cNvPr>
            <p:cNvGrpSpPr/>
            <p:nvPr/>
          </p:nvGrpSpPr>
          <p:grpSpPr>
            <a:xfrm>
              <a:off x="187569" y="1467252"/>
              <a:ext cx="8704665" cy="2858563"/>
              <a:chOff x="264049" y="1467252"/>
              <a:chExt cx="8546124" cy="2858563"/>
            </a:xfrm>
          </p:grpSpPr>
          <p:pic>
            <p:nvPicPr>
              <p:cNvPr id="3" name="Content Placeholder 5" descr="Screen Shot 2014-11-10 at 4.39.29 PM.png">
                <a:extLst>
                  <a:ext uri="{FF2B5EF4-FFF2-40B4-BE49-F238E27FC236}">
                    <a16:creationId xmlns:a16="http://schemas.microsoft.com/office/drawing/2014/main" id="{FB5D352F-4007-215E-78B4-65E4CADB5DF7}"/>
                  </a:ext>
                </a:extLst>
              </p:cNvPr>
              <p:cNvPicPr>
                <a:picLocks noChangeAspect="1"/>
              </p:cNvPicPr>
              <p:nvPr/>
            </p:nvPicPr>
            <p:blipFill rotWithShape="1">
              <a:blip r:embed="rId3">
                <a:extLst>
                  <a:ext uri="{28A0092B-C50C-407E-A947-70E740481C1C}">
                    <a14:useLocalDpi xmlns:a14="http://schemas.microsoft.com/office/drawing/2010/main" val="0"/>
                  </a:ext>
                </a:extLst>
              </a:blip>
              <a:srcRect t="1309" r="980" b="28929"/>
              <a:stretch/>
            </p:blipFill>
            <p:spPr>
              <a:xfrm>
                <a:off x="264049" y="1467252"/>
                <a:ext cx="8534400" cy="2858563"/>
              </a:xfrm>
              <a:prstGeom prst="rect">
                <a:avLst/>
              </a:prstGeom>
            </p:spPr>
          </p:pic>
          <p:sp>
            <p:nvSpPr>
              <p:cNvPr id="7" name="Rounded Rectangle 6">
                <a:extLst>
                  <a:ext uri="{FF2B5EF4-FFF2-40B4-BE49-F238E27FC236}">
                    <a16:creationId xmlns:a16="http://schemas.microsoft.com/office/drawing/2014/main" id="{D69509F0-41F4-9B59-0EE6-3D9C352E258F}"/>
                  </a:ext>
                </a:extLst>
              </p:cNvPr>
              <p:cNvSpPr>
                <a:spLocks noChangeAspect="1"/>
              </p:cNvSpPr>
              <p:nvPr/>
            </p:nvSpPr>
            <p:spPr>
              <a:xfrm>
                <a:off x="323851" y="1467252"/>
                <a:ext cx="8486322" cy="2834640"/>
              </a:xfrm>
              <a:prstGeom prst="roundRect">
                <a:avLst>
                  <a:gd name="adj" fmla="val 3350"/>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ounded Rectangle 5">
              <a:extLst>
                <a:ext uri="{FF2B5EF4-FFF2-40B4-BE49-F238E27FC236}">
                  <a16:creationId xmlns:a16="http://schemas.microsoft.com/office/drawing/2014/main" id="{B2B10C0C-4C1B-C958-12CA-6073D4638CD2}"/>
                </a:ext>
              </a:extLst>
            </p:cNvPr>
            <p:cNvSpPr/>
            <p:nvPr/>
          </p:nvSpPr>
          <p:spPr>
            <a:xfrm>
              <a:off x="275430" y="1315296"/>
              <a:ext cx="8642328" cy="3104303"/>
            </a:xfrm>
            <a:prstGeom prst="roundRect">
              <a:avLst>
                <a:gd name="adj" fmla="val 6249"/>
              </a:avLst>
            </a:prstGeom>
            <a:noFill/>
            <a:ln w="69850">
              <a:solidFill>
                <a:srgbClr val="DF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052265"/>
      </p:ext>
    </p:extLst>
  </p:cSld>
  <p:clrMapOvr>
    <a:masterClrMapping/>
  </p:clrMapOvr>
  <p:transition spd="slow" advTm="3936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7C5C4-AB72-2C40-BE65-A040D4E1720E}"/>
              </a:ext>
            </a:extLst>
          </p:cNvPr>
          <p:cNvSpPr>
            <a:spLocks noGrp="1"/>
          </p:cNvSpPr>
          <p:nvPr>
            <p:ph type="title"/>
          </p:nvPr>
        </p:nvSpPr>
        <p:spPr/>
        <p:txBody>
          <a:bodyPr/>
          <a:lstStyle/>
          <a:p>
            <a:r>
              <a:rPr lang="en-US" dirty="0"/>
              <a:t>Isolated Hepatitis B Core Antibody</a:t>
            </a:r>
          </a:p>
        </p:txBody>
      </p:sp>
      <p:sp>
        <p:nvSpPr>
          <p:cNvPr id="3" name="Content Placeholder 2">
            <a:extLst>
              <a:ext uri="{FF2B5EF4-FFF2-40B4-BE49-F238E27FC236}">
                <a16:creationId xmlns:a16="http://schemas.microsoft.com/office/drawing/2014/main" id="{9C881533-DCE2-50D1-CEF3-CED51809FCF8}"/>
              </a:ext>
            </a:extLst>
          </p:cNvPr>
          <p:cNvSpPr>
            <a:spLocks noGrp="1"/>
          </p:cNvSpPr>
          <p:nvPr>
            <p:ph sz="half" idx="2"/>
          </p:nvPr>
        </p:nvSpPr>
        <p:spPr/>
        <p:txBody>
          <a:bodyPr>
            <a:normAutofit/>
          </a:bodyPr>
          <a:lstStyle/>
          <a:p>
            <a:r>
              <a:rPr lang="en-US" dirty="0">
                <a:latin typeface="Arial" panose="020B0604020202020204" pitchFamily="34" charset="0"/>
                <a:cs typeface="Arial" panose="020B0604020202020204" pitchFamily="34" charset="0"/>
              </a:rPr>
              <a:t>Definition: </a:t>
            </a:r>
            <a:r>
              <a:rPr lang="en-US" b="1" dirty="0">
                <a:latin typeface="Arial" panose="020B0604020202020204" pitchFamily="34" charset="0"/>
                <a:cs typeface="Arial" panose="020B0604020202020204" pitchFamily="34" charset="0"/>
              </a:rPr>
              <a:t>Anti-HB core Ab(+)</a:t>
            </a:r>
            <a:r>
              <a:rPr lang="en-US" dirty="0">
                <a:latin typeface="Arial" panose="020B0604020202020204" pitchFamily="34" charset="0"/>
                <a:cs typeface="Arial" panose="020B0604020202020204" pitchFamily="34" charset="0"/>
              </a:rPr>
              <a:t> but anti-HBs and HBs antigen negative</a:t>
            </a:r>
          </a:p>
          <a:p>
            <a:r>
              <a:rPr lang="en-US" dirty="0">
                <a:latin typeface="Arial" panose="020B0604020202020204" pitchFamily="34" charset="0"/>
                <a:cs typeface="Arial" panose="020B0604020202020204" pitchFamily="34" charset="0"/>
              </a:rPr>
              <a:t>Common profile</a:t>
            </a:r>
          </a:p>
          <a:p>
            <a:pPr lvl="1"/>
            <a:r>
              <a:rPr lang="en-US" sz="2000" dirty="0">
                <a:latin typeface="Arial" panose="020B0604020202020204" pitchFamily="34" charset="0"/>
                <a:cs typeface="Arial" panose="020B0604020202020204" pitchFamily="34" charset="0"/>
              </a:rPr>
              <a:t>20-45% in persons with HIV and 5-31% in persons without </a:t>
            </a:r>
          </a:p>
          <a:p>
            <a:pPr fontAlgn="auto">
              <a:lnSpc>
                <a:spcPct val="150000"/>
              </a:lnSpc>
              <a:spcAft>
                <a:spcPts val="0"/>
              </a:spcAft>
            </a:pPr>
            <a:r>
              <a:rPr lang="en-US" b="1" dirty="0">
                <a:solidFill>
                  <a:srgbClr val="205992"/>
                </a:solidFill>
                <a:latin typeface="Arial" panose="020B0604020202020204" pitchFamily="34" charset="0"/>
                <a:cs typeface="Arial" panose="020B0604020202020204" pitchFamily="34" charset="0"/>
              </a:rPr>
              <a:t>Factors</a:t>
            </a:r>
            <a:r>
              <a:rPr lang="en-US" dirty="0">
                <a:latin typeface="Arial" panose="020B0604020202020204" pitchFamily="34" charset="0"/>
                <a:cs typeface="Arial" panose="020B0604020202020204" pitchFamily="34" charset="0"/>
              </a:rPr>
              <a:t> associated with isolated core Ab:</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Chronic hepatitis C infection</a:t>
            </a:r>
          </a:p>
          <a:p>
            <a:pPr lvl="1" fontAlgn="auto">
              <a:spcAft>
                <a:spcPts val="0"/>
              </a:spcAft>
            </a:pPr>
            <a:r>
              <a:rPr lang="en-US" sz="2000" dirty="0">
                <a:latin typeface="Arial" panose="020B0604020202020204" pitchFamily="34" charset="0"/>
                <a:cs typeface="Arial" panose="020B0604020202020204" pitchFamily="34" charset="0"/>
              </a:rPr>
              <a:t>Injection drug use; multiple sex partners</a:t>
            </a:r>
          </a:p>
          <a:p>
            <a:pPr lvl="1" fontAlgn="auto">
              <a:spcAft>
                <a:spcPts val="0"/>
              </a:spcAft>
            </a:pPr>
            <a:r>
              <a:rPr lang="en-US" sz="2000" dirty="0">
                <a:latin typeface="Arial" panose="020B0604020202020204" pitchFamily="34" charset="0"/>
                <a:cs typeface="Arial" panose="020B0604020202020204" pitchFamily="34" charset="0"/>
              </a:rPr>
              <a:t>Older age</a:t>
            </a:r>
          </a:p>
          <a:p>
            <a:pPr lvl="1"/>
            <a:r>
              <a:rPr lang="en-US" sz="2000" dirty="0">
                <a:latin typeface="Arial" panose="020B0604020202020204" pitchFamily="34" charset="0"/>
                <a:cs typeface="Arial" panose="020B0604020202020204" pitchFamily="34" charset="0"/>
              </a:rPr>
              <a:t>HIV: CD4 count &lt;100 cells/mm</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a:t>
            </a:r>
            <a:r>
              <a:rPr lang="en-US" sz="2000" baseline="30000" dirty="0">
                <a:latin typeface="Arial" panose="020B0604020202020204" pitchFamily="34" charset="0"/>
                <a:cs typeface="Arial" panose="020B0604020202020204" pitchFamily="34" charset="0"/>
              </a:rPr>
              <a:t> </a:t>
            </a:r>
            <a:r>
              <a:rPr lang="en-US" sz="2000" dirty="0"/>
              <a:t>HIV viremia</a:t>
            </a:r>
          </a:p>
          <a:p>
            <a:pPr lvl="1" fontAlgn="auto">
              <a:spcAft>
                <a:spcPts val="0"/>
              </a:spcAft>
            </a:pPr>
            <a:endParaRPr lang="en-US" sz="2000" baseline="30000" dirty="0">
              <a:latin typeface="Arial" panose="020B0604020202020204" pitchFamily="34" charset="0"/>
              <a:cs typeface="Arial" panose="020B0604020202020204" pitchFamily="34" charset="0"/>
            </a:endParaRPr>
          </a:p>
          <a:p>
            <a:pPr marL="34290" indent="0">
              <a:buNone/>
            </a:pPr>
            <a:endParaRPr lang="en-US" dirty="0">
              <a:latin typeface="Arial" panose="020B0604020202020204" pitchFamily="34" charset="0"/>
              <a:cs typeface="Arial" panose="020B0604020202020204" pitchFamily="34" charset="0"/>
            </a:endParaRPr>
          </a:p>
          <a:p>
            <a:endParaRPr lang="en-US" dirty="0"/>
          </a:p>
        </p:txBody>
      </p:sp>
      <p:sp>
        <p:nvSpPr>
          <p:cNvPr id="8" name="Content Placeholder 4">
            <a:extLst>
              <a:ext uri="{FF2B5EF4-FFF2-40B4-BE49-F238E27FC236}">
                <a16:creationId xmlns:a16="http://schemas.microsoft.com/office/drawing/2014/main" id="{8ED67798-F8B0-01E8-DFDD-9469500BD984}"/>
              </a:ext>
            </a:extLst>
          </p:cNvPr>
          <p:cNvSpPr txBox="1">
            <a:spLocks/>
          </p:cNvSpPr>
          <p:nvPr/>
        </p:nvSpPr>
        <p:spPr>
          <a:xfrm>
            <a:off x="323850" y="5502536"/>
            <a:ext cx="7162800" cy="3200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1600" b="1" dirty="0">
                <a:solidFill>
                  <a:srgbClr val="205992"/>
                </a:solidFill>
              </a:rPr>
              <a:t>French, </a:t>
            </a:r>
            <a:r>
              <a:rPr lang="en-US" sz="1600" b="1" i="1" dirty="0">
                <a:solidFill>
                  <a:srgbClr val="205992"/>
                </a:solidFill>
              </a:rPr>
              <a:t>J Infect Dis</a:t>
            </a:r>
            <a:r>
              <a:rPr lang="en-US" sz="1600" b="1" dirty="0">
                <a:solidFill>
                  <a:srgbClr val="205992"/>
                </a:solidFill>
              </a:rPr>
              <a:t> 2007;195:1437-42.</a:t>
            </a:r>
          </a:p>
          <a:p>
            <a:pPr marL="0" indent="0" fontAlgn="auto">
              <a:spcAft>
                <a:spcPts val="0"/>
              </a:spcAft>
              <a:buNone/>
            </a:pPr>
            <a:r>
              <a:rPr lang="en-US" sz="1600" b="1" dirty="0" err="1">
                <a:solidFill>
                  <a:srgbClr val="205992"/>
                </a:solidFill>
              </a:rPr>
              <a:t>Tsui</a:t>
            </a:r>
            <a:r>
              <a:rPr lang="en-US" sz="1600" b="1" dirty="0">
                <a:solidFill>
                  <a:srgbClr val="205992"/>
                </a:solidFill>
              </a:rPr>
              <a:t>, </a:t>
            </a:r>
            <a:r>
              <a:rPr lang="en-US" sz="1600" b="1" i="1" dirty="0">
                <a:solidFill>
                  <a:srgbClr val="205992"/>
                </a:solidFill>
              </a:rPr>
              <a:t>Clin Infect Dis</a:t>
            </a:r>
            <a:r>
              <a:rPr lang="en-US" sz="1600" b="1" dirty="0">
                <a:solidFill>
                  <a:srgbClr val="205992"/>
                </a:solidFill>
              </a:rPr>
              <a:t> 2007;45:736-40.</a:t>
            </a:r>
          </a:p>
          <a:p>
            <a:pPr marL="0" indent="0" fontAlgn="auto">
              <a:spcAft>
                <a:spcPts val="0"/>
              </a:spcAft>
              <a:buNone/>
            </a:pPr>
            <a:r>
              <a:rPr lang="en-US" sz="1600" b="1" dirty="0">
                <a:solidFill>
                  <a:srgbClr val="205992"/>
                </a:solidFill>
              </a:rPr>
              <a:t>Palacios, </a:t>
            </a:r>
            <a:r>
              <a:rPr lang="en-US" sz="1600" b="1" i="1" dirty="0">
                <a:solidFill>
                  <a:srgbClr val="205992"/>
                </a:solidFill>
              </a:rPr>
              <a:t>HIV Clin Trials</a:t>
            </a:r>
            <a:r>
              <a:rPr lang="en-US" sz="1600" b="1" dirty="0">
                <a:solidFill>
                  <a:srgbClr val="205992"/>
                </a:solidFill>
              </a:rPr>
              <a:t> 2008;9:337-40.</a:t>
            </a:r>
          </a:p>
          <a:p>
            <a:pPr marL="0" indent="0" fontAlgn="auto">
              <a:spcAft>
                <a:spcPts val="0"/>
              </a:spcAft>
              <a:buNone/>
            </a:pPr>
            <a:r>
              <a:rPr lang="en-US" sz="1600" b="1" dirty="0">
                <a:solidFill>
                  <a:srgbClr val="205992"/>
                </a:solidFill>
              </a:rPr>
              <a:t>Chang, </a:t>
            </a:r>
            <a:r>
              <a:rPr lang="en-US" sz="1600" b="1" i="1" dirty="0" err="1">
                <a:solidFill>
                  <a:srgbClr val="205992"/>
                </a:solidFill>
              </a:rPr>
              <a:t>Curr</a:t>
            </a:r>
            <a:r>
              <a:rPr lang="en-US" sz="1600" b="1" i="1" dirty="0">
                <a:solidFill>
                  <a:srgbClr val="205992"/>
                </a:solidFill>
              </a:rPr>
              <a:t> HIV/AIDS Report</a:t>
            </a:r>
            <a:r>
              <a:rPr lang="en-US" sz="1600" b="1" dirty="0">
                <a:solidFill>
                  <a:srgbClr val="205992"/>
                </a:solidFill>
              </a:rPr>
              <a:t> 2018;15:172-81.</a:t>
            </a:r>
          </a:p>
          <a:p>
            <a:pPr marL="0" indent="0" fontAlgn="auto">
              <a:spcAft>
                <a:spcPts val="0"/>
              </a:spcAft>
              <a:buNone/>
            </a:pPr>
            <a:endParaRPr lang="en-US" sz="1600" b="1" dirty="0">
              <a:solidFill>
                <a:srgbClr val="205992"/>
              </a:solidFill>
            </a:endParaRPr>
          </a:p>
        </p:txBody>
      </p:sp>
      <p:sp>
        <p:nvSpPr>
          <p:cNvPr id="9" name="Text Placeholder 8">
            <a:extLst>
              <a:ext uri="{FF2B5EF4-FFF2-40B4-BE49-F238E27FC236}">
                <a16:creationId xmlns:a16="http://schemas.microsoft.com/office/drawing/2014/main" id="{EA208ABB-4FB0-3FDA-03A8-78D2659FA47D}"/>
              </a:ext>
            </a:extLst>
          </p:cNvPr>
          <p:cNvSpPr>
            <a:spLocks noGrp="1"/>
          </p:cNvSpPr>
          <p:nvPr>
            <p:ph type="body" sz="quarter" idx="14"/>
          </p:nvPr>
        </p:nvSpPr>
        <p:spPr/>
        <p:txBody>
          <a:bodyPr/>
          <a:lstStyle/>
          <a:p>
            <a:r>
              <a:rPr lang="en-US" sz="1050" dirty="0"/>
              <a:t>Source: Chang et al, Current HIV/AIDS Reports.2018:15;172–81.</a:t>
            </a:r>
          </a:p>
        </p:txBody>
      </p:sp>
    </p:spTree>
    <p:custDataLst>
      <p:tags r:id="rId1"/>
    </p:custDataLst>
    <p:extLst>
      <p:ext uri="{BB962C8B-B14F-4D97-AF65-F5344CB8AC3E}">
        <p14:creationId xmlns:p14="http://schemas.microsoft.com/office/powerpoint/2010/main" val="4263717291"/>
      </p:ext>
    </p:extLst>
  </p:cSld>
  <p:clrMapOvr>
    <a:masterClrMapping/>
  </p:clrMapOvr>
  <p:transition spd="slow" advTm="342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2"/>
</p:tagLst>
</file>

<file path=ppt/tags/tag2.xml><?xml version="1.0" encoding="utf-8"?>
<p:tagLst xmlns:a="http://schemas.openxmlformats.org/drawingml/2006/main" xmlns:r="http://schemas.openxmlformats.org/officeDocument/2006/relationships" xmlns:p="http://schemas.openxmlformats.org/presentationml/2006/main">
  <p:tag name="TIMING" val="|19.4"/>
</p:tagLst>
</file>

<file path=ppt/tags/tag3.xml><?xml version="1.0" encoding="utf-8"?>
<p:tagLst xmlns:a="http://schemas.openxmlformats.org/drawingml/2006/main" xmlns:r="http://schemas.openxmlformats.org/officeDocument/2006/relationships" xmlns:p="http://schemas.openxmlformats.org/presentationml/2006/main">
  <p:tag name="TIMING" val="|45.6"/>
</p:tagLst>
</file>

<file path=ppt/tags/tag4.xml><?xml version="1.0" encoding="utf-8"?>
<p:tagLst xmlns:a="http://schemas.openxmlformats.org/drawingml/2006/main" xmlns:r="http://schemas.openxmlformats.org/officeDocument/2006/relationships" xmlns:p="http://schemas.openxmlformats.org/presentationml/2006/main">
  <p:tag name="TIMING" val="|2.1|5.6|9.6|21"/>
</p:tagLst>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AETC_Master_Template_061510.potx</Template>
  <TotalTime>41558</TotalTime>
  <Words>3588</Words>
  <Application>Microsoft Macintosh PowerPoint</Application>
  <PresentationFormat>On-screen Show (16:9)</PresentationFormat>
  <Paragraphs>213</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Corbel</vt:lpstr>
      <vt:lpstr>Geneva</vt:lpstr>
      <vt:lpstr>Lucida Grande</vt:lpstr>
      <vt:lpstr>Times New Roman</vt:lpstr>
      <vt:lpstr>Wingdings</vt:lpstr>
      <vt:lpstr>AETC_Master_Template_061510</vt:lpstr>
      <vt:lpstr>Isolated Hepatitis B Core Antibody</vt:lpstr>
      <vt:lpstr>Disclosures</vt:lpstr>
      <vt:lpstr>Topics</vt:lpstr>
      <vt:lpstr>Hepatitis B Virus: Key Structures</vt:lpstr>
      <vt:lpstr>Hepatitis B Virus:  E antigen and Core antigen</vt:lpstr>
      <vt:lpstr>Hepatitis B Virus:  E antigen and Core antigen</vt:lpstr>
      <vt:lpstr>Natural History of Acute Resolved HBV</vt:lpstr>
      <vt:lpstr>Core Antibody</vt:lpstr>
      <vt:lpstr>Isolated Hepatitis B Core Antibody</vt:lpstr>
      <vt:lpstr>Isolated Hep B Core:  Four Scenarios</vt:lpstr>
      <vt:lpstr>Isolated Hep B Core:  Four Scenarios</vt:lpstr>
      <vt:lpstr>Isolated Hep B Core:  Four Scenarios</vt:lpstr>
      <vt:lpstr>Isolated Hep B Core:  Four Scenarios</vt:lpstr>
      <vt:lpstr>Isolated Hep B Core:  Four Scenarios</vt:lpstr>
      <vt:lpstr>Isolated Hep B Core:  Clinical Significance</vt:lpstr>
      <vt:lpstr>Isolated Hepatitis B Core Antibody  Occult Hepatitis B</vt:lpstr>
      <vt:lpstr>PowerPoint Presentation</vt:lpstr>
      <vt:lpstr>Isolated anti-HBc in DAA Therapy</vt:lpstr>
      <vt:lpstr>PowerPoint Presentation</vt:lpstr>
      <vt:lpstr>HBV Immunization for Isolated Core Ab</vt:lpstr>
      <vt:lpstr>Take Aways: Isolated Hep B Core Ab</vt:lpstr>
      <vt:lpstr>PowerPoint Presentation</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1454</cp:revision>
  <cp:lastPrinted>2019-10-21T18:40:24Z</cp:lastPrinted>
  <dcterms:created xsi:type="dcterms:W3CDTF">2010-11-28T05:36:22Z</dcterms:created>
  <dcterms:modified xsi:type="dcterms:W3CDTF">2022-11-28T20:16:18Z</dcterms:modified>
</cp:coreProperties>
</file>