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1"/>
  </p:notesMasterIdLst>
  <p:handoutMasterIdLst>
    <p:handoutMasterId r:id="rId22"/>
  </p:handoutMasterIdLst>
  <p:sldIdLst>
    <p:sldId id="1073" r:id="rId2"/>
    <p:sldId id="1075" r:id="rId3"/>
    <p:sldId id="1090" r:id="rId4"/>
    <p:sldId id="1126" r:id="rId5"/>
    <p:sldId id="1114" r:id="rId6"/>
    <p:sldId id="1115" r:id="rId7"/>
    <p:sldId id="1116" r:id="rId8"/>
    <p:sldId id="1124" r:id="rId9"/>
    <p:sldId id="1117" r:id="rId10"/>
    <p:sldId id="1125" r:id="rId11"/>
    <p:sldId id="1127" r:id="rId12"/>
    <p:sldId id="1121" r:id="rId13"/>
    <p:sldId id="1119" r:id="rId14"/>
    <p:sldId id="1128" r:id="rId15"/>
    <p:sldId id="1120" r:id="rId16"/>
    <p:sldId id="1122" r:id="rId17"/>
    <p:sldId id="1123" r:id="rId18"/>
    <p:sldId id="1113" r:id="rId19"/>
    <p:sldId id="1074" r:id="rId2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Nina Kim" initials="HNK" lastIdx="2" clrIdx="0">
    <p:extLst>
      <p:ext uri="{19B8F6BF-5375-455C-9EA6-DF929625EA0E}">
        <p15:presenceInfo xmlns:p15="http://schemas.microsoft.com/office/powerpoint/2012/main" userId="S::hyangkim@uw.edu::e6f3baeb-8d42-454e-899f-774fe842a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46E"/>
    <a:srgbClr val="285078"/>
    <a:srgbClr val="00597C"/>
    <a:srgbClr val="023147"/>
    <a:srgbClr val="82C8FA"/>
    <a:srgbClr val="65BEF9"/>
    <a:srgbClr val="81C3F9"/>
    <a:srgbClr val="00ADFA"/>
    <a:srgbClr val="0097DB"/>
    <a:srgbClr val="006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5646" autoAdjust="0"/>
  </p:normalViewPr>
  <p:slideViewPr>
    <p:cSldViewPr snapToGrid="0" showGuides="1">
      <p:cViewPr varScale="1">
        <p:scale>
          <a:sx n="111" d="100"/>
          <a:sy n="111" d="100"/>
        </p:scale>
        <p:origin x="1216"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2ED38-B9CA-7B43-B773-E9B557B152A0}"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US"/>
        </a:p>
      </dgm:t>
    </dgm:pt>
    <dgm:pt modelId="{60E25093-4130-3940-9FA4-B9A0B0B62E59}">
      <dgm:prSet phldrT="[Text]"/>
      <dgm:spPr/>
      <dgm:t>
        <a:bodyPr/>
        <a:lstStyle/>
        <a:p>
          <a:pPr rtl="0"/>
          <a:r>
            <a:rPr lang="en-US" dirty="0"/>
            <a:t>Chronic inflammation</a:t>
          </a:r>
        </a:p>
        <a:p>
          <a:pPr rtl="0"/>
          <a:r>
            <a:rPr lang="en-US" dirty="0"/>
            <a:t>Hepatic injury &amp; cell turnover</a:t>
          </a:r>
        </a:p>
        <a:p>
          <a:pPr rtl="0"/>
          <a:r>
            <a:rPr lang="en-US" dirty="0"/>
            <a:t>Cirrhosis</a:t>
          </a:r>
        </a:p>
      </dgm:t>
    </dgm:pt>
    <dgm:pt modelId="{3B384117-2C92-F442-8BDF-D1961BEBCAE3}" type="parTrans" cxnId="{86E93226-7D85-8949-9B57-0C00CE247B7E}">
      <dgm:prSet/>
      <dgm:spPr/>
      <dgm:t>
        <a:bodyPr/>
        <a:lstStyle/>
        <a:p>
          <a:endParaRPr lang="en-US"/>
        </a:p>
      </dgm:t>
    </dgm:pt>
    <dgm:pt modelId="{D53BCDF3-F02D-EC43-82E6-5CC00389D09F}" type="sibTrans" cxnId="{86E93226-7D85-8949-9B57-0C00CE247B7E}">
      <dgm:prSet/>
      <dgm:spPr/>
      <dgm:t>
        <a:bodyPr/>
        <a:lstStyle/>
        <a:p>
          <a:endParaRPr lang="en-US"/>
        </a:p>
      </dgm:t>
    </dgm:pt>
    <dgm:pt modelId="{C463706F-C556-0346-BEAB-A8985CAAFE9B}">
      <dgm:prSet phldrT="[Text]"/>
      <dgm:spPr/>
      <dgm:t>
        <a:bodyPr/>
        <a:lstStyle/>
        <a:p>
          <a:pPr rtl="0"/>
          <a:r>
            <a:rPr lang="en-US" dirty="0"/>
            <a:t>HBV integration into host genome</a:t>
          </a:r>
        </a:p>
        <a:p>
          <a:pPr rtl="0"/>
          <a:r>
            <a:rPr lang="en-US" dirty="0"/>
            <a:t>Genomic instability</a:t>
          </a:r>
        </a:p>
      </dgm:t>
    </dgm:pt>
    <dgm:pt modelId="{F2E9C749-99F3-CC48-9D2D-81BD88D7EF1E}" type="parTrans" cxnId="{DD2EB35D-5B2F-FE4E-AEF5-8D0377F0FBDC}">
      <dgm:prSet/>
      <dgm:spPr/>
      <dgm:t>
        <a:bodyPr/>
        <a:lstStyle/>
        <a:p>
          <a:endParaRPr lang="en-US"/>
        </a:p>
      </dgm:t>
    </dgm:pt>
    <dgm:pt modelId="{0F22229F-824F-A94C-8982-47E3641C4F1E}" type="sibTrans" cxnId="{DD2EB35D-5B2F-FE4E-AEF5-8D0377F0FBDC}">
      <dgm:prSet/>
      <dgm:spPr/>
      <dgm:t>
        <a:bodyPr/>
        <a:lstStyle/>
        <a:p>
          <a:endParaRPr lang="en-US"/>
        </a:p>
      </dgm:t>
    </dgm:pt>
    <dgm:pt modelId="{EDD2C2CC-8509-B44A-AC7F-9CDEB7513CD0}">
      <dgm:prSet phldrT="[Text]"/>
      <dgm:spPr/>
      <dgm:t>
        <a:bodyPr/>
        <a:lstStyle/>
        <a:p>
          <a:pPr rtl="0"/>
          <a:r>
            <a:rPr lang="en-US" dirty="0"/>
            <a:t>HBV-related gene products with oncogenic potential</a:t>
          </a:r>
        </a:p>
      </dgm:t>
    </dgm:pt>
    <dgm:pt modelId="{E0926F58-EE8E-5942-A2C3-2FB37703DEA8}" type="parTrans" cxnId="{58D29A81-8A9A-7548-84E2-B82FD37AFDF4}">
      <dgm:prSet/>
      <dgm:spPr/>
      <dgm:t>
        <a:bodyPr/>
        <a:lstStyle/>
        <a:p>
          <a:endParaRPr lang="en-US"/>
        </a:p>
      </dgm:t>
    </dgm:pt>
    <dgm:pt modelId="{E943B118-4DFA-EC4C-B153-E21FEAD9C42C}" type="sibTrans" cxnId="{58D29A81-8A9A-7548-84E2-B82FD37AFDF4}">
      <dgm:prSet/>
      <dgm:spPr/>
      <dgm:t>
        <a:bodyPr/>
        <a:lstStyle/>
        <a:p>
          <a:endParaRPr lang="en-US"/>
        </a:p>
      </dgm:t>
    </dgm:pt>
    <dgm:pt modelId="{9B481005-F55F-A741-9421-47C9603C0A20}">
      <dgm:prSet phldrT="[Text]" custT="1"/>
      <dgm:spPr>
        <a:noFill/>
      </dgm:spPr>
      <dgm:t>
        <a:bodyPr/>
        <a:lstStyle/>
        <a:p>
          <a:pPr rtl="0"/>
          <a:r>
            <a:rPr lang="en-US" sz="2400" dirty="0"/>
            <a:t>HCC</a:t>
          </a:r>
        </a:p>
      </dgm:t>
    </dgm:pt>
    <dgm:pt modelId="{394BADB5-6C96-A24A-B9CD-663B1E68FA79}" type="sibTrans" cxnId="{D772B1DE-7DC3-8044-8E10-2E4099749B91}">
      <dgm:prSet/>
      <dgm:spPr/>
      <dgm:t>
        <a:bodyPr/>
        <a:lstStyle/>
        <a:p>
          <a:endParaRPr lang="en-US"/>
        </a:p>
      </dgm:t>
    </dgm:pt>
    <dgm:pt modelId="{A20EBBD0-BAE8-3D4D-9939-1CE403FBF9B0}" type="parTrans" cxnId="{D772B1DE-7DC3-8044-8E10-2E4099749B91}">
      <dgm:prSet/>
      <dgm:spPr/>
      <dgm:t>
        <a:bodyPr/>
        <a:lstStyle/>
        <a:p>
          <a:endParaRPr lang="en-US"/>
        </a:p>
      </dgm:t>
    </dgm:pt>
    <dgm:pt modelId="{2295F732-2149-F944-AFA7-6DDFBB49AB60}" type="pres">
      <dgm:prSet presAssocID="{DD72ED38-B9CA-7B43-B773-E9B557B152A0}" presName="cycle" presStyleCnt="0">
        <dgm:presLayoutVars>
          <dgm:chMax val="1"/>
          <dgm:dir/>
          <dgm:animLvl val="ctr"/>
          <dgm:resizeHandles val="exact"/>
        </dgm:presLayoutVars>
      </dgm:prSet>
      <dgm:spPr/>
    </dgm:pt>
    <dgm:pt modelId="{1C81FED7-1CD6-BC44-8250-09D5368007E2}" type="pres">
      <dgm:prSet presAssocID="{9B481005-F55F-A741-9421-47C9603C0A20}" presName="centerShape" presStyleLbl="node0" presStyleIdx="0" presStyleCnt="1"/>
      <dgm:spPr/>
    </dgm:pt>
    <dgm:pt modelId="{FD76B0A1-4A53-D545-A1A4-354F5D4955FF}" type="pres">
      <dgm:prSet presAssocID="{3B384117-2C92-F442-8BDF-D1961BEBCAE3}" presName="parTrans" presStyleLbl="bgSibTrans2D1" presStyleIdx="0" presStyleCnt="3"/>
      <dgm:spPr/>
    </dgm:pt>
    <dgm:pt modelId="{7F61CB45-1DC8-2A46-A011-8A4B12B6E08C}" type="pres">
      <dgm:prSet presAssocID="{60E25093-4130-3940-9FA4-B9A0B0B62E59}" presName="node" presStyleLbl="node1" presStyleIdx="0" presStyleCnt="3" custScaleX="123018" custRadScaleRad="109096" custRadScaleInc="-4599">
        <dgm:presLayoutVars>
          <dgm:bulletEnabled val="1"/>
        </dgm:presLayoutVars>
      </dgm:prSet>
      <dgm:spPr/>
    </dgm:pt>
    <dgm:pt modelId="{66A17B52-FCCC-DB4A-A980-9311B9E35A6A}" type="pres">
      <dgm:prSet presAssocID="{F2E9C749-99F3-CC48-9D2D-81BD88D7EF1E}" presName="parTrans" presStyleLbl="bgSibTrans2D1" presStyleIdx="1" presStyleCnt="3"/>
      <dgm:spPr/>
    </dgm:pt>
    <dgm:pt modelId="{83395F60-6CAB-1D4E-878B-8715D0C88776}" type="pres">
      <dgm:prSet presAssocID="{C463706F-C556-0346-BEAB-A8985CAAFE9B}" presName="node" presStyleLbl="node1" presStyleIdx="1" presStyleCnt="3" custScaleX="123289">
        <dgm:presLayoutVars>
          <dgm:bulletEnabled val="1"/>
        </dgm:presLayoutVars>
      </dgm:prSet>
      <dgm:spPr/>
    </dgm:pt>
    <dgm:pt modelId="{5649895D-81FB-794B-A1FA-06143AFFBB61}" type="pres">
      <dgm:prSet presAssocID="{E0926F58-EE8E-5942-A2C3-2FB37703DEA8}" presName="parTrans" presStyleLbl="bgSibTrans2D1" presStyleIdx="2" presStyleCnt="3"/>
      <dgm:spPr/>
    </dgm:pt>
    <dgm:pt modelId="{BA945061-0853-D541-BC41-58B7FEF5C071}" type="pres">
      <dgm:prSet presAssocID="{EDD2C2CC-8509-B44A-AC7F-9CDEB7513CD0}" presName="node" presStyleLbl="node1" presStyleIdx="2" presStyleCnt="3" custScaleX="119819" custRadScaleRad="109147" custRadScaleInc="4627">
        <dgm:presLayoutVars>
          <dgm:bulletEnabled val="1"/>
        </dgm:presLayoutVars>
      </dgm:prSet>
      <dgm:spPr/>
    </dgm:pt>
  </dgm:ptLst>
  <dgm:cxnLst>
    <dgm:cxn modelId="{86E93226-7D85-8949-9B57-0C00CE247B7E}" srcId="{9B481005-F55F-A741-9421-47C9603C0A20}" destId="{60E25093-4130-3940-9FA4-B9A0B0B62E59}" srcOrd="0" destOrd="0" parTransId="{3B384117-2C92-F442-8BDF-D1961BEBCAE3}" sibTransId="{D53BCDF3-F02D-EC43-82E6-5CC00389D09F}"/>
    <dgm:cxn modelId="{CCADAB28-74EA-8B47-BAC3-051BDA443905}" type="presOf" srcId="{F2E9C749-99F3-CC48-9D2D-81BD88D7EF1E}" destId="{66A17B52-FCCC-DB4A-A980-9311B9E35A6A}" srcOrd="0" destOrd="0" presId="urn:microsoft.com/office/officeart/2005/8/layout/radial4"/>
    <dgm:cxn modelId="{7AD51C4A-40A2-C041-B971-EAD75953DD31}" type="presOf" srcId="{DD72ED38-B9CA-7B43-B773-E9B557B152A0}" destId="{2295F732-2149-F944-AFA7-6DDFBB49AB60}" srcOrd="0" destOrd="0" presId="urn:microsoft.com/office/officeart/2005/8/layout/radial4"/>
    <dgm:cxn modelId="{B7CDB05B-D8AF-9F49-BF33-FC73D22EA6F7}" type="presOf" srcId="{60E25093-4130-3940-9FA4-B9A0B0B62E59}" destId="{7F61CB45-1DC8-2A46-A011-8A4B12B6E08C}" srcOrd="0" destOrd="0" presId="urn:microsoft.com/office/officeart/2005/8/layout/radial4"/>
    <dgm:cxn modelId="{DD2EB35D-5B2F-FE4E-AEF5-8D0377F0FBDC}" srcId="{9B481005-F55F-A741-9421-47C9603C0A20}" destId="{C463706F-C556-0346-BEAB-A8985CAAFE9B}" srcOrd="1" destOrd="0" parTransId="{F2E9C749-99F3-CC48-9D2D-81BD88D7EF1E}" sibTransId="{0F22229F-824F-A94C-8982-47E3641C4F1E}"/>
    <dgm:cxn modelId="{9754CC74-29AE-254E-B4BF-91750EA975AF}" type="presOf" srcId="{E0926F58-EE8E-5942-A2C3-2FB37703DEA8}" destId="{5649895D-81FB-794B-A1FA-06143AFFBB61}" srcOrd="0" destOrd="0" presId="urn:microsoft.com/office/officeart/2005/8/layout/radial4"/>
    <dgm:cxn modelId="{58D29A81-8A9A-7548-84E2-B82FD37AFDF4}" srcId="{9B481005-F55F-A741-9421-47C9603C0A20}" destId="{EDD2C2CC-8509-B44A-AC7F-9CDEB7513CD0}" srcOrd="2" destOrd="0" parTransId="{E0926F58-EE8E-5942-A2C3-2FB37703DEA8}" sibTransId="{E943B118-4DFA-EC4C-B153-E21FEAD9C42C}"/>
    <dgm:cxn modelId="{99E4B48C-1026-874D-B98D-BD5BEA27CA98}" type="presOf" srcId="{EDD2C2CC-8509-B44A-AC7F-9CDEB7513CD0}" destId="{BA945061-0853-D541-BC41-58B7FEF5C071}" srcOrd="0" destOrd="0" presId="urn:microsoft.com/office/officeart/2005/8/layout/radial4"/>
    <dgm:cxn modelId="{BE99BFAE-3584-D740-BC89-5B2333F2B6A5}" type="presOf" srcId="{3B384117-2C92-F442-8BDF-D1961BEBCAE3}" destId="{FD76B0A1-4A53-D545-A1A4-354F5D4955FF}" srcOrd="0" destOrd="0" presId="urn:microsoft.com/office/officeart/2005/8/layout/radial4"/>
    <dgm:cxn modelId="{3D4F2ECB-1672-DA49-BB95-E98EB0718CE6}" type="presOf" srcId="{C463706F-C556-0346-BEAB-A8985CAAFE9B}" destId="{83395F60-6CAB-1D4E-878B-8715D0C88776}" srcOrd="0" destOrd="0" presId="urn:microsoft.com/office/officeart/2005/8/layout/radial4"/>
    <dgm:cxn modelId="{5EB703DB-FD07-A94C-9672-2CC219B65B0C}" type="presOf" srcId="{9B481005-F55F-A741-9421-47C9603C0A20}" destId="{1C81FED7-1CD6-BC44-8250-09D5368007E2}" srcOrd="0" destOrd="0" presId="urn:microsoft.com/office/officeart/2005/8/layout/radial4"/>
    <dgm:cxn modelId="{D772B1DE-7DC3-8044-8E10-2E4099749B91}" srcId="{DD72ED38-B9CA-7B43-B773-E9B557B152A0}" destId="{9B481005-F55F-A741-9421-47C9603C0A20}" srcOrd="0" destOrd="0" parTransId="{A20EBBD0-BAE8-3D4D-9939-1CE403FBF9B0}" sibTransId="{394BADB5-6C96-A24A-B9CD-663B1E68FA79}"/>
    <dgm:cxn modelId="{E8303F81-37A5-D54A-88B9-91D03C136100}" type="presParOf" srcId="{2295F732-2149-F944-AFA7-6DDFBB49AB60}" destId="{1C81FED7-1CD6-BC44-8250-09D5368007E2}" srcOrd="0" destOrd="0" presId="urn:microsoft.com/office/officeart/2005/8/layout/radial4"/>
    <dgm:cxn modelId="{8726A0AD-EDD5-8047-9D58-94C6B4405CD4}" type="presParOf" srcId="{2295F732-2149-F944-AFA7-6DDFBB49AB60}" destId="{FD76B0A1-4A53-D545-A1A4-354F5D4955FF}" srcOrd="1" destOrd="0" presId="urn:microsoft.com/office/officeart/2005/8/layout/radial4"/>
    <dgm:cxn modelId="{1BB59CA9-E572-C64F-A706-A2FAE684B2A5}" type="presParOf" srcId="{2295F732-2149-F944-AFA7-6DDFBB49AB60}" destId="{7F61CB45-1DC8-2A46-A011-8A4B12B6E08C}" srcOrd="2" destOrd="0" presId="urn:microsoft.com/office/officeart/2005/8/layout/radial4"/>
    <dgm:cxn modelId="{AF4BFC72-C0E8-544C-BC4D-F8E80C11EA33}" type="presParOf" srcId="{2295F732-2149-F944-AFA7-6DDFBB49AB60}" destId="{66A17B52-FCCC-DB4A-A980-9311B9E35A6A}" srcOrd="3" destOrd="0" presId="urn:microsoft.com/office/officeart/2005/8/layout/radial4"/>
    <dgm:cxn modelId="{D3A2DE3E-93EF-FA40-A8EA-F6E213B418A8}" type="presParOf" srcId="{2295F732-2149-F944-AFA7-6DDFBB49AB60}" destId="{83395F60-6CAB-1D4E-878B-8715D0C88776}" srcOrd="4" destOrd="0" presId="urn:microsoft.com/office/officeart/2005/8/layout/radial4"/>
    <dgm:cxn modelId="{FAC90CAF-6FE7-144B-9A12-B2E5C19FA787}" type="presParOf" srcId="{2295F732-2149-F944-AFA7-6DDFBB49AB60}" destId="{5649895D-81FB-794B-A1FA-06143AFFBB61}" srcOrd="5" destOrd="0" presId="urn:microsoft.com/office/officeart/2005/8/layout/radial4"/>
    <dgm:cxn modelId="{9010A062-3496-A947-947F-DF46AEF68CC8}" type="presParOf" srcId="{2295F732-2149-F944-AFA7-6DDFBB49AB60}" destId="{BA945061-0853-D541-BC41-58B7FEF5C07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1FED7-1CD6-BC44-8250-09D5368007E2}">
      <dsp:nvSpPr>
        <dsp:cNvPr id="0" name=""/>
        <dsp:cNvSpPr/>
      </dsp:nvSpPr>
      <dsp:spPr>
        <a:xfrm>
          <a:off x="2264549" y="2021445"/>
          <a:ext cx="1665784" cy="1665784"/>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HCC</a:t>
          </a:r>
        </a:p>
      </dsp:txBody>
      <dsp:txXfrm>
        <a:off x="2508497" y="2265393"/>
        <a:ext cx="1177888" cy="1177888"/>
      </dsp:txXfrm>
    </dsp:sp>
    <dsp:sp modelId="{FD76B0A1-4A53-D545-A1A4-354F5D4955FF}">
      <dsp:nvSpPr>
        <dsp:cNvPr id="0" name=""/>
        <dsp:cNvSpPr/>
      </dsp:nvSpPr>
      <dsp:spPr>
        <a:xfrm rot="12734436">
          <a:off x="933951" y="1725706"/>
          <a:ext cx="1500837" cy="47474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61CB45-1DC8-2A46-A011-8A4B12B6E08C}">
      <dsp:nvSpPr>
        <dsp:cNvPr id="0" name=""/>
        <dsp:cNvSpPr/>
      </dsp:nvSpPr>
      <dsp:spPr>
        <a:xfrm>
          <a:off x="76277" y="929752"/>
          <a:ext cx="1946753" cy="12659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Chronic inflammation</a:t>
          </a:r>
        </a:p>
        <a:p>
          <a:pPr marL="0" lvl="0" indent="0" algn="ctr" defTabSz="666750" rtl="0">
            <a:lnSpc>
              <a:spcPct val="90000"/>
            </a:lnSpc>
            <a:spcBef>
              <a:spcPct val="0"/>
            </a:spcBef>
            <a:spcAft>
              <a:spcPct val="35000"/>
            </a:spcAft>
            <a:buNone/>
          </a:pPr>
          <a:r>
            <a:rPr lang="en-US" sz="1500" kern="1200" dirty="0"/>
            <a:t>Hepatic injury &amp; cell turnover</a:t>
          </a:r>
        </a:p>
        <a:p>
          <a:pPr marL="0" lvl="0" indent="0" algn="ctr" defTabSz="666750" rtl="0">
            <a:lnSpc>
              <a:spcPct val="90000"/>
            </a:lnSpc>
            <a:spcBef>
              <a:spcPct val="0"/>
            </a:spcBef>
            <a:spcAft>
              <a:spcPct val="35000"/>
            </a:spcAft>
            <a:buNone/>
          </a:pPr>
          <a:r>
            <a:rPr lang="en-US" sz="1500" kern="1200" dirty="0"/>
            <a:t>Cirrhosis</a:t>
          </a:r>
        </a:p>
      </dsp:txBody>
      <dsp:txXfrm>
        <a:off x="113357" y="966832"/>
        <a:ext cx="1872593" cy="1191836"/>
      </dsp:txXfrm>
    </dsp:sp>
    <dsp:sp modelId="{66A17B52-FCCC-DB4A-A980-9311B9E35A6A}">
      <dsp:nvSpPr>
        <dsp:cNvPr id="0" name=""/>
        <dsp:cNvSpPr/>
      </dsp:nvSpPr>
      <dsp:spPr>
        <a:xfrm rot="16200000">
          <a:off x="2442402" y="1052783"/>
          <a:ext cx="1310079" cy="474748"/>
        </a:xfrm>
        <a:prstGeom prst="leftArrow">
          <a:avLst>
            <a:gd name="adj1" fmla="val 60000"/>
            <a:gd name="adj2" fmla="val 50000"/>
          </a:avLst>
        </a:prstGeom>
        <a:solidFill>
          <a:schemeClr val="accent4">
            <a:hueOff val="-7260045"/>
            <a:satOff val="7541"/>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5F60-6CAB-1D4E-878B-8715D0C88776}">
      <dsp:nvSpPr>
        <dsp:cNvPr id="0" name=""/>
        <dsp:cNvSpPr/>
      </dsp:nvSpPr>
      <dsp:spPr>
        <a:xfrm>
          <a:off x="2121920" y="2119"/>
          <a:ext cx="1951042" cy="1265996"/>
        </a:xfrm>
        <a:prstGeom prst="roundRect">
          <a:avLst>
            <a:gd name="adj" fmla="val 10000"/>
          </a:avLst>
        </a:prstGeom>
        <a:solidFill>
          <a:schemeClr val="accent4">
            <a:hueOff val="-7260045"/>
            <a:satOff val="7541"/>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HBV integration into host genome</a:t>
          </a:r>
        </a:p>
        <a:p>
          <a:pPr marL="0" lvl="0" indent="0" algn="ctr" defTabSz="666750" rtl="0">
            <a:lnSpc>
              <a:spcPct val="90000"/>
            </a:lnSpc>
            <a:spcBef>
              <a:spcPct val="0"/>
            </a:spcBef>
            <a:spcAft>
              <a:spcPct val="35000"/>
            </a:spcAft>
            <a:buNone/>
          </a:pPr>
          <a:r>
            <a:rPr lang="en-US" sz="1500" kern="1200" dirty="0"/>
            <a:t>Genomic instability</a:t>
          </a:r>
        </a:p>
      </dsp:txBody>
      <dsp:txXfrm>
        <a:off x="2159000" y="39199"/>
        <a:ext cx="1876882" cy="1191836"/>
      </dsp:txXfrm>
    </dsp:sp>
    <dsp:sp modelId="{5649895D-81FB-794B-A1FA-06143AFFBB61}">
      <dsp:nvSpPr>
        <dsp:cNvPr id="0" name=""/>
        <dsp:cNvSpPr/>
      </dsp:nvSpPr>
      <dsp:spPr>
        <a:xfrm rot="19666572">
          <a:off x="3760325" y="1725802"/>
          <a:ext cx="1501907" cy="474748"/>
        </a:xfrm>
        <a:prstGeom prst="leftArrow">
          <a:avLst>
            <a:gd name="adj1" fmla="val 60000"/>
            <a:gd name="adj2" fmla="val 50000"/>
          </a:avLst>
        </a:prstGeom>
        <a:solidFill>
          <a:schemeClr val="accent4">
            <a:hueOff val="-14520090"/>
            <a:satOff val="15081"/>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45061-0853-D541-BC41-58B7FEF5C071}">
      <dsp:nvSpPr>
        <dsp:cNvPr id="0" name=""/>
        <dsp:cNvSpPr/>
      </dsp:nvSpPr>
      <dsp:spPr>
        <a:xfrm>
          <a:off x="4198500" y="929749"/>
          <a:ext cx="1896129" cy="1265996"/>
        </a:xfrm>
        <a:prstGeom prst="roundRect">
          <a:avLst>
            <a:gd name="adj" fmla="val 10000"/>
          </a:avLst>
        </a:prstGeom>
        <a:solidFill>
          <a:schemeClr val="accent4">
            <a:hueOff val="-14520090"/>
            <a:satOff val="15081"/>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HBV-related gene products with oncogenic potential</a:t>
          </a:r>
        </a:p>
      </dsp:txBody>
      <dsp:txXfrm>
        <a:off x="4235580" y="966829"/>
        <a:ext cx="1821969" cy="119183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Dr. Nina Kim from the University of Washington. Today I will be discussing hepatocellular carcinoma (or HCC) in the setting of chronic hepatitis B infection.</a:t>
            </a:r>
          </a:p>
        </p:txBody>
      </p:sp>
    </p:spTree>
    <p:extLst>
      <p:ext uri="{BB962C8B-B14F-4D97-AF65-F5344CB8AC3E}">
        <p14:creationId xmlns:p14="http://schemas.microsoft.com/office/powerpoint/2010/main" val="19255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the screening group had a lower HCC-related 5-year mortality rate compared with the control group.</a:t>
            </a:r>
          </a:p>
          <a:p>
            <a:r>
              <a:rPr lang="en-US" dirty="0"/>
              <a:t>There were some methodologic flaws to this study that placed it at high risk for bias that I won’t go into but there have been several observational studies of patients with cirrhosis that have since shown that surveillance for HCC is associated with early-stage tumor detection and improved survival even after adjusting for measurable confounding factors.</a:t>
            </a:r>
          </a:p>
        </p:txBody>
      </p:sp>
    </p:spTree>
    <p:extLst>
      <p:ext uri="{BB962C8B-B14F-4D97-AF65-F5344CB8AC3E}">
        <p14:creationId xmlns:p14="http://schemas.microsoft.com/office/powerpoint/2010/main" val="273908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Association for the Study of Liver Diseases (or AASLD) recommends HCC screening for the following people with chronic hep B:</a:t>
            </a:r>
          </a:p>
          <a:p>
            <a:endParaRPr lang="en-US" dirty="0"/>
          </a:p>
          <a:p>
            <a:r>
              <a:rPr lang="en-US" dirty="0"/>
              <a:t>* All persons with cirrhosis – this remains one of the strongest risk factors for HCC among people with chronic HBV.</a:t>
            </a:r>
          </a:p>
          <a:p>
            <a:endParaRPr lang="en-US" dirty="0"/>
          </a:p>
          <a:p>
            <a:r>
              <a:rPr lang="en-US" dirty="0"/>
              <a:t>HCC incidence in persons with cirrhosis is 2.2 to 4.3 per 100 person-years versus 0.1 to 0.8 per 100 person-years in those without cirrhosis.</a:t>
            </a:r>
          </a:p>
          <a:p>
            <a:endParaRPr lang="en-US" dirty="0"/>
          </a:p>
          <a:p>
            <a:pPr marL="171450" indent="-171450">
              <a:buFont typeface="Arial" panose="020B0604020202020204" pitchFamily="34" charset="0"/>
              <a:buChar char="•"/>
            </a:pPr>
            <a:r>
              <a:rPr lang="en-US" dirty="0"/>
              <a:t>Among those without cirrhosis, there are some groups that are recommended to undergo screening based on age/race… these individuals carry a higher risk of HCC due to viral, host and epigenetic factors.</a:t>
            </a:r>
          </a:p>
          <a:p>
            <a:pPr marL="171450" indent="-171450">
              <a:buFont typeface="Arial" panose="020B0604020202020204" pitchFamily="34" charset="0"/>
              <a:buChar char="•"/>
            </a:pPr>
            <a:r>
              <a:rPr lang="en-US" dirty="0"/>
              <a:t>Patients with a family </a:t>
            </a:r>
            <a:r>
              <a:rPr lang="en-US" dirty="0" err="1"/>
              <a:t>hx</a:t>
            </a:r>
            <a:r>
              <a:rPr lang="en-US" dirty="0"/>
              <a:t> of HCC, specifically in a first-degree family member and those with hepatitis delta coinfection are also recommended to undergo HCC screening</a:t>
            </a:r>
          </a:p>
        </p:txBody>
      </p:sp>
    </p:spTree>
    <p:extLst>
      <p:ext uri="{BB962C8B-B14F-4D97-AF65-F5344CB8AC3E}">
        <p14:creationId xmlns:p14="http://schemas.microsoft.com/office/powerpoint/2010/main" val="361400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other factors (that related to the host, the virus/disease and exposures) that are mentioned in the AASLD guidance that contribute to HCC risk and are worth considering as there is room for individualization when considering the decision to screen.  </a:t>
            </a:r>
          </a:p>
        </p:txBody>
      </p:sp>
    </p:spTree>
    <p:extLst>
      <p:ext uri="{BB962C8B-B14F-4D97-AF65-F5344CB8AC3E}">
        <p14:creationId xmlns:p14="http://schemas.microsoft.com/office/powerpoint/2010/main" val="305714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aforementioned groups of individuals, in the previous slide, are the main indications for screening in the setting of chronic hepatitis B.</a:t>
            </a:r>
          </a:p>
        </p:txBody>
      </p:sp>
    </p:spTree>
    <p:extLst>
      <p:ext uri="{BB962C8B-B14F-4D97-AF65-F5344CB8AC3E}">
        <p14:creationId xmlns:p14="http://schemas.microsoft.com/office/powerpoint/2010/main" val="345585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modality that is recommended for HCC screening is an abdominal ultrasound every 6 months.</a:t>
            </a:r>
          </a:p>
          <a:p>
            <a:r>
              <a:rPr lang="en-US" dirty="0"/>
              <a:t>Unlike cross-sectional imaging (contrast-enhanced CT or MRI), it has the advantage of being relatively inexpensive &amp; readily available</a:t>
            </a:r>
          </a:p>
          <a:p>
            <a:r>
              <a:rPr lang="en-US" dirty="0"/>
              <a:t>However, it is operator dependent with a sensitivity that is not quite as high as one would ideally like for a screening test, ranging anywhere from 40-80%. This variability is determined in large part by who you are screening. </a:t>
            </a:r>
          </a:p>
          <a:p>
            <a:r>
              <a:rPr lang="en-US" dirty="0"/>
              <a:t>Ultrasound can have lower sensitivity in patients who have large body habitus, or who cannot hold their breath or have significant nodularity or background echogenicity (or brightness) in their liver. In fact – many of these patients may be those who are particularly at risk for HCC.</a:t>
            </a:r>
          </a:p>
        </p:txBody>
      </p:sp>
    </p:spTree>
    <p:extLst>
      <p:ext uri="{BB962C8B-B14F-4D97-AF65-F5344CB8AC3E}">
        <p14:creationId xmlns:p14="http://schemas.microsoft.com/office/powerpoint/2010/main" val="370286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biomarkers for screening – serum alpha fetoprotein is the main one that has been used and studied. </a:t>
            </a:r>
          </a:p>
          <a:p>
            <a:r>
              <a:rPr lang="en-US" dirty="0"/>
              <a:t>I will not discuss some newer biomarkers since we have less data to support their use, and none of these are formally endorsed by professional societies, guidelines.</a:t>
            </a:r>
          </a:p>
          <a:p>
            <a:endParaRPr lang="en-US" dirty="0"/>
          </a:p>
          <a:p>
            <a:r>
              <a:rPr lang="en-US" dirty="0"/>
              <a:t>Like US, serum AFP has the advantage of being readily available and easy to perform.</a:t>
            </a:r>
          </a:p>
          <a:p>
            <a:r>
              <a:rPr lang="en-US" dirty="0"/>
              <a:t>But like US, it also has suboptimal sensitivity and specificity depending on the cutoff value you select…</a:t>
            </a:r>
          </a:p>
          <a:p>
            <a:r>
              <a:rPr lang="en-US" dirty="0"/>
              <a:t>Using a threshold value of greater than 20 ng/mL for detecting HCC, this test has a sensitivity of only 60%.</a:t>
            </a:r>
          </a:p>
          <a:p>
            <a:endParaRPr lang="en-US" dirty="0"/>
          </a:p>
          <a:p>
            <a:r>
              <a:rPr lang="en-US" dirty="0"/>
              <a:t>It is because of these limitations that there is debate over the benefit of adding AFP to ultrasound for HCC screening. You can see that the European guidelines do not recommend AFP at all while the Asian guidelines do. In contrast, AASLD leaves this up to the clinician.</a:t>
            </a:r>
          </a:p>
        </p:txBody>
      </p:sp>
    </p:spTree>
    <p:extLst>
      <p:ext uri="{BB962C8B-B14F-4D97-AF65-F5344CB8AC3E}">
        <p14:creationId xmlns:p14="http://schemas.microsoft.com/office/powerpoint/2010/main" val="9651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poor prognosis for those with advanced or metastatic HCC.</a:t>
            </a:r>
          </a:p>
        </p:txBody>
      </p:sp>
    </p:spTree>
    <p:extLst>
      <p:ext uri="{BB962C8B-B14F-4D97-AF65-F5344CB8AC3E}">
        <p14:creationId xmlns:p14="http://schemas.microsoft.com/office/powerpoint/2010/main" val="131701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about hepatitis B, please check out our Hepatitis B online curriculum which contains a variety of lessons, cases &amp; slides to reinforce your knowledge.</a:t>
            </a:r>
          </a:p>
          <a:p>
            <a:r>
              <a:rPr lang="en-US" dirty="0"/>
              <a:t>Thanks for joining me today.</a:t>
            </a:r>
          </a:p>
        </p:txBody>
      </p:sp>
    </p:spTree>
    <p:extLst>
      <p:ext uri="{BB962C8B-B14F-4D97-AF65-F5344CB8AC3E}">
        <p14:creationId xmlns:p14="http://schemas.microsoft.com/office/powerpoint/2010/main" val="1004366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951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mini lecture, I will take a brief moment to go over the terminology of liver cancer. I will then review the global epidemiology of liver cancer before touching on related mortality in the US.</a:t>
            </a:r>
          </a:p>
          <a:p>
            <a:r>
              <a:rPr lang="en-US" dirty="0"/>
              <a:t>Hepatitis B has distinct features that promote the pathogenesis of HCC and we will review that as well.</a:t>
            </a:r>
          </a:p>
          <a:p>
            <a:r>
              <a:rPr lang="en-US" dirty="0"/>
              <a:t>I will discuss the evidence base to support HCC screening.</a:t>
            </a:r>
          </a:p>
          <a:p>
            <a:r>
              <a:rPr lang="en-US" dirty="0"/>
              <a:t>And finally, the indications for screening – specifically </a:t>
            </a:r>
            <a:r>
              <a:rPr lang="en-US" u="sng" dirty="0"/>
              <a:t>who to screen</a:t>
            </a:r>
            <a:r>
              <a:rPr lang="en-US" u="none" dirty="0"/>
              <a:t> – as well as the available and recommended methods of screening – specifically </a:t>
            </a:r>
            <a:r>
              <a:rPr lang="en-US" u="sng" dirty="0"/>
              <a:t>how to screen</a:t>
            </a:r>
          </a:p>
        </p:txBody>
      </p:sp>
    </p:spTree>
    <p:extLst>
      <p:ext uri="{BB962C8B-B14F-4D97-AF65-F5344CB8AC3E}">
        <p14:creationId xmlns:p14="http://schemas.microsoft.com/office/powerpoint/2010/main" val="370974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liver cancer refers to malignant tumors that arise from within the organ itself rather than from distant metastases.</a:t>
            </a:r>
          </a:p>
          <a:p>
            <a:r>
              <a:rPr lang="en-US" dirty="0"/>
              <a:t>There are 3 forms of primary liver cancer – hepatocellular carcinoma (originating from hepatocytes), cholangiocarcinoma (originating from biliary cells or </a:t>
            </a:r>
            <a:r>
              <a:rPr lang="en-US" dirty="0" err="1"/>
              <a:t>cholangiocytes</a:t>
            </a:r>
            <a:r>
              <a:rPr lang="en-US" dirty="0"/>
              <a:t>) and a rare form of combined HCC-cholangiocarcinoma. </a:t>
            </a:r>
          </a:p>
          <a:p>
            <a:r>
              <a:rPr lang="en-US" dirty="0"/>
              <a:t>HCC is responsible for the vast majority of primary liver cancer (85-90%) and will be the focus of this talk.</a:t>
            </a:r>
          </a:p>
        </p:txBody>
      </p:sp>
    </p:spTree>
    <p:extLst>
      <p:ext uri="{BB962C8B-B14F-4D97-AF65-F5344CB8AC3E}">
        <p14:creationId xmlns:p14="http://schemas.microsoft.com/office/powerpoint/2010/main" val="18376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liver cancer of any cause (whether it is chronic hep B or another) is a leading cancer worldwide.</a:t>
            </a:r>
          </a:p>
          <a:p>
            <a:r>
              <a:rPr lang="en-US" dirty="0"/>
              <a:t>And ranks 6</a:t>
            </a:r>
            <a:r>
              <a:rPr lang="en-US" baseline="30000" dirty="0"/>
              <a:t>th</a:t>
            </a:r>
            <a:r>
              <a:rPr lang="en-US" dirty="0"/>
              <a:t> in highest incidence of cancers according to the WHO in 2020.</a:t>
            </a:r>
          </a:p>
        </p:txBody>
      </p:sp>
    </p:spTree>
    <p:extLst>
      <p:ext uri="{BB962C8B-B14F-4D97-AF65-F5344CB8AC3E}">
        <p14:creationId xmlns:p14="http://schemas.microsoft.com/office/powerpoint/2010/main" val="249285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a lethal cancer, and is the 3</a:t>
            </a:r>
            <a:r>
              <a:rPr lang="en-US" baseline="30000" dirty="0"/>
              <a:t>rd</a:t>
            </a:r>
            <a:r>
              <a:rPr lang="en-US" dirty="0"/>
              <a:t> leading cause of cancer-related deaths worldwide – surpassed only by lung and colorectal cancer.</a:t>
            </a:r>
          </a:p>
        </p:txBody>
      </p:sp>
    </p:spTree>
    <p:extLst>
      <p:ext uri="{BB962C8B-B14F-4D97-AF65-F5344CB8AC3E}">
        <p14:creationId xmlns:p14="http://schemas.microsoft.com/office/powerpoint/2010/main" val="417869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Incidence of HCC has tripled in the last few decades in the United States and because of the lethal nature of this cancer, the mortality trends have matched the incidence as you can see here.</a:t>
            </a:r>
          </a:p>
          <a:p>
            <a:r>
              <a:rPr lang="en-US" dirty="0"/>
              <a:t>The overall 5-year survival is 21% according to the 2020 US SEER data collected by National Cancer Institute.</a:t>
            </a:r>
          </a:p>
        </p:txBody>
      </p:sp>
    </p:spTree>
    <p:extLst>
      <p:ext uri="{BB962C8B-B14F-4D97-AF65-F5344CB8AC3E}">
        <p14:creationId xmlns:p14="http://schemas.microsoft.com/office/powerpoint/2010/main" val="237401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burden of hepatocellular carcinoma can also be viewed from this graphic from the WHO Global Hepatitis Report.</a:t>
            </a:r>
          </a:p>
          <a:p>
            <a:r>
              <a:rPr lang="en-US" dirty="0"/>
              <a:t>You can see that chronic hepatitis B carries the lion’s share of deaths attributable to viral hepatitis, and that among causes of death, </a:t>
            </a:r>
          </a:p>
          <a:p>
            <a:r>
              <a:rPr lang="en-US" dirty="0"/>
              <a:t>HCC has a sizable contribution at over a third of the HBV-associated deaths.</a:t>
            </a:r>
          </a:p>
        </p:txBody>
      </p:sp>
    </p:spTree>
    <p:extLst>
      <p:ext uri="{BB962C8B-B14F-4D97-AF65-F5344CB8AC3E}">
        <p14:creationId xmlns:p14="http://schemas.microsoft.com/office/powerpoint/2010/main" val="78076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B virus can promote hepatocarcinogenesis through multiple mechanisms. Like chronic hepatitis C, HBV can contribute to cancer development via the fibrotic pathway: chronic inflammation, recurrent hepatic injury and cell turnover. But unlike hep C, HBV can integrate itself into the host genome and in doing so cause genomic instability as well as gene products like the </a:t>
            </a:r>
            <a:r>
              <a:rPr lang="en-US" dirty="0" err="1"/>
              <a:t>HBx</a:t>
            </a:r>
            <a:r>
              <a:rPr lang="en-US" dirty="0"/>
              <a:t> protein that have distinct oncogenic potential.</a:t>
            </a:r>
          </a:p>
          <a:p>
            <a:r>
              <a:rPr lang="en-US" dirty="0"/>
              <a:t>So this is why hepatitis B can promote liver cancer in the absence of cirrhosis – although the vast majority of HCC cases from hep B are in patients with advanced fibrosis.</a:t>
            </a:r>
          </a:p>
        </p:txBody>
      </p:sp>
    </p:spTree>
    <p:extLst>
      <p:ext uri="{BB962C8B-B14F-4D97-AF65-F5344CB8AC3E}">
        <p14:creationId xmlns:p14="http://schemas.microsoft.com/office/powerpoint/2010/main" val="286014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evidence to support HCC screening… the best known study is a cluster-randomized, controlled trial conducted in China that assessed the impact of screening on HCC-related mortality. This study enrolled over 18K individuals with chronic HBV aged 35 to 59 from 300 factories, businesses and schools in urban Shanghai. Half of these units were randomized to screening using serum alfa-fetoprotein (AFP) and ultrasound every 6 months; the other arm underwent usual care without screening. One of the most notable outcomes was that HCC was diagnosed at an earlier stage in the screened group, as shown here.</a:t>
            </a:r>
          </a:p>
        </p:txBody>
      </p:sp>
    </p:spTree>
    <p:extLst>
      <p:ext uri="{BB962C8B-B14F-4D97-AF65-F5344CB8AC3E}">
        <p14:creationId xmlns:p14="http://schemas.microsoft.com/office/powerpoint/2010/main" val="3849602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850079"/>
            <a:ext cx="9157371" cy="3474720"/>
          </a:xfrm>
          <a:prstGeom prst="rect">
            <a:avLst/>
          </a:prstGeom>
        </p:spPr>
      </p:pic>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12" name="Straight Connector 11">
            <a:extLst>
              <a:ext uri="{FF2B5EF4-FFF2-40B4-BE49-F238E27FC236}">
                <a16:creationId xmlns:a16="http://schemas.microsoft.com/office/drawing/2014/main" id="{B11BF979-4BE9-AC4C-9A0A-FE07FD099E1C}"/>
              </a:ext>
            </a:extLst>
          </p:cNvPr>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B6F5BE-23CE-8F46-A075-E64E404A097A}"/>
              </a:ext>
            </a:extLst>
          </p:cNvPr>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99AB3159-840E-894D-B052-EF5BC8E8EA1B}"/>
              </a:ext>
            </a:extLst>
          </p:cNvPr>
          <p:cNvPicPr>
            <a:picLocks noChangeAspect="1"/>
          </p:cNvPicPr>
          <p:nvPr userDrawn="1"/>
        </p:nvPicPr>
        <p:blipFill>
          <a:blip r:embed="rId3"/>
          <a:stretch>
            <a:fillRect/>
          </a:stretch>
        </p:blipFill>
        <p:spPr>
          <a:xfrm>
            <a:off x="455153" y="212308"/>
            <a:ext cx="3003779" cy="457200"/>
          </a:xfrm>
          <a:prstGeom prst="rect">
            <a:avLst/>
          </a:prstGeom>
        </p:spPr>
      </p:pic>
      <p:grpSp>
        <p:nvGrpSpPr>
          <p:cNvPr id="2" name="Group 1">
            <a:extLst>
              <a:ext uri="{FF2B5EF4-FFF2-40B4-BE49-F238E27FC236}">
                <a16:creationId xmlns:a16="http://schemas.microsoft.com/office/drawing/2014/main" id="{25AD1FC8-36FE-BE47-A3EB-96944CA1FE5E}"/>
              </a:ext>
            </a:extLst>
          </p:cNvPr>
          <p:cNvGrpSpPr/>
          <p:nvPr userDrawn="1"/>
        </p:nvGrpSpPr>
        <p:grpSpPr>
          <a:xfrm>
            <a:off x="462322" y="4521175"/>
            <a:ext cx="2280879" cy="461665"/>
            <a:chOff x="462322" y="4572931"/>
            <a:chExt cx="2280879" cy="461665"/>
          </a:xfrm>
        </p:grpSpPr>
        <p:sp>
          <p:nvSpPr>
            <p:cNvPr id="13" name="TextBox 12">
              <a:extLst>
                <a:ext uri="{FF2B5EF4-FFF2-40B4-BE49-F238E27FC236}">
                  <a16:creationId xmlns:a16="http://schemas.microsoft.com/office/drawing/2014/main" id="{BD4F8D79-439B-2A41-BABD-91C34A626EC6}"/>
                </a:ext>
              </a:extLst>
            </p:cNvPr>
            <p:cNvSpPr txBox="1"/>
            <p:nvPr userDrawn="1"/>
          </p:nvSpPr>
          <p:spPr>
            <a:xfrm>
              <a:off x="462322" y="4572931"/>
              <a:ext cx="2280879" cy="461665"/>
            </a:xfrm>
            <a:prstGeom prst="rect">
              <a:avLst/>
            </a:prstGeom>
            <a:noFill/>
          </p:spPr>
          <p:txBody>
            <a:bodyPr wrap="square" rtlCol="0">
              <a:spAutoFit/>
            </a:bodyPr>
            <a:lstStyle/>
            <a:p>
              <a:pPr algn="l"/>
              <a:r>
                <a:rPr lang="en-US" sz="1300" b="0" i="0" cap="small" spc="90" baseline="0" dirty="0">
                  <a:latin typeface="Corbel" panose="020B0503020204020204" pitchFamily="34" charset="0"/>
                  <a:cs typeface="Arial" panose="020B0604020202020204" pitchFamily="34" charset="0"/>
                </a:rPr>
                <a:t>Hepatitis </a:t>
              </a:r>
              <a:r>
                <a:rPr lang="en-US" sz="1300" b="0" i="0" cap="small" spc="90" baseline="0" dirty="0">
                  <a:solidFill>
                    <a:srgbClr val="285078"/>
                  </a:solidFill>
                  <a:latin typeface="Corbel" panose="020B0503020204020204" pitchFamily="34" charset="0"/>
                  <a:cs typeface="Arial" panose="020B0604020202020204" pitchFamily="34" charset="0"/>
                </a:rPr>
                <a:t>B</a:t>
              </a:r>
              <a:r>
                <a:rPr lang="en-US" sz="1300" b="0" i="0" cap="small" spc="90" baseline="0" dirty="0">
                  <a:latin typeface="Corbel" panose="020B0503020204020204" pitchFamily="34" charset="0"/>
                  <a:cs typeface="Arial" panose="020B0604020202020204" pitchFamily="34" charset="0"/>
                </a:rPr>
                <a:t> Online</a:t>
              </a:r>
              <a:br>
                <a:rPr lang="en-US" sz="1200" dirty="0">
                  <a:latin typeface="Arial" panose="020B0604020202020204" pitchFamily="34" charset="0"/>
                  <a:cs typeface="Arial" panose="020B0604020202020204" pitchFamily="34" charset="0"/>
                </a:rPr>
              </a:br>
              <a:r>
                <a:rPr lang="en-US" sz="1100" dirty="0" err="1">
                  <a:solidFill>
                    <a:schemeClr val="tx1">
                      <a:lumMod val="75000"/>
                      <a:lumOff val="25000"/>
                    </a:schemeClr>
                  </a:solidFill>
                  <a:latin typeface="Corbel" panose="020B0503020204020204" pitchFamily="34" charset="0"/>
                  <a:cs typeface="Arial" panose="020B0604020202020204" pitchFamily="34" charset="0"/>
                </a:rPr>
                <a:t>www.hepatitisB.uw.edu</a:t>
              </a:r>
              <a:endParaRPr lang="en-US" sz="1100" dirty="0">
                <a:solidFill>
                  <a:schemeClr val="tx1">
                    <a:lumMod val="75000"/>
                    <a:lumOff val="25000"/>
                  </a:schemeClr>
                </a:solidFill>
                <a:latin typeface="Corbel" panose="020B0503020204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50BFD7E-AE01-4041-926A-89924DAB89FF}"/>
                </a:ext>
              </a:extLst>
            </p:cNvPr>
            <p:cNvCxnSpPr/>
            <p:nvPr userDrawn="1"/>
          </p:nvCxnSpPr>
          <p:spPr>
            <a:xfrm>
              <a:off x="540887" y="4814931"/>
              <a:ext cx="142646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22847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10" name="Picture 9">
            <a:extLst>
              <a:ext uri="{FF2B5EF4-FFF2-40B4-BE49-F238E27FC236}">
                <a16:creationId xmlns:a16="http://schemas.microsoft.com/office/drawing/2014/main" id="{3FA277CF-CDD0-D446-80E0-2D2C03C2D71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37140464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0" name="Picture 9">
            <a:extLst>
              <a:ext uri="{FF2B5EF4-FFF2-40B4-BE49-F238E27FC236}">
                <a16:creationId xmlns:a16="http://schemas.microsoft.com/office/drawing/2014/main" id="{D3A8DB42-795C-144A-B243-C70C700C754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1E287BC3-DAC7-A54C-B2EF-C1A8CA92D95A}"/>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108792679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255FCAA0-AADE-9045-8FCB-F5F872A788EA}"/>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2" name="Rectangle 3">
            <a:extLst>
              <a:ext uri="{FF2B5EF4-FFF2-40B4-BE49-F238E27FC236}">
                <a16:creationId xmlns:a16="http://schemas.microsoft.com/office/drawing/2014/main" id="{0E68B5AB-4BB5-F74E-83E1-0EC37148F609}"/>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E5D5D1EC-B6B3-4E44-847A-9EF6D02B47FF}"/>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09149248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9" name="Straight Connector 8">
            <a:extLst>
              <a:ext uri="{FF2B5EF4-FFF2-40B4-BE49-F238E27FC236}">
                <a16:creationId xmlns:a16="http://schemas.microsoft.com/office/drawing/2014/main" id="{CFB947F4-959E-EC46-99BB-053D310AF547}"/>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870B52-02BD-FF4F-98C3-242BF70847E9}"/>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CF1F18CC-C61A-1846-B719-7DDABD5AF422}"/>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F67C5138-4C46-7548-ACCD-74E71879DE79}"/>
              </a:ext>
            </a:extLst>
          </p:cNvPr>
          <p:cNvSpPr>
            <a:spLocks noGrp="1"/>
          </p:cNvSpPr>
          <p:nvPr>
            <p:ph type="title" hasCustomPrompt="1"/>
          </p:nvPr>
        </p:nvSpPr>
        <p:spPr>
          <a:xfrm>
            <a:off x="72571" y="2139372"/>
            <a:ext cx="8989095" cy="853250"/>
          </a:xfrm>
          <a:prstGeom prst="rect">
            <a:avLst/>
          </a:prstGeom>
        </p:spPr>
        <p:txBody>
          <a:bodyPr lIns="91440" tIns="45720" rIns="91440" bIns="4572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Bar">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CE0A0BE-2AD0-C241-95E7-F37511685DCD}"/>
              </a:ext>
            </a:extLst>
          </p:cNvPr>
          <p:cNvSpPr txBox="1">
            <a:spLocks/>
          </p:cNvSpPr>
          <p:nvPr userDrawn="1"/>
        </p:nvSpPr>
        <p:spPr>
          <a:xfrm>
            <a:off x="1" y="2077916"/>
            <a:ext cx="9143999" cy="971550"/>
          </a:xfrm>
          <a:prstGeom prst="rect">
            <a:avLst/>
          </a:prstGeom>
          <a:solidFill>
            <a:srgbClr val="00597C">
              <a:alpha val="14902"/>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241301" y="2097276"/>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0" name="Straight Connector 9">
            <a:extLst>
              <a:ext uri="{FF2B5EF4-FFF2-40B4-BE49-F238E27FC236}">
                <a16:creationId xmlns:a16="http://schemas.microsoft.com/office/drawing/2014/main" id="{14650AD8-2BEA-A142-BBFF-13F6C9211DB3}"/>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FCE67C-9F6A-264E-8E4D-13ADBF11237C}"/>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93DE4792-3C8A-7640-944F-5CF93E453294}"/>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105025"/>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9" name="Straight Connector 8">
            <a:extLst>
              <a:ext uri="{FF2B5EF4-FFF2-40B4-BE49-F238E27FC236}">
                <a16:creationId xmlns:a16="http://schemas.microsoft.com/office/drawing/2014/main" id="{107BD60B-2759-9641-BF0C-FF1F7064E2BA}"/>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86FDB9-04A2-F949-A6D5-D3F17774AF22}"/>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0792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98773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26328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pic>
        <p:nvPicPr>
          <p:cNvPr id="6" name="Picture 5" descr="A picture containing drawing&#10;&#10;Description automatically generated">
            <a:extLst>
              <a:ext uri="{FF2B5EF4-FFF2-40B4-BE49-F238E27FC236}">
                <a16:creationId xmlns:a16="http://schemas.microsoft.com/office/drawing/2014/main" id="{4BC27FB1-A545-5A44-954B-B15F6A127B25}"/>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00039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94644"/>
            <a:ext cx="3657600" cy="791050"/>
          </a:xfrm>
          <a:prstGeom prst="rect">
            <a:avLst/>
          </a:prstGeom>
        </p:spPr>
        <p:txBody>
          <a:bodyPr tIns="0" anchor="ctr">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14" name="Rectangle 13"/>
          <p:cNvSpPr/>
          <p:nvPr/>
        </p:nvSpPr>
        <p:spPr>
          <a:xfrm>
            <a:off x="9526" y="2571752"/>
            <a:ext cx="4572001" cy="1209674"/>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91440" indent="-91440">
              <a:spcBef>
                <a:spcPts val="0"/>
              </a:spcBef>
              <a:buClr>
                <a:srgbClr val="0070C0"/>
              </a:buClr>
              <a:defRPr sz="16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2"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2"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C0BF7C01-F2BC-8541-998E-60D91F64041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797A762D-DB19-4B44-A1FD-A0A2633A87ED}"/>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Level 2</a:t>
            </a:r>
          </a:p>
          <a:p>
            <a:pPr lvl="2"/>
            <a:r>
              <a:rPr lang="en-US" dirty="0"/>
              <a:t>Level 3</a:t>
            </a:r>
          </a:p>
          <a:p>
            <a:pPr lvl="1"/>
            <a:endParaRPr lang="en-US" dirty="0"/>
          </a:p>
          <a:p>
            <a:pPr lvl="1"/>
            <a:endParaRPr lang="en-US" dirty="0"/>
          </a:p>
        </p:txBody>
      </p:sp>
      <p:sp>
        <p:nvSpPr>
          <p:cNvPr id="12" name="Text Placeholder 5">
            <a:extLst>
              <a:ext uri="{FF2B5EF4-FFF2-40B4-BE49-F238E27FC236}">
                <a16:creationId xmlns:a16="http://schemas.microsoft.com/office/drawing/2014/main" id="{9623FC6F-E7CE-A541-95F7-C975302972B7}"/>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02968E2B-998D-9E4B-9CA8-2DDF07D6C847}"/>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losure-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 Slide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291465" marR="0" indent="0" algn="l" defTabSz="685800" rtl="0" eaLnBrk="1" fontAlgn="auto" latinLnBrk="0" hangingPunct="1">
              <a:lnSpc>
                <a:spcPct val="100000"/>
              </a:lnSpc>
              <a:spcBef>
                <a:spcPts val="400"/>
              </a:spcBef>
              <a:spcAft>
                <a:spcPts val="0"/>
              </a:spcAft>
              <a:buClr>
                <a:srgbClr val="0070C0"/>
              </a:buClr>
              <a:buSzPct val="100000"/>
              <a:buFont typeface="Lucida Grande"/>
              <a:buNone/>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endParaRPr lang="en-US" dirty="0"/>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95172891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nding-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502617-E737-0B4C-B8D5-31D906CFA66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9" name="Straight Connector 8">
            <a:extLst>
              <a:ext uri="{FF2B5EF4-FFF2-40B4-BE49-F238E27FC236}">
                <a16:creationId xmlns:a16="http://schemas.microsoft.com/office/drawing/2014/main" id="{7895FBF6-F6F0-E948-9DD9-FE96C5558A1F}"/>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A02D33C-9763-414E-8F13-FF96FCB53E8D}"/>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285078"/>
                </a:solidFill>
                <a:latin typeface="Arial" panose="020B0604020202020204" pitchFamily="34" charset="0"/>
                <a:cs typeface="Arial" panose="020B0604020202020204" pitchFamily="34" charset="0"/>
              </a:rPr>
              <a:t>B</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C213551-561A-AA46-9AE1-39DE39307B7A}"/>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30" name="Picture 29">
            <a:extLst>
              <a:ext uri="{FF2B5EF4-FFF2-40B4-BE49-F238E27FC236}">
                <a16:creationId xmlns:a16="http://schemas.microsoft.com/office/drawing/2014/main" id="{7B52CC8C-2E46-A64F-977C-0630AC820B4F}"/>
              </a:ext>
            </a:extLst>
          </p:cNvPr>
          <p:cNvPicPr>
            <a:picLocks noChangeAspect="1"/>
          </p:cNvPicPr>
          <p:nvPr userDrawn="1"/>
        </p:nvPicPr>
        <p:blipFill>
          <a:blip r:embed="rId3"/>
          <a:stretch>
            <a:fillRect/>
          </a:stretch>
        </p:blipFill>
        <p:spPr>
          <a:xfrm>
            <a:off x="478104" y="3229441"/>
            <a:ext cx="2120053" cy="621792"/>
          </a:xfrm>
          <a:prstGeom prst="rect">
            <a:avLst/>
          </a:prstGeom>
        </p:spPr>
      </p:pic>
      <p:pic>
        <p:nvPicPr>
          <p:cNvPr id="41" name="Picture 40">
            <a:extLst>
              <a:ext uri="{FF2B5EF4-FFF2-40B4-BE49-F238E27FC236}">
                <a16:creationId xmlns:a16="http://schemas.microsoft.com/office/drawing/2014/main" id="{0407382B-8414-8042-8E89-870550A6EFEB}"/>
              </a:ext>
            </a:extLst>
          </p:cNvPr>
          <p:cNvPicPr>
            <a:picLocks noChangeAspect="1"/>
          </p:cNvPicPr>
          <p:nvPr userDrawn="1"/>
        </p:nvPicPr>
        <p:blipFill>
          <a:blip r:embed="rId4"/>
          <a:stretch>
            <a:fillRect/>
          </a:stretch>
        </p:blipFill>
        <p:spPr>
          <a:xfrm>
            <a:off x="3448242" y="3230381"/>
            <a:ext cx="2257262" cy="658368"/>
          </a:xfrm>
          <a:prstGeom prst="rect">
            <a:avLst/>
          </a:prstGeom>
        </p:spPr>
      </p:pic>
      <p:sp>
        <p:nvSpPr>
          <p:cNvPr id="44" name="TextBox 43">
            <a:extLst>
              <a:ext uri="{FF2B5EF4-FFF2-40B4-BE49-F238E27FC236}">
                <a16:creationId xmlns:a16="http://schemas.microsoft.com/office/drawing/2014/main" id="{137AE269-BE42-CD42-BDC8-562A526116E5}"/>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 in this presentation are those of the author(s) and do not necessarily represent </a:t>
            </a:r>
            <a:br>
              <a:rPr lang="en-US" sz="1100" i="1" dirty="0">
                <a:solidFill>
                  <a:schemeClr val="tx1"/>
                </a:solidFill>
                <a:latin typeface="+mn-lt"/>
              </a:rPr>
            </a:br>
            <a:r>
              <a:rPr lang="en-US" sz="1100" i="1" dirty="0">
                <a:solidFill>
                  <a:schemeClr val="tx1"/>
                </a:solidFill>
                <a:latin typeface="+mn-lt"/>
              </a:rPr>
              <a:t>the official position of the Centers for Disease Control and Prevention.</a:t>
            </a:r>
            <a:endParaRPr lang="en-US" sz="1100" i="1" dirty="0">
              <a:solidFill>
                <a:schemeClr val="tx1"/>
              </a:solidFill>
              <a:latin typeface="Arial"/>
            </a:endParaRPr>
          </a:p>
        </p:txBody>
      </p:sp>
      <p:pic>
        <p:nvPicPr>
          <p:cNvPr id="16" name="Picture 15">
            <a:extLst>
              <a:ext uri="{FF2B5EF4-FFF2-40B4-BE49-F238E27FC236}">
                <a16:creationId xmlns:a16="http://schemas.microsoft.com/office/drawing/2014/main" id="{9D4DF6FE-85D1-3A46-B06F-0728429CE4DE}"/>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29947410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4D3E-D0A9-2E4C-9195-67601135B337}"/>
              </a:ext>
            </a:extLst>
          </p:cNvPr>
          <p:cNvSpPr/>
          <p:nvPr userDrawn="1"/>
        </p:nvSpPr>
        <p:spPr>
          <a:xfrm>
            <a:off x="7653868" y="4705350"/>
            <a:ext cx="1490133"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38783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6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829466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8724040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59D8BF7C-594B-5F44-892D-5AD36E3A5B57}"/>
              </a:ext>
            </a:extLst>
          </p:cNvPr>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10" name="Text Placeholder 5">
            <a:extLst>
              <a:ext uri="{FF2B5EF4-FFF2-40B4-BE49-F238E27FC236}">
                <a16:creationId xmlns:a16="http://schemas.microsoft.com/office/drawing/2014/main" id="{37F3867B-74CD-0743-B864-4CD21D2D5F1B}"/>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ECB39726-367F-D64A-9196-071531540DC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6117774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Data Slide with Gray Title Bar: click to add title</a:t>
            </a:r>
          </a:p>
        </p:txBody>
      </p:sp>
      <p:sp>
        <p:nvSpPr>
          <p:cNvPr id="8" name="Rectangle 3"/>
          <p:cNvSpPr>
            <a:spLocks noChangeArrowheads="1"/>
          </p:cNvSpPr>
          <p:nvPr userDrawn="1"/>
        </p:nvSpPr>
        <p:spPr bwMode="invGray">
          <a:xfrm>
            <a:off x="-4917" y="980205"/>
            <a:ext cx="9162288" cy="37719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000525"/>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9" name="Straight Connector 8">
            <a:extLst>
              <a:ext uri="{FF2B5EF4-FFF2-40B4-BE49-F238E27FC236}">
                <a16:creationId xmlns:a16="http://schemas.microsoft.com/office/drawing/2014/main" id="{59C2CBBB-5045-8F42-85A1-BB5104437F5D}"/>
              </a:ext>
            </a:extLst>
          </p:cNvPr>
          <p:cNvCxnSpPr>
            <a:cxnSpLocks/>
          </p:cNvCxnSpPr>
          <p:nvPr userDrawn="1"/>
        </p:nvCxnSpPr>
        <p:spPr>
          <a:xfrm>
            <a:off x="-14989" y="97218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28C5AF5C-6EA9-6B49-A7AF-72E6D21531A2}"/>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1" name="Picture 10">
            <a:extLst>
              <a:ext uri="{FF2B5EF4-FFF2-40B4-BE49-F238E27FC236}">
                <a16:creationId xmlns:a16="http://schemas.microsoft.com/office/drawing/2014/main" id="{9258C9FC-3328-574A-A1BB-2F63ADF3D15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FF4BADDC-F26C-2141-B48C-9B8AA2179C27}"/>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8819732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09" r:id="rId3"/>
    <p:sldLayoutId id="2147483712" r:id="rId4"/>
    <p:sldLayoutId id="2147483700" r:id="rId5"/>
    <p:sldLayoutId id="2147483701" r:id="rId6"/>
    <p:sldLayoutId id="2147483713" r:id="rId7"/>
    <p:sldLayoutId id="2147483703" r:id="rId8"/>
    <p:sldLayoutId id="2147483710" r:id="rId9"/>
    <p:sldLayoutId id="2147483719" r:id="rId10"/>
    <p:sldLayoutId id="2147483720" r:id="rId11"/>
    <p:sldLayoutId id="2147483717" r:id="rId12"/>
    <p:sldLayoutId id="2147483695" r:id="rId13"/>
    <p:sldLayoutId id="2147483697" r:id="rId14"/>
    <p:sldLayoutId id="2147483698" r:id="rId15"/>
    <p:sldLayoutId id="2147483704" r:id="rId16"/>
    <p:sldLayoutId id="2147483711" r:id="rId17"/>
    <p:sldLayoutId id="2147483705" r:id="rId18"/>
    <p:sldLayoutId id="2147483696" r:id="rId19"/>
    <p:sldLayoutId id="2147483715" r:id="rId20"/>
    <p:sldLayoutId id="2147483716" r:id="rId21"/>
    <p:sldLayoutId id="2147483707" r:id="rId22"/>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pPr>
              <a:lnSpc>
                <a:spcPts val="3600"/>
              </a:lnSpc>
            </a:pPr>
            <a:r>
              <a:rPr lang="en-US" sz="1800" i="1" dirty="0">
                <a:latin typeface="Arial" panose="020B0604020202020204" pitchFamily="34" charset="0"/>
              </a:rPr>
              <a:t>Hepatitis B</a:t>
            </a:r>
            <a:br>
              <a:rPr lang="en-US" sz="2700" dirty="0">
                <a:latin typeface="Arial" panose="020B0604020202020204" pitchFamily="34" charset="0"/>
              </a:rPr>
            </a:br>
            <a:r>
              <a:rPr lang="en-US" sz="2700" dirty="0"/>
              <a:t>Hepatocellular Carcinoma Screening</a:t>
            </a:r>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8"/>
          </p:nvPr>
        </p:nvSpPr>
        <p:spPr/>
        <p:txBody>
          <a:bodyPr/>
          <a:lstStyle/>
          <a:p>
            <a:r>
              <a:rPr lang="en-US" sz="1600" dirty="0"/>
              <a:t>Prepared by:</a:t>
            </a:r>
          </a:p>
          <a:p>
            <a:r>
              <a:rPr lang="en-US" sz="1600" dirty="0"/>
              <a:t>H. Nina Kim, MD, MSc</a:t>
            </a:r>
          </a:p>
          <a:p>
            <a:r>
              <a:rPr lang="en-US" sz="1600" dirty="0">
                <a:effectLst/>
              </a:rPr>
              <a:t>Associate Editor, Hepatitis B Online and Hepatitis C Online</a:t>
            </a:r>
          </a:p>
          <a:p>
            <a:r>
              <a:rPr lang="en-US" sz="1600" dirty="0"/>
              <a:t>Professor of Medicine</a:t>
            </a:r>
          </a:p>
          <a:p>
            <a:r>
              <a:rPr lang="en-US" sz="1600" dirty="0"/>
              <a:t>Division of Allergy &amp; Infectious Diseases</a:t>
            </a:r>
          </a:p>
          <a:p>
            <a:r>
              <a:rPr lang="en-US" sz="1600" dirty="0"/>
              <a:t>University of Washington</a:t>
            </a:r>
          </a:p>
        </p:txBody>
      </p:sp>
      <p:sp>
        <p:nvSpPr>
          <p:cNvPr id="4" name="Text Placeholder 3"/>
          <p:cNvSpPr>
            <a:spLocks noGrp="1"/>
          </p:cNvSpPr>
          <p:nvPr>
            <p:ph type="body" sz="quarter" idx="14"/>
          </p:nvPr>
        </p:nvSpPr>
        <p:spPr>
          <a:prstGeom prst="rect">
            <a:avLst/>
          </a:prstGeom>
        </p:spPr>
        <p:txBody>
          <a:bodyPr/>
          <a:lstStyle/>
          <a:p>
            <a:r>
              <a:rPr lang="en-US" b="0" dirty="0">
                <a:cs typeface="Arial"/>
              </a:rPr>
              <a:t>Last Updated: June 16, 2023</a:t>
            </a:r>
            <a:endParaRPr lang="en-US" b="0" dirty="0"/>
          </a:p>
        </p:txBody>
      </p:sp>
    </p:spTree>
    <p:extLst>
      <p:ext uri="{BB962C8B-B14F-4D97-AF65-F5344CB8AC3E}">
        <p14:creationId xmlns:p14="http://schemas.microsoft.com/office/powerpoint/2010/main" val="1887767139"/>
      </p:ext>
    </p:extLst>
  </p:cSld>
  <p:clrMapOvr>
    <a:masterClrMapping/>
  </p:clrMapOvr>
  <p:transition spd="slow" advTm="1245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09BB-9496-E66E-4A4D-DFC099662454}"/>
              </a:ext>
            </a:extLst>
          </p:cNvPr>
          <p:cNvSpPr>
            <a:spLocks noGrp="1"/>
          </p:cNvSpPr>
          <p:nvPr>
            <p:ph type="title"/>
          </p:nvPr>
        </p:nvSpPr>
        <p:spPr/>
        <p:txBody>
          <a:bodyPr/>
          <a:lstStyle/>
          <a:p>
            <a:r>
              <a:rPr lang="en-US" dirty="0"/>
              <a:t>Cluster randomized trial of HCC screening</a:t>
            </a:r>
          </a:p>
        </p:txBody>
      </p:sp>
      <p:sp>
        <p:nvSpPr>
          <p:cNvPr id="4" name="Text Placeholder 3">
            <a:extLst>
              <a:ext uri="{FF2B5EF4-FFF2-40B4-BE49-F238E27FC236}">
                <a16:creationId xmlns:a16="http://schemas.microsoft.com/office/drawing/2014/main" id="{39BF4A74-1C81-CD09-1B1B-F28D028D1A65}"/>
              </a:ext>
            </a:extLst>
          </p:cNvPr>
          <p:cNvSpPr>
            <a:spLocks noGrp="1"/>
          </p:cNvSpPr>
          <p:nvPr>
            <p:ph type="body" sz="quarter" idx="14"/>
          </p:nvPr>
        </p:nvSpPr>
        <p:spPr/>
        <p:txBody>
          <a:bodyPr/>
          <a:lstStyle/>
          <a:p>
            <a:r>
              <a:rPr lang="en-US" dirty="0"/>
              <a:t>Source: Zhang et al, J Cancer Res Clin Oncol. 2004;130:417-22.</a:t>
            </a:r>
          </a:p>
        </p:txBody>
      </p:sp>
      <p:pic>
        <p:nvPicPr>
          <p:cNvPr id="2052" name="Picture 4" descr="In a trial performed in Shanghai, China, more than 18,000 persons with chronic viral hepatitis (most of whom had chronic hepatitis B), were randomized to screening for hepatocellular carcinoma (HCC) or no screening (control). As shown, individuals who received screening were more likely to have their HCC diagnosed at an earlier stage (Stage 1) than those who did not have screening.&lt;div&gt;Source: Zhang BH, Yang BH, Tang ZY. Randomized controlled trial of screening for hepatocellular carcinoma. J Cancer Res Clin Oncol. 2004;130:417-22.&lt;/div&gt;">
            <a:extLst>
              <a:ext uri="{FF2B5EF4-FFF2-40B4-BE49-F238E27FC236}">
                <a16:creationId xmlns:a16="http://schemas.microsoft.com/office/drawing/2014/main" id="{18A90521-D739-46DD-716F-A200231D5D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3" b="3984"/>
          <a:stretch/>
        </p:blipFill>
        <p:spPr bwMode="auto">
          <a:xfrm>
            <a:off x="880016" y="989702"/>
            <a:ext cx="7164247" cy="38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51359"/>
      </p:ext>
    </p:extLst>
  </p:cSld>
  <p:clrMapOvr>
    <a:masterClrMapping/>
  </p:clrMapOvr>
  <p:transition spd="slow" advTm="4211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09BB-9496-E66E-4A4D-DFC099662454}"/>
              </a:ext>
            </a:extLst>
          </p:cNvPr>
          <p:cNvSpPr>
            <a:spLocks noGrp="1"/>
          </p:cNvSpPr>
          <p:nvPr>
            <p:ph type="title"/>
          </p:nvPr>
        </p:nvSpPr>
        <p:spPr/>
        <p:txBody>
          <a:bodyPr/>
          <a:lstStyle/>
          <a:p>
            <a:r>
              <a:rPr lang="en-US" dirty="0"/>
              <a:t>Cluster randomized trial of HCC screening</a:t>
            </a:r>
          </a:p>
        </p:txBody>
      </p:sp>
      <p:sp>
        <p:nvSpPr>
          <p:cNvPr id="4" name="Text Placeholder 3">
            <a:extLst>
              <a:ext uri="{FF2B5EF4-FFF2-40B4-BE49-F238E27FC236}">
                <a16:creationId xmlns:a16="http://schemas.microsoft.com/office/drawing/2014/main" id="{39BF4A74-1C81-CD09-1B1B-F28D028D1A65}"/>
              </a:ext>
            </a:extLst>
          </p:cNvPr>
          <p:cNvSpPr>
            <a:spLocks noGrp="1"/>
          </p:cNvSpPr>
          <p:nvPr>
            <p:ph type="body" sz="quarter" idx="14"/>
          </p:nvPr>
        </p:nvSpPr>
        <p:spPr/>
        <p:txBody>
          <a:bodyPr/>
          <a:lstStyle/>
          <a:p>
            <a:r>
              <a:rPr lang="en-US" dirty="0"/>
              <a:t>Source: Zhang et al, J Cancer Res Clin Oncol. 2004;130:417-22.</a:t>
            </a:r>
          </a:p>
        </p:txBody>
      </p:sp>
      <p:pic>
        <p:nvPicPr>
          <p:cNvPr id="2050" name="Picture 2" descr="In this trial, patients with chronic viral hepatitis who underwent screening for hepatocellular carcinoma (HCC) had improved survival after the diagnosis of HCC when compared with the control group that did not receive screening for HCC.&lt;div&gt;Source: Zhang BH, Yang BH, Tang ZY. Randomized controlled trial of screening for hepatocellular carcinoma. J Cancer Res Clin Oncol. 2004;130:417-22.&lt;/div&gt;">
            <a:extLst>
              <a:ext uri="{FF2B5EF4-FFF2-40B4-BE49-F238E27FC236}">
                <a16:creationId xmlns:a16="http://schemas.microsoft.com/office/drawing/2014/main" id="{BFA375F2-3655-A051-A2BB-01F3C34EC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31156" y="1005477"/>
            <a:ext cx="7681688" cy="384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23786"/>
      </p:ext>
    </p:extLst>
  </p:cSld>
  <p:clrMapOvr>
    <a:masterClrMapping/>
  </p:clrMapOvr>
  <p:transition spd="slow" advTm="2825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8FBF-08F1-DBB0-6151-A6602043DE0C}"/>
              </a:ext>
            </a:extLst>
          </p:cNvPr>
          <p:cNvSpPr>
            <a:spLocks noGrp="1"/>
          </p:cNvSpPr>
          <p:nvPr>
            <p:ph type="title"/>
          </p:nvPr>
        </p:nvSpPr>
        <p:spPr/>
        <p:txBody>
          <a:bodyPr>
            <a:normAutofit fontScale="90000"/>
          </a:bodyPr>
          <a:lstStyle/>
          <a:p>
            <a:r>
              <a:rPr lang="en-US" dirty="0"/>
              <a:t>Who to Screen for HCC in Persons with chronic HBV (AASLD)</a:t>
            </a:r>
          </a:p>
        </p:txBody>
      </p:sp>
      <p:sp>
        <p:nvSpPr>
          <p:cNvPr id="3" name="Content Placeholder 2">
            <a:extLst>
              <a:ext uri="{FF2B5EF4-FFF2-40B4-BE49-F238E27FC236}">
                <a16:creationId xmlns:a16="http://schemas.microsoft.com/office/drawing/2014/main" id="{A11C99B5-652A-EF32-E6DA-187340C4C4EC}"/>
              </a:ext>
            </a:extLst>
          </p:cNvPr>
          <p:cNvSpPr>
            <a:spLocks noGrp="1"/>
          </p:cNvSpPr>
          <p:nvPr>
            <p:ph sz="half" idx="2"/>
          </p:nvPr>
        </p:nvSpPr>
        <p:spPr/>
        <p:txBody>
          <a:bodyPr/>
          <a:lstStyle/>
          <a:p>
            <a:r>
              <a:rPr lang="en-US" dirty="0"/>
              <a:t>All persons with cirrhosis</a:t>
            </a:r>
          </a:p>
          <a:p>
            <a:r>
              <a:rPr lang="en-US" dirty="0"/>
              <a:t>Black males older than 40 years of age</a:t>
            </a:r>
          </a:p>
          <a:p>
            <a:r>
              <a:rPr lang="en-US" dirty="0"/>
              <a:t>Asian males older than 40 years of age</a:t>
            </a:r>
          </a:p>
          <a:p>
            <a:r>
              <a:rPr lang="en-US" dirty="0"/>
              <a:t>Asian females older than 50 years of age</a:t>
            </a:r>
          </a:p>
          <a:p>
            <a:r>
              <a:rPr lang="en-US" dirty="0"/>
              <a:t>Persons with 1</a:t>
            </a:r>
            <a:r>
              <a:rPr lang="en-US" baseline="30000" dirty="0"/>
              <a:t>st</a:t>
            </a:r>
            <a:r>
              <a:rPr lang="en-US" dirty="0"/>
              <a:t> degree family member with history of HCC</a:t>
            </a:r>
          </a:p>
          <a:p>
            <a:r>
              <a:rPr lang="en-US" dirty="0"/>
              <a:t>Persons with hepatitis delta coinfection</a:t>
            </a:r>
          </a:p>
        </p:txBody>
      </p:sp>
      <p:sp>
        <p:nvSpPr>
          <p:cNvPr id="4" name="Text Placeholder 3">
            <a:extLst>
              <a:ext uri="{FF2B5EF4-FFF2-40B4-BE49-F238E27FC236}">
                <a16:creationId xmlns:a16="http://schemas.microsoft.com/office/drawing/2014/main" id="{A59B2F06-9A1C-929F-695C-9C2056357BE8}"/>
              </a:ext>
            </a:extLst>
          </p:cNvPr>
          <p:cNvSpPr>
            <a:spLocks noGrp="1"/>
          </p:cNvSpPr>
          <p:nvPr>
            <p:ph type="body" sz="quarter" idx="14"/>
          </p:nvPr>
        </p:nvSpPr>
        <p:spPr/>
        <p:txBody>
          <a:bodyPr/>
          <a:lstStyle/>
          <a:p>
            <a:r>
              <a:rPr lang="en-US" dirty="0"/>
              <a:t>Source: AASLD 2018 Hepatitis B Guidance</a:t>
            </a:r>
          </a:p>
        </p:txBody>
      </p:sp>
    </p:spTree>
    <p:custDataLst>
      <p:tags r:id="rId1"/>
    </p:custDataLst>
    <p:extLst>
      <p:ext uri="{BB962C8B-B14F-4D97-AF65-F5344CB8AC3E}">
        <p14:creationId xmlns:p14="http://schemas.microsoft.com/office/powerpoint/2010/main" val="1695158148"/>
      </p:ext>
    </p:extLst>
  </p:cSld>
  <p:clrMapOvr>
    <a:masterClrMapping/>
  </p:clrMapOvr>
  <p:transition spd="slow" advTm="6359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071D-14B5-D344-08DA-DB416BB242E5}"/>
              </a:ext>
            </a:extLst>
          </p:cNvPr>
          <p:cNvSpPr>
            <a:spLocks noGrp="1"/>
          </p:cNvSpPr>
          <p:nvPr>
            <p:ph type="title"/>
          </p:nvPr>
        </p:nvSpPr>
        <p:spPr/>
        <p:txBody>
          <a:bodyPr/>
          <a:lstStyle/>
          <a:p>
            <a:r>
              <a:rPr lang="en-US" dirty="0"/>
              <a:t>Risk Factors for HCC</a:t>
            </a:r>
          </a:p>
        </p:txBody>
      </p:sp>
      <p:sp>
        <p:nvSpPr>
          <p:cNvPr id="3" name="Text Placeholder 2">
            <a:extLst>
              <a:ext uri="{FF2B5EF4-FFF2-40B4-BE49-F238E27FC236}">
                <a16:creationId xmlns:a16="http://schemas.microsoft.com/office/drawing/2014/main" id="{F564A894-AA2A-0297-2CD5-9CBDE0566B7C}"/>
              </a:ext>
            </a:extLst>
          </p:cNvPr>
          <p:cNvSpPr>
            <a:spLocks noGrp="1"/>
          </p:cNvSpPr>
          <p:nvPr>
            <p:ph type="body" sz="quarter" idx="14"/>
          </p:nvPr>
        </p:nvSpPr>
        <p:spPr/>
        <p:txBody>
          <a:bodyPr/>
          <a:lstStyle/>
          <a:p>
            <a:r>
              <a:rPr lang="en-US" dirty="0"/>
              <a:t>Adapted from AASLD 2018 Hepatitis B Guidance</a:t>
            </a:r>
          </a:p>
        </p:txBody>
      </p:sp>
      <p:graphicFrame>
        <p:nvGraphicFramePr>
          <p:cNvPr id="5" name="Table 5">
            <a:extLst>
              <a:ext uri="{FF2B5EF4-FFF2-40B4-BE49-F238E27FC236}">
                <a16:creationId xmlns:a16="http://schemas.microsoft.com/office/drawing/2014/main" id="{D2753724-2BDB-D908-1725-741F1042C185}"/>
              </a:ext>
            </a:extLst>
          </p:cNvPr>
          <p:cNvGraphicFramePr>
            <a:graphicFrameLocks noGrp="1"/>
          </p:cNvGraphicFramePr>
          <p:nvPr>
            <p:extLst>
              <p:ext uri="{D42A27DB-BD31-4B8C-83A1-F6EECF244321}">
                <p14:modId xmlns:p14="http://schemas.microsoft.com/office/powerpoint/2010/main" val="3322629271"/>
              </p:ext>
            </p:extLst>
          </p:nvPr>
        </p:nvGraphicFramePr>
        <p:xfrm>
          <a:off x="766661" y="1378867"/>
          <a:ext cx="7535919" cy="2450536"/>
        </p:xfrm>
        <a:graphic>
          <a:graphicData uri="http://schemas.openxmlformats.org/drawingml/2006/table">
            <a:tbl>
              <a:tblPr firstRow="1" bandRow="1">
                <a:tableStyleId>{5C22544A-7EE6-4342-B048-85BDC9FD1C3A}</a:tableStyleId>
              </a:tblPr>
              <a:tblGrid>
                <a:gridCol w="2266995">
                  <a:extLst>
                    <a:ext uri="{9D8B030D-6E8A-4147-A177-3AD203B41FA5}">
                      <a16:colId xmlns:a16="http://schemas.microsoft.com/office/drawing/2014/main" val="36245345"/>
                    </a:ext>
                  </a:extLst>
                </a:gridCol>
                <a:gridCol w="2818504">
                  <a:extLst>
                    <a:ext uri="{9D8B030D-6E8A-4147-A177-3AD203B41FA5}">
                      <a16:colId xmlns:a16="http://schemas.microsoft.com/office/drawing/2014/main" val="645327147"/>
                    </a:ext>
                  </a:extLst>
                </a:gridCol>
                <a:gridCol w="2450420">
                  <a:extLst>
                    <a:ext uri="{9D8B030D-6E8A-4147-A177-3AD203B41FA5}">
                      <a16:colId xmlns:a16="http://schemas.microsoft.com/office/drawing/2014/main" val="3053177932"/>
                    </a:ext>
                  </a:extLst>
                </a:gridCol>
              </a:tblGrid>
              <a:tr h="454096">
                <a:tc>
                  <a:txBody>
                    <a:bodyPr/>
                    <a:lstStyle/>
                    <a:p>
                      <a:pPr algn="ctr"/>
                      <a:r>
                        <a:rPr lang="en-US" sz="1500" dirty="0"/>
                        <a:t>Host</a:t>
                      </a:r>
                    </a:p>
                  </a:txBody>
                  <a:tcPr anchor="ctr"/>
                </a:tc>
                <a:tc>
                  <a:txBody>
                    <a:bodyPr/>
                    <a:lstStyle/>
                    <a:p>
                      <a:pPr algn="ctr"/>
                      <a:r>
                        <a:rPr lang="en-US" sz="1500" dirty="0"/>
                        <a:t>Viral/Disease</a:t>
                      </a:r>
                    </a:p>
                  </a:txBody>
                  <a:tcPr anchor="ctr"/>
                </a:tc>
                <a:tc>
                  <a:txBody>
                    <a:bodyPr/>
                    <a:lstStyle/>
                    <a:p>
                      <a:pPr algn="ctr"/>
                      <a:r>
                        <a:rPr lang="en-US" sz="1500" dirty="0"/>
                        <a:t>Environmental/Exposure</a:t>
                      </a:r>
                    </a:p>
                  </a:txBody>
                  <a:tcPr anchor="ctr"/>
                </a:tc>
                <a:extLst>
                  <a:ext uri="{0D108BD9-81ED-4DB2-BD59-A6C34878D82A}">
                    <a16:rowId xmlns:a16="http://schemas.microsoft.com/office/drawing/2014/main" val="2567844706"/>
                  </a:ext>
                </a:extLst>
              </a:tr>
              <a:tr h="1875479">
                <a:tc>
                  <a:txBody>
                    <a:bodyPr/>
                    <a:lstStyle/>
                    <a:p>
                      <a:pPr marL="230188" indent="-230188">
                        <a:spcBef>
                          <a:spcPts val="600"/>
                        </a:spcBef>
                        <a:buFont typeface="Arial" panose="020B0604020202020204" pitchFamily="34" charset="0"/>
                        <a:buChar char="•"/>
                        <a:tabLst/>
                      </a:pPr>
                      <a:r>
                        <a:rPr lang="en-US" sz="1500" dirty="0"/>
                        <a:t>Age &gt;40 years</a:t>
                      </a:r>
                    </a:p>
                    <a:p>
                      <a:pPr marL="230188" indent="-230188">
                        <a:spcBef>
                          <a:spcPts val="600"/>
                        </a:spcBef>
                        <a:buFont typeface="Arial" panose="020B0604020202020204" pitchFamily="34" charset="0"/>
                        <a:buChar char="•"/>
                        <a:tabLst/>
                      </a:pPr>
                      <a:r>
                        <a:rPr lang="en-US" sz="1500" dirty="0"/>
                        <a:t>Male sex</a:t>
                      </a:r>
                    </a:p>
                    <a:p>
                      <a:pPr marL="230188" indent="-230188">
                        <a:spcBef>
                          <a:spcPts val="600"/>
                        </a:spcBef>
                        <a:buFont typeface="Arial" panose="020B0604020202020204" pitchFamily="34" charset="0"/>
                        <a:buChar char="•"/>
                        <a:tabLst/>
                      </a:pPr>
                      <a:r>
                        <a:rPr lang="en-US" sz="1500" dirty="0"/>
                        <a:t>Immune compromised</a:t>
                      </a:r>
                    </a:p>
                  </a:txBody>
                  <a:tcPr/>
                </a:tc>
                <a:tc>
                  <a:txBody>
                    <a:bodyPr/>
                    <a:lstStyle/>
                    <a:p>
                      <a:pPr marL="230188" indent="-230188">
                        <a:spcBef>
                          <a:spcPts val="600"/>
                        </a:spcBef>
                        <a:buFont typeface="Arial" panose="020B0604020202020204" pitchFamily="34" charset="0"/>
                        <a:buChar char="•"/>
                        <a:tabLst/>
                      </a:pPr>
                      <a:r>
                        <a:rPr lang="en-US" sz="1500" dirty="0"/>
                        <a:t>Presence of cirrhosis</a:t>
                      </a:r>
                    </a:p>
                    <a:p>
                      <a:pPr marL="230188" indent="-230188">
                        <a:spcBef>
                          <a:spcPts val="600"/>
                        </a:spcBef>
                        <a:buFont typeface="Arial" panose="020B0604020202020204" pitchFamily="34" charset="0"/>
                        <a:buChar char="•"/>
                        <a:tabLst/>
                      </a:pPr>
                      <a:r>
                        <a:rPr lang="en-US" sz="1500" dirty="0"/>
                        <a:t>High HBV DNA level (&gt;2000 IU/ml)</a:t>
                      </a:r>
                    </a:p>
                    <a:p>
                      <a:pPr marL="230188" indent="-230188">
                        <a:spcBef>
                          <a:spcPts val="600"/>
                        </a:spcBef>
                        <a:buFont typeface="Arial" panose="020B0604020202020204" pitchFamily="34" charset="0"/>
                        <a:buChar char="•"/>
                        <a:tabLst/>
                      </a:pPr>
                      <a:r>
                        <a:rPr lang="en-US" sz="1500" dirty="0"/>
                        <a:t>Genotype C</a:t>
                      </a:r>
                    </a:p>
                    <a:p>
                      <a:pPr marL="230188" indent="-230188">
                        <a:spcBef>
                          <a:spcPts val="600"/>
                        </a:spcBef>
                        <a:buFont typeface="Arial" panose="020B0604020202020204" pitchFamily="34" charset="0"/>
                        <a:buChar char="•"/>
                        <a:tabLst/>
                      </a:pPr>
                      <a:r>
                        <a:rPr lang="en-US" sz="1500" dirty="0"/>
                        <a:t>Longer duration of infection</a:t>
                      </a:r>
                    </a:p>
                    <a:p>
                      <a:pPr marL="230188" indent="-230188">
                        <a:spcBef>
                          <a:spcPts val="600"/>
                        </a:spcBef>
                        <a:buFont typeface="Arial" panose="020B0604020202020204" pitchFamily="34" charset="0"/>
                        <a:buChar char="•"/>
                        <a:tabLst/>
                      </a:pPr>
                      <a:r>
                        <a:rPr lang="en-US" sz="1500" dirty="0"/>
                        <a:t>Concurrent viral infections (HIV, HCV, HDV)</a:t>
                      </a:r>
                    </a:p>
                  </a:txBody>
                  <a:tcPr/>
                </a:tc>
                <a:tc>
                  <a:txBody>
                    <a:bodyPr/>
                    <a:lstStyle/>
                    <a:p>
                      <a:pPr marL="230188" indent="-230188">
                        <a:spcBef>
                          <a:spcPts val="600"/>
                        </a:spcBef>
                        <a:buFont typeface="Arial" panose="020B0604020202020204" pitchFamily="34" charset="0"/>
                        <a:buChar char="•"/>
                        <a:tabLst/>
                      </a:pPr>
                      <a:r>
                        <a:rPr lang="en-US" sz="1500" dirty="0"/>
                        <a:t>Alcohol</a:t>
                      </a:r>
                    </a:p>
                    <a:p>
                      <a:pPr marL="230188" indent="-230188">
                        <a:spcBef>
                          <a:spcPts val="600"/>
                        </a:spcBef>
                        <a:buFont typeface="Arial" panose="020B0604020202020204" pitchFamily="34" charset="0"/>
                        <a:buChar char="•"/>
                        <a:tabLst/>
                      </a:pPr>
                      <a:r>
                        <a:rPr lang="en-US" sz="1500" dirty="0"/>
                        <a:t>Metabolic syndrome (NAFLD, diabetes, obesity)</a:t>
                      </a:r>
                    </a:p>
                    <a:p>
                      <a:pPr marL="230188" indent="-230188">
                        <a:spcBef>
                          <a:spcPts val="600"/>
                        </a:spcBef>
                        <a:buFont typeface="Arial" panose="020B0604020202020204" pitchFamily="34" charset="0"/>
                        <a:buChar char="•"/>
                        <a:tabLst/>
                      </a:pPr>
                      <a:r>
                        <a:rPr lang="en-US" sz="1500" dirty="0"/>
                        <a:t>Aflatoxin</a:t>
                      </a:r>
                    </a:p>
                    <a:p>
                      <a:pPr marL="230188" indent="-230188">
                        <a:spcBef>
                          <a:spcPts val="600"/>
                        </a:spcBef>
                        <a:buFont typeface="Arial" panose="020B0604020202020204" pitchFamily="34" charset="0"/>
                        <a:buChar char="•"/>
                        <a:tabLst/>
                      </a:pPr>
                      <a:r>
                        <a:rPr lang="en-US" sz="1500" dirty="0"/>
                        <a:t>Smoking</a:t>
                      </a:r>
                    </a:p>
                  </a:txBody>
                  <a:tcPr/>
                </a:tc>
                <a:extLst>
                  <a:ext uri="{0D108BD9-81ED-4DB2-BD59-A6C34878D82A}">
                    <a16:rowId xmlns:a16="http://schemas.microsoft.com/office/drawing/2014/main" val="363719766"/>
                  </a:ext>
                </a:extLst>
              </a:tr>
            </a:tbl>
          </a:graphicData>
        </a:graphic>
      </p:graphicFrame>
      <p:pic>
        <p:nvPicPr>
          <p:cNvPr id="39" name="Audio 38">
            <a:extLst>
              <a:ext uri="{FF2B5EF4-FFF2-40B4-BE49-F238E27FC236}">
                <a16:creationId xmlns:a16="http://schemas.microsoft.com/office/drawing/2014/main" id="{7F2D77BB-FC13-64E4-10AC-F69EDD36E0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916569431"/>
      </p:ext>
    </p:extLst>
  </p:cSld>
  <p:clrMapOvr>
    <a:masterClrMapping/>
  </p:clrMapOvr>
  <p:transition spd="slow" advTm="194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8FBF-08F1-DBB0-6151-A6602043DE0C}"/>
              </a:ext>
            </a:extLst>
          </p:cNvPr>
          <p:cNvSpPr>
            <a:spLocks noGrp="1"/>
          </p:cNvSpPr>
          <p:nvPr>
            <p:ph type="title"/>
          </p:nvPr>
        </p:nvSpPr>
        <p:spPr/>
        <p:txBody>
          <a:bodyPr>
            <a:normAutofit fontScale="90000"/>
          </a:bodyPr>
          <a:lstStyle/>
          <a:p>
            <a:r>
              <a:rPr lang="en-US" dirty="0"/>
              <a:t>Who to Screen for HCC in Persons with chronic HBV (AASLD)</a:t>
            </a:r>
          </a:p>
        </p:txBody>
      </p:sp>
      <p:sp>
        <p:nvSpPr>
          <p:cNvPr id="3" name="Content Placeholder 2">
            <a:extLst>
              <a:ext uri="{FF2B5EF4-FFF2-40B4-BE49-F238E27FC236}">
                <a16:creationId xmlns:a16="http://schemas.microsoft.com/office/drawing/2014/main" id="{A11C99B5-652A-EF32-E6DA-187340C4C4EC}"/>
              </a:ext>
            </a:extLst>
          </p:cNvPr>
          <p:cNvSpPr>
            <a:spLocks noGrp="1"/>
          </p:cNvSpPr>
          <p:nvPr>
            <p:ph sz="half" idx="2"/>
          </p:nvPr>
        </p:nvSpPr>
        <p:spPr/>
        <p:txBody>
          <a:bodyPr/>
          <a:lstStyle/>
          <a:p>
            <a:r>
              <a:rPr lang="en-US" dirty="0"/>
              <a:t>All persons with cirrhosis</a:t>
            </a:r>
          </a:p>
          <a:p>
            <a:r>
              <a:rPr lang="en-US" dirty="0"/>
              <a:t>Black males older than 40 years of age</a:t>
            </a:r>
          </a:p>
          <a:p>
            <a:r>
              <a:rPr lang="en-US" dirty="0"/>
              <a:t>Asian males older than 40 years of age</a:t>
            </a:r>
          </a:p>
          <a:p>
            <a:r>
              <a:rPr lang="en-US" dirty="0"/>
              <a:t>Asian females older than 50 years of age</a:t>
            </a:r>
          </a:p>
          <a:p>
            <a:r>
              <a:rPr lang="en-US" dirty="0"/>
              <a:t>Persons with 1</a:t>
            </a:r>
            <a:r>
              <a:rPr lang="en-US" baseline="30000" dirty="0"/>
              <a:t>st</a:t>
            </a:r>
            <a:r>
              <a:rPr lang="en-US" dirty="0"/>
              <a:t> degree family member with history of HCC</a:t>
            </a:r>
          </a:p>
          <a:p>
            <a:r>
              <a:rPr lang="en-US" dirty="0"/>
              <a:t>Persons with hepatitis delta coinfection</a:t>
            </a:r>
          </a:p>
        </p:txBody>
      </p:sp>
      <p:sp>
        <p:nvSpPr>
          <p:cNvPr id="4" name="Text Placeholder 3">
            <a:extLst>
              <a:ext uri="{FF2B5EF4-FFF2-40B4-BE49-F238E27FC236}">
                <a16:creationId xmlns:a16="http://schemas.microsoft.com/office/drawing/2014/main" id="{A59B2F06-9A1C-929F-695C-9C2056357BE8}"/>
              </a:ext>
            </a:extLst>
          </p:cNvPr>
          <p:cNvSpPr>
            <a:spLocks noGrp="1"/>
          </p:cNvSpPr>
          <p:nvPr>
            <p:ph type="body" sz="quarter" idx="14"/>
          </p:nvPr>
        </p:nvSpPr>
        <p:spPr/>
        <p:txBody>
          <a:bodyPr/>
          <a:lstStyle/>
          <a:p>
            <a:r>
              <a:rPr lang="en-US" dirty="0"/>
              <a:t>Source: AASLD 2018 Hepatitis B Guidance</a:t>
            </a:r>
          </a:p>
        </p:txBody>
      </p:sp>
    </p:spTree>
    <p:extLst>
      <p:ext uri="{BB962C8B-B14F-4D97-AF65-F5344CB8AC3E}">
        <p14:creationId xmlns:p14="http://schemas.microsoft.com/office/powerpoint/2010/main" val="1523766157"/>
      </p:ext>
    </p:extLst>
  </p:cSld>
  <p:clrMapOvr>
    <a:masterClrMapping/>
  </p:clrMapOvr>
  <p:transition spd="slow" advTm="965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2D53-FD08-E29E-6DAD-E907CA7C6D39}"/>
              </a:ext>
            </a:extLst>
          </p:cNvPr>
          <p:cNvSpPr>
            <a:spLocks noGrp="1"/>
          </p:cNvSpPr>
          <p:nvPr>
            <p:ph type="title"/>
          </p:nvPr>
        </p:nvSpPr>
        <p:spPr/>
        <p:txBody>
          <a:bodyPr/>
          <a:lstStyle/>
          <a:p>
            <a:r>
              <a:rPr lang="en-US" dirty="0"/>
              <a:t>How to Screen: Abdominal Ultrasound every 6 months</a:t>
            </a:r>
          </a:p>
        </p:txBody>
      </p:sp>
      <p:sp>
        <p:nvSpPr>
          <p:cNvPr id="3" name="Content Placeholder 2">
            <a:extLst>
              <a:ext uri="{FF2B5EF4-FFF2-40B4-BE49-F238E27FC236}">
                <a16:creationId xmlns:a16="http://schemas.microsoft.com/office/drawing/2014/main" id="{9F96DCD3-DCB2-C110-1F6A-5636772BB66D}"/>
              </a:ext>
            </a:extLst>
          </p:cNvPr>
          <p:cNvSpPr>
            <a:spLocks noGrp="1"/>
          </p:cNvSpPr>
          <p:nvPr>
            <p:ph sz="half" idx="2"/>
          </p:nvPr>
        </p:nvSpPr>
        <p:spPr>
          <a:xfrm>
            <a:off x="323850" y="1135604"/>
            <a:ext cx="4489888" cy="3600450"/>
          </a:xfrm>
        </p:spPr>
        <p:txBody>
          <a:bodyPr/>
          <a:lstStyle/>
          <a:p>
            <a:r>
              <a:rPr lang="en-US" dirty="0"/>
              <a:t>Advantages</a:t>
            </a:r>
          </a:p>
          <a:p>
            <a:pPr lvl="1"/>
            <a:r>
              <a:rPr lang="en-US" dirty="0"/>
              <a:t>Inexpensive</a:t>
            </a:r>
          </a:p>
          <a:p>
            <a:pPr lvl="1"/>
            <a:r>
              <a:rPr lang="en-US" dirty="0"/>
              <a:t>No radiation or IV</a:t>
            </a:r>
          </a:p>
          <a:p>
            <a:pPr lvl="1"/>
            <a:r>
              <a:rPr lang="en-US" dirty="0"/>
              <a:t>Readily available</a:t>
            </a:r>
          </a:p>
          <a:p>
            <a:pPr lvl="1"/>
            <a:r>
              <a:rPr lang="en-US" dirty="0"/>
              <a:t>Well tolerated</a:t>
            </a:r>
          </a:p>
          <a:p>
            <a:r>
              <a:rPr lang="en-US" dirty="0"/>
              <a:t>Limitations</a:t>
            </a:r>
          </a:p>
          <a:p>
            <a:pPr lvl="1"/>
            <a:r>
              <a:rPr lang="en-US" dirty="0"/>
              <a:t>Operator dependent</a:t>
            </a:r>
          </a:p>
          <a:p>
            <a:pPr lvl="1"/>
            <a:r>
              <a:rPr lang="en-US" dirty="0"/>
              <a:t>Body habitus, hold breath</a:t>
            </a:r>
          </a:p>
          <a:p>
            <a:pPr lvl="1"/>
            <a:r>
              <a:rPr lang="en-US" dirty="0"/>
              <a:t>Liver factors (nodularity, steatosis)</a:t>
            </a:r>
          </a:p>
          <a:p>
            <a:pPr lvl="1"/>
            <a:r>
              <a:rPr lang="en-US" dirty="0"/>
              <a:t>Sensitivity ranges from 40-80%</a:t>
            </a:r>
          </a:p>
        </p:txBody>
      </p:sp>
      <p:sp>
        <p:nvSpPr>
          <p:cNvPr id="4" name="Text Placeholder 3">
            <a:extLst>
              <a:ext uri="{FF2B5EF4-FFF2-40B4-BE49-F238E27FC236}">
                <a16:creationId xmlns:a16="http://schemas.microsoft.com/office/drawing/2014/main" id="{993C6AAE-5092-98D4-78BF-D7A9667A198F}"/>
              </a:ext>
            </a:extLst>
          </p:cNvPr>
          <p:cNvSpPr>
            <a:spLocks noGrp="1"/>
          </p:cNvSpPr>
          <p:nvPr>
            <p:ph type="body" sz="quarter" idx="14"/>
          </p:nvPr>
        </p:nvSpPr>
        <p:spPr>
          <a:xfrm>
            <a:off x="323850" y="4824805"/>
            <a:ext cx="7357838" cy="240029"/>
          </a:xfrm>
        </p:spPr>
        <p:txBody>
          <a:bodyPr/>
          <a:lstStyle/>
          <a:p>
            <a:r>
              <a:rPr lang="en-US" dirty="0"/>
              <a:t>Sources: </a:t>
            </a:r>
            <a:r>
              <a:rPr lang="en-US" dirty="0" err="1"/>
              <a:t>Frenette</a:t>
            </a:r>
            <a:r>
              <a:rPr lang="en-US" dirty="0"/>
              <a:t> et al, Mayo Clin Proc Inn Qual Out. 2019;3:302-10.</a:t>
            </a:r>
          </a:p>
          <a:p>
            <a:r>
              <a:rPr lang="en-US" dirty="0" err="1"/>
              <a:t>Giustini</a:t>
            </a:r>
            <a:r>
              <a:rPr lang="en-US" dirty="0"/>
              <a:t> et al, Aliment </a:t>
            </a:r>
            <a:r>
              <a:rPr lang="en-US" dirty="0" err="1"/>
              <a:t>Pharmacol</a:t>
            </a:r>
            <a:r>
              <a:rPr lang="en-US" dirty="0"/>
              <a:t> </a:t>
            </a:r>
            <a:r>
              <a:rPr lang="en-US" dirty="0" err="1"/>
              <a:t>Ther</a:t>
            </a:r>
            <a:r>
              <a:rPr lang="en-US" dirty="0"/>
              <a:t>. 2023;57:1056-65.</a:t>
            </a:r>
          </a:p>
        </p:txBody>
      </p:sp>
      <p:pic>
        <p:nvPicPr>
          <p:cNvPr id="8194" name="Picture 2" descr="Abdominal Ultrasound">
            <a:extLst>
              <a:ext uri="{FF2B5EF4-FFF2-40B4-BE49-F238E27FC236}">
                <a16:creationId xmlns:a16="http://schemas.microsoft.com/office/drawing/2014/main" id="{9330BB0B-30D7-FE5B-F8F4-C3487D612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738" y="1429932"/>
            <a:ext cx="4181192" cy="27891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547E7FA7-29EC-238A-455A-D404A695D3CF}"/>
              </a:ext>
            </a:extLst>
          </p:cNvPr>
          <p:cNvSpPr txBox="1">
            <a:spLocks/>
          </p:cNvSpPr>
          <p:nvPr/>
        </p:nvSpPr>
        <p:spPr>
          <a:xfrm>
            <a:off x="4813738" y="4237555"/>
            <a:ext cx="4181192" cy="240029"/>
          </a:xfrm>
          <a:prstGeom prst="rect">
            <a:avLst/>
          </a:prstGeom>
        </p:spPr>
        <p:txBody>
          <a:bodyPr vert="horz" anchor="ctr"/>
          <a:lstStyle>
            <a:lvl1pPr marL="0" indent="0" algn="l" defTabSz="685800" rtl="0" eaLnBrk="1" latinLnBrk="0" hangingPunct="1">
              <a:spcBef>
                <a:spcPts val="0"/>
              </a:spcBef>
              <a:buFont typeface="Arial" pitchFamily="34" charset="0"/>
              <a:buNone/>
              <a:defRPr sz="1050" b="0" kern="1200" baseline="0">
                <a:solidFill>
                  <a:srgbClr val="285078"/>
                </a:solidFill>
                <a:latin typeface="Arial"/>
                <a:ea typeface="+mn-ea"/>
                <a:cs typeface="Arial"/>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US" dirty="0"/>
              <a:t>Photo: https://</a:t>
            </a:r>
            <a:r>
              <a:rPr lang="en-US" dirty="0" err="1"/>
              <a:t>ethnomed.org</a:t>
            </a:r>
            <a:r>
              <a:rPr lang="en-US" dirty="0"/>
              <a:t>/resource/abdominal-ultrasound</a:t>
            </a:r>
          </a:p>
        </p:txBody>
      </p:sp>
    </p:spTree>
    <p:extLst>
      <p:ext uri="{BB962C8B-B14F-4D97-AF65-F5344CB8AC3E}">
        <p14:creationId xmlns:p14="http://schemas.microsoft.com/office/powerpoint/2010/main" val="3716590610"/>
      </p:ext>
    </p:extLst>
  </p:cSld>
  <p:clrMapOvr>
    <a:masterClrMapping/>
  </p:clrMapOvr>
  <p:transition spd="slow" advTm="4069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6B8C-52ED-931B-AE85-80637252C223}"/>
              </a:ext>
            </a:extLst>
          </p:cNvPr>
          <p:cNvSpPr>
            <a:spLocks noGrp="1"/>
          </p:cNvSpPr>
          <p:nvPr>
            <p:ph type="title"/>
          </p:nvPr>
        </p:nvSpPr>
        <p:spPr/>
        <p:txBody>
          <a:bodyPr/>
          <a:lstStyle/>
          <a:p>
            <a:r>
              <a:rPr lang="en-US" dirty="0"/>
              <a:t>Biomarker for HCC Screening</a:t>
            </a:r>
          </a:p>
        </p:txBody>
      </p:sp>
      <p:sp>
        <p:nvSpPr>
          <p:cNvPr id="3" name="Content Placeholder 2">
            <a:extLst>
              <a:ext uri="{FF2B5EF4-FFF2-40B4-BE49-F238E27FC236}">
                <a16:creationId xmlns:a16="http://schemas.microsoft.com/office/drawing/2014/main" id="{DDC3EEA2-2680-3FA0-3243-042429066D84}"/>
              </a:ext>
            </a:extLst>
          </p:cNvPr>
          <p:cNvSpPr>
            <a:spLocks noGrp="1"/>
          </p:cNvSpPr>
          <p:nvPr>
            <p:ph sz="half" idx="2"/>
          </p:nvPr>
        </p:nvSpPr>
        <p:spPr>
          <a:xfrm>
            <a:off x="377640" y="1060298"/>
            <a:ext cx="8515350" cy="3600450"/>
          </a:xfrm>
        </p:spPr>
        <p:txBody>
          <a:bodyPr/>
          <a:lstStyle/>
          <a:p>
            <a:r>
              <a:rPr lang="en-US" dirty="0"/>
              <a:t>Serum alpha fetoprotein (AFP)</a:t>
            </a:r>
          </a:p>
          <a:p>
            <a:pPr lvl="1">
              <a:spcBef>
                <a:spcPts val="900"/>
              </a:spcBef>
            </a:pPr>
            <a:r>
              <a:rPr lang="en-US" b="1" dirty="0">
                <a:solidFill>
                  <a:srgbClr val="7030A0"/>
                </a:solidFill>
              </a:rPr>
              <a:t>Advantages</a:t>
            </a:r>
            <a:r>
              <a:rPr lang="en-US" dirty="0"/>
              <a:t>: Readily available, relatively inexpensive, easy to perform</a:t>
            </a:r>
          </a:p>
          <a:p>
            <a:pPr lvl="1">
              <a:spcBef>
                <a:spcPts val="900"/>
              </a:spcBef>
            </a:pPr>
            <a:r>
              <a:rPr lang="en-US" b="1" dirty="0">
                <a:solidFill>
                  <a:srgbClr val="7030A0"/>
                </a:solidFill>
              </a:rPr>
              <a:t>Limitations</a:t>
            </a:r>
            <a:r>
              <a:rPr lang="en-US" dirty="0"/>
              <a:t>: Suboptimal sensitivity &amp; specificity</a:t>
            </a:r>
          </a:p>
          <a:p>
            <a:pPr marL="801688" lvl="1" indent="-342900">
              <a:buAutoNum type="arabicParenBoth"/>
            </a:pPr>
            <a:r>
              <a:rPr lang="en-US" dirty="0"/>
              <a:t>Lack of uniform secretion of AFP by HCC tumors, esp. tumors &lt;3 cm</a:t>
            </a:r>
            <a:r>
              <a:rPr lang="en-US" baseline="30000" dirty="0"/>
              <a:t>2</a:t>
            </a:r>
          </a:p>
          <a:p>
            <a:pPr marL="801688" lvl="1" indent="-342900">
              <a:buAutoNum type="arabicParenBoth"/>
            </a:pPr>
            <a:r>
              <a:rPr lang="en-US" dirty="0"/>
              <a:t>Fluctuating and elevated AFP levels in patients with viral hepatitis or advanced fibrotic liver disease without HCC</a:t>
            </a:r>
          </a:p>
          <a:p>
            <a:pPr lvl="1">
              <a:spcBef>
                <a:spcPts val="900"/>
              </a:spcBef>
            </a:pPr>
            <a:r>
              <a:rPr lang="en-US" dirty="0"/>
              <a:t>Debate over benefit of adding AFP to ultrasound</a:t>
            </a:r>
          </a:p>
          <a:p>
            <a:pPr lvl="1"/>
            <a:endParaRPr lang="en-US" dirty="0"/>
          </a:p>
        </p:txBody>
      </p:sp>
      <p:sp>
        <p:nvSpPr>
          <p:cNvPr id="4" name="Text Placeholder 3">
            <a:extLst>
              <a:ext uri="{FF2B5EF4-FFF2-40B4-BE49-F238E27FC236}">
                <a16:creationId xmlns:a16="http://schemas.microsoft.com/office/drawing/2014/main" id="{A7A5095E-14CA-3CEC-66BF-A41A2CAF4080}"/>
              </a:ext>
            </a:extLst>
          </p:cNvPr>
          <p:cNvSpPr>
            <a:spLocks noGrp="1"/>
          </p:cNvSpPr>
          <p:nvPr>
            <p:ph type="body" sz="quarter" idx="14"/>
          </p:nvPr>
        </p:nvSpPr>
        <p:spPr/>
        <p:txBody>
          <a:bodyPr/>
          <a:lstStyle/>
          <a:p>
            <a:r>
              <a:rPr lang="en-US" dirty="0"/>
              <a:t>Source: </a:t>
            </a:r>
            <a:r>
              <a:rPr lang="en-US" dirty="0" err="1"/>
              <a:t>Frenette</a:t>
            </a:r>
            <a:r>
              <a:rPr lang="en-US" dirty="0"/>
              <a:t> et al, Mayo Clin Proc Inn Qual Out. 2019;3:302-10.</a:t>
            </a:r>
          </a:p>
        </p:txBody>
      </p:sp>
      <p:graphicFrame>
        <p:nvGraphicFramePr>
          <p:cNvPr id="5" name="Table 5">
            <a:extLst>
              <a:ext uri="{FF2B5EF4-FFF2-40B4-BE49-F238E27FC236}">
                <a16:creationId xmlns:a16="http://schemas.microsoft.com/office/drawing/2014/main" id="{F76C4576-111B-1D3F-D778-5F2CF6A1BF9D}"/>
              </a:ext>
            </a:extLst>
          </p:cNvPr>
          <p:cNvGraphicFramePr>
            <a:graphicFrameLocks noGrp="1"/>
          </p:cNvGraphicFramePr>
          <p:nvPr>
            <p:extLst>
              <p:ext uri="{D42A27DB-BD31-4B8C-83A1-F6EECF244321}">
                <p14:modId xmlns:p14="http://schemas.microsoft.com/office/powerpoint/2010/main" val="1611356125"/>
              </p:ext>
            </p:extLst>
          </p:nvPr>
        </p:nvGraphicFramePr>
        <p:xfrm>
          <a:off x="932331" y="3691741"/>
          <a:ext cx="6096000" cy="873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993184670"/>
                    </a:ext>
                  </a:extLst>
                </a:gridCol>
                <a:gridCol w="1524000">
                  <a:extLst>
                    <a:ext uri="{9D8B030D-6E8A-4147-A177-3AD203B41FA5}">
                      <a16:colId xmlns:a16="http://schemas.microsoft.com/office/drawing/2014/main" val="1078046532"/>
                    </a:ext>
                  </a:extLst>
                </a:gridCol>
                <a:gridCol w="1524000">
                  <a:extLst>
                    <a:ext uri="{9D8B030D-6E8A-4147-A177-3AD203B41FA5}">
                      <a16:colId xmlns:a16="http://schemas.microsoft.com/office/drawing/2014/main" val="1070029436"/>
                    </a:ext>
                  </a:extLst>
                </a:gridCol>
                <a:gridCol w="1524000">
                  <a:extLst>
                    <a:ext uri="{9D8B030D-6E8A-4147-A177-3AD203B41FA5}">
                      <a16:colId xmlns:a16="http://schemas.microsoft.com/office/drawing/2014/main" val="1321077525"/>
                    </a:ext>
                  </a:extLst>
                </a:gridCol>
              </a:tblGrid>
              <a:tr h="370840">
                <a:tc>
                  <a:txBody>
                    <a:bodyPr/>
                    <a:lstStyle/>
                    <a:p>
                      <a:endParaRPr lang="en-US"/>
                    </a:p>
                  </a:txBody>
                  <a:tcPr/>
                </a:tc>
                <a:tc>
                  <a:txBody>
                    <a:bodyPr/>
                    <a:lstStyle/>
                    <a:p>
                      <a:r>
                        <a:rPr lang="en-US" dirty="0"/>
                        <a:t>EASL</a:t>
                      </a:r>
                    </a:p>
                  </a:txBody>
                  <a:tcPr/>
                </a:tc>
                <a:tc>
                  <a:txBody>
                    <a:bodyPr/>
                    <a:lstStyle/>
                    <a:p>
                      <a:r>
                        <a:rPr lang="en-US" dirty="0"/>
                        <a:t>AASLD</a:t>
                      </a:r>
                    </a:p>
                  </a:txBody>
                  <a:tcPr/>
                </a:tc>
                <a:tc>
                  <a:txBody>
                    <a:bodyPr/>
                    <a:lstStyle/>
                    <a:p>
                      <a:r>
                        <a:rPr lang="en-US" dirty="0"/>
                        <a:t>APASL</a:t>
                      </a:r>
                    </a:p>
                  </a:txBody>
                  <a:tcPr/>
                </a:tc>
                <a:extLst>
                  <a:ext uri="{0D108BD9-81ED-4DB2-BD59-A6C34878D82A}">
                    <a16:rowId xmlns:a16="http://schemas.microsoft.com/office/drawing/2014/main" val="2597914085"/>
                  </a:ext>
                </a:extLst>
              </a:tr>
              <a:tr h="370840">
                <a:tc>
                  <a:txBody>
                    <a:bodyPr/>
                    <a:lstStyle/>
                    <a:p>
                      <a:r>
                        <a:rPr lang="en-US" dirty="0"/>
                        <a:t>Biomarker</a:t>
                      </a:r>
                    </a:p>
                  </a:txBody>
                  <a:tcPr/>
                </a:tc>
                <a:tc>
                  <a:txBody>
                    <a:bodyPr/>
                    <a:lstStyle/>
                    <a:p>
                      <a:r>
                        <a:rPr lang="en-US" dirty="0"/>
                        <a:t>Not recommended</a:t>
                      </a:r>
                    </a:p>
                  </a:txBody>
                  <a:tcPr/>
                </a:tc>
                <a:tc>
                  <a:txBody>
                    <a:bodyPr/>
                    <a:lstStyle/>
                    <a:p>
                      <a:r>
                        <a:rPr lang="en-US" dirty="0"/>
                        <a:t>At discretion of clinician</a:t>
                      </a:r>
                    </a:p>
                  </a:txBody>
                  <a:tcPr/>
                </a:tc>
                <a:tc>
                  <a:txBody>
                    <a:bodyPr/>
                    <a:lstStyle/>
                    <a:p>
                      <a:r>
                        <a:rPr lang="en-US" dirty="0"/>
                        <a:t>AFP (+ US)</a:t>
                      </a:r>
                    </a:p>
                  </a:txBody>
                  <a:tcPr/>
                </a:tc>
                <a:extLst>
                  <a:ext uri="{0D108BD9-81ED-4DB2-BD59-A6C34878D82A}">
                    <a16:rowId xmlns:a16="http://schemas.microsoft.com/office/drawing/2014/main" val="414843373"/>
                  </a:ext>
                </a:extLst>
              </a:tr>
            </a:tbl>
          </a:graphicData>
        </a:graphic>
      </p:graphicFrame>
    </p:spTree>
    <p:extLst>
      <p:ext uri="{BB962C8B-B14F-4D97-AF65-F5344CB8AC3E}">
        <p14:creationId xmlns:p14="http://schemas.microsoft.com/office/powerpoint/2010/main" val="1569614262"/>
      </p:ext>
    </p:extLst>
  </p:cSld>
  <p:clrMapOvr>
    <a:masterClrMapping/>
  </p:clrMapOvr>
  <p:transition spd="slow" advTm="592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4A26-3975-79F3-5C2F-6868079886A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8134406-DA7B-AE53-BD94-403F00CACEDA}"/>
              </a:ext>
            </a:extLst>
          </p:cNvPr>
          <p:cNvSpPr>
            <a:spLocks noGrp="1"/>
          </p:cNvSpPr>
          <p:nvPr>
            <p:ph sz="half" idx="2"/>
          </p:nvPr>
        </p:nvSpPr>
        <p:spPr/>
        <p:txBody>
          <a:bodyPr>
            <a:normAutofit/>
          </a:bodyPr>
          <a:lstStyle/>
          <a:p>
            <a:r>
              <a:rPr lang="en-US" sz="1800" dirty="0"/>
              <a:t>HCC is a leading cause of cancer-related deaths worldwide, and much of it is HBV-related.</a:t>
            </a:r>
          </a:p>
          <a:p>
            <a:r>
              <a:rPr lang="en-US" sz="1800" dirty="0"/>
              <a:t>Overall 5-year survival of HCC in the US is ~20%. Survival depends on the stage of HCC at the time of diagnosis.</a:t>
            </a:r>
          </a:p>
          <a:p>
            <a:r>
              <a:rPr lang="en-US" sz="1800" dirty="0"/>
              <a:t>The primary goal of HCC surveillance is to detect disease in an early stage and therefore increase the likelihood of potentially curative therapy.</a:t>
            </a:r>
          </a:p>
          <a:p>
            <a:r>
              <a:rPr lang="en-US" sz="1800" dirty="0"/>
              <a:t>Cirrhosis remains a consensus indication for HBV screening. Other indications per AASLD include factors determined by age/race, family </a:t>
            </a:r>
            <a:r>
              <a:rPr lang="en-US" sz="1800" dirty="0" err="1"/>
              <a:t>hx</a:t>
            </a:r>
            <a:r>
              <a:rPr lang="en-US" sz="1800" dirty="0"/>
              <a:t>, delta coinfection.</a:t>
            </a:r>
          </a:p>
          <a:p>
            <a:r>
              <a:rPr lang="en-US" sz="1800" dirty="0"/>
              <a:t>The recommended HCC screening method is hepatic ultrasound every 6 months, with or without serum alpha-fetoprotein.</a:t>
            </a:r>
          </a:p>
        </p:txBody>
      </p:sp>
      <p:sp>
        <p:nvSpPr>
          <p:cNvPr id="4" name="Text Placeholder 3">
            <a:extLst>
              <a:ext uri="{FF2B5EF4-FFF2-40B4-BE49-F238E27FC236}">
                <a16:creationId xmlns:a16="http://schemas.microsoft.com/office/drawing/2014/main" id="{4C62350B-FDF4-B7F2-79D5-B567324827A8}"/>
              </a:ext>
            </a:extLst>
          </p:cNvPr>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58242735"/>
      </p:ext>
    </p:extLst>
  </p:cSld>
  <p:clrMapOvr>
    <a:masterClrMapping/>
  </p:clrMapOvr>
  <p:transition spd="slow" advTm="535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1B53E0-42FF-A300-7198-2B3D6BC2BA3A}"/>
              </a:ext>
            </a:extLst>
          </p:cNvPr>
          <p:cNvPicPr>
            <a:picLocks noChangeAspect="1"/>
          </p:cNvPicPr>
          <p:nvPr/>
        </p:nvPicPr>
        <p:blipFill>
          <a:blip r:embed="rId3"/>
          <a:stretch>
            <a:fillRect/>
          </a:stretch>
        </p:blipFill>
        <p:spPr>
          <a:xfrm>
            <a:off x="936930" y="0"/>
            <a:ext cx="7270139" cy="5143500"/>
          </a:xfrm>
          <a:prstGeom prst="rect">
            <a:avLst/>
          </a:prstGeom>
        </p:spPr>
      </p:pic>
      <p:sp>
        <p:nvSpPr>
          <p:cNvPr id="3" name="TextBox 2">
            <a:extLst>
              <a:ext uri="{FF2B5EF4-FFF2-40B4-BE49-F238E27FC236}">
                <a16:creationId xmlns:a16="http://schemas.microsoft.com/office/drawing/2014/main" id="{C4F1970F-11F8-7883-E02D-22A72DDB34E4}"/>
              </a:ext>
            </a:extLst>
          </p:cNvPr>
          <p:cNvSpPr txBox="1"/>
          <p:nvPr/>
        </p:nvSpPr>
        <p:spPr>
          <a:xfrm>
            <a:off x="3535497" y="0"/>
            <a:ext cx="2182008" cy="307777"/>
          </a:xfrm>
          <a:prstGeom prst="rect">
            <a:avLst/>
          </a:prstGeom>
          <a:noFill/>
        </p:spPr>
        <p:txBody>
          <a:bodyPr wrap="none" rtlCol="0">
            <a:spAutoFit/>
          </a:bodyPr>
          <a:lstStyle/>
          <a:p>
            <a:r>
              <a:rPr lang="en-US" sz="1400" dirty="0" err="1"/>
              <a:t>www.hepatitisb.uw.edu</a:t>
            </a:r>
            <a:endParaRPr lang="en-US" sz="1400" dirty="0"/>
          </a:p>
        </p:txBody>
      </p:sp>
    </p:spTree>
    <p:extLst>
      <p:ext uri="{BB962C8B-B14F-4D97-AF65-F5344CB8AC3E}">
        <p14:creationId xmlns:p14="http://schemas.microsoft.com/office/powerpoint/2010/main" val="1130286197"/>
      </p:ext>
    </p:extLst>
  </p:cSld>
  <p:clrMapOvr>
    <a:masterClrMapping/>
  </p:clrMapOvr>
  <p:transition spd="slow" advTm="1290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6371"/>
      </p:ext>
    </p:extLst>
  </p:cSld>
  <p:clrMapOvr>
    <a:masterClrMapping/>
  </p:clrMapOvr>
  <p:transition spd="slow" advTm="2101"/>
  <p:extLst>
    <p:ext uri="{3A86A75C-4F4B-4683-9AE1-C65F6400EC91}">
      <p14:laserTraceLst xmlns:p14="http://schemas.microsoft.com/office/powerpoint/2010/main">
        <p14:tracePtLst>
          <p14:tracePt t="981" x="7454900" y="5118100"/>
          <p14:tracePt t="987" x="7524750" y="4914900"/>
          <p14:tracePt t="994" x="7632700" y="4705350"/>
          <p14:tracePt t="1002" x="7740650" y="4476750"/>
          <p14:tracePt t="1010" x="7867650" y="4248150"/>
          <p14:tracePt t="1018" x="8001000" y="4013200"/>
          <p14:tracePt t="1026" x="8134350" y="3752850"/>
          <p14:tracePt t="1034" x="8382000" y="3333750"/>
          <p14:tracePt t="1042" x="8559800" y="3048000"/>
          <p14:tracePt t="1051" x="8724900" y="2749550"/>
          <p14:tracePt t="1058" x="8870950" y="2438400"/>
          <p14:tracePt t="1067" x="8966200" y="2298700"/>
          <p14:tracePt t="1074" x="9105900" y="20002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B702-DBB4-0CBB-407B-E4755BE32B7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E469A0EC-B502-3103-BB1A-2C46714BC698}"/>
              </a:ext>
            </a:extLst>
          </p:cNvPr>
          <p:cNvSpPr>
            <a:spLocks noGrp="1"/>
          </p:cNvSpPr>
          <p:nvPr>
            <p:ph sz="quarter" idx="13"/>
          </p:nvPr>
        </p:nvSpPr>
        <p:spPr/>
        <p:txBody>
          <a:bodyPr/>
          <a:lstStyle/>
          <a:p>
            <a:endParaRPr lang="en-US"/>
          </a:p>
        </p:txBody>
      </p:sp>
      <p:sp>
        <p:nvSpPr>
          <p:cNvPr id="4" name="Title 1">
            <a:extLst>
              <a:ext uri="{FF2B5EF4-FFF2-40B4-BE49-F238E27FC236}">
                <a16:creationId xmlns:a16="http://schemas.microsoft.com/office/drawing/2014/main" id="{4DBB8F39-10E8-6507-8A5B-7450BC4145A5}"/>
              </a:ext>
            </a:extLst>
          </p:cNvPr>
          <p:cNvSpPr txBox="1">
            <a:spLocks/>
          </p:cNvSpPr>
          <p:nvPr/>
        </p:nvSpPr>
        <p:spPr>
          <a:xfrm>
            <a:off x="323850" y="1266332"/>
            <a:ext cx="8515350" cy="2804922"/>
          </a:xfrm>
          <a:prstGeom prst="rect">
            <a:avLst/>
          </a:prstGeom>
        </p:spPr>
        <p:txBody>
          <a:bodyPr anchor="t" anchorCtr="0">
            <a:normAutofit/>
          </a:bodyPr>
          <a:lstStyle>
            <a:lvl1pPr algn="l" defTabSz="685800" rtl="0" eaLnBrk="1" latinLnBrk="0" hangingPunct="1">
              <a:spcBef>
                <a:spcPct val="0"/>
              </a:spcBef>
              <a:buNone/>
              <a:defRPr sz="2000" kern="1200" baseline="0">
                <a:solidFill>
                  <a:schemeClr val="bg1"/>
                </a:solidFill>
                <a:latin typeface="Arial"/>
                <a:ea typeface="+mj-ea"/>
                <a:cs typeface="Arial"/>
              </a:defRPr>
            </a:lvl1pPr>
          </a:lstStyle>
          <a:p>
            <a:pPr fontAlgn="auto">
              <a:spcAft>
                <a:spcPts val="0"/>
              </a:spcAft>
            </a:pPr>
            <a:r>
              <a:rPr lang="en-US" dirty="0"/>
              <a:t>H. Nina Kim, MD MSc</a:t>
            </a:r>
          </a:p>
          <a:p>
            <a:pPr fontAlgn="auto">
              <a:spcAft>
                <a:spcPts val="0"/>
              </a:spcAft>
            </a:pPr>
            <a:endParaRPr lang="en-US" dirty="0"/>
          </a:p>
          <a:p>
            <a:pPr fontAlgn="auto">
              <a:spcAft>
                <a:spcPts val="0"/>
              </a:spcAft>
            </a:pPr>
            <a:r>
              <a:rPr lang="en-US" dirty="0"/>
              <a:t>Gilead Sciences provides program funding to my institution</a:t>
            </a:r>
          </a:p>
        </p:txBody>
      </p:sp>
    </p:spTree>
    <p:extLst>
      <p:ext uri="{BB962C8B-B14F-4D97-AF65-F5344CB8AC3E}">
        <p14:creationId xmlns:p14="http://schemas.microsoft.com/office/powerpoint/2010/main" val="1874156534"/>
      </p:ext>
    </p:extLst>
  </p:cSld>
  <p:clrMapOvr>
    <a:masterClrMapping/>
  </p:clrMapOvr>
  <p:transition spd="slow" advTm="261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BEEA-BB72-6028-A11C-C5B7393340C8}"/>
              </a:ext>
            </a:extLst>
          </p:cNvPr>
          <p:cNvSpPr>
            <a:spLocks noGrp="1"/>
          </p:cNvSpPr>
          <p:nvPr>
            <p:ph type="title"/>
          </p:nvPr>
        </p:nvSpPr>
        <p:spPr/>
        <p:txBody>
          <a:bodyPr/>
          <a:lstStyle/>
          <a:p>
            <a:r>
              <a:rPr lang="en-US" dirty="0"/>
              <a:t>Hepatocellular Carcinoma (HCC) due to Chronic Hepatitis B</a:t>
            </a:r>
          </a:p>
        </p:txBody>
      </p:sp>
      <p:sp>
        <p:nvSpPr>
          <p:cNvPr id="3" name="Content Placeholder 2">
            <a:extLst>
              <a:ext uri="{FF2B5EF4-FFF2-40B4-BE49-F238E27FC236}">
                <a16:creationId xmlns:a16="http://schemas.microsoft.com/office/drawing/2014/main" id="{33A58A81-6EAE-6305-434B-6B59F8375990}"/>
              </a:ext>
            </a:extLst>
          </p:cNvPr>
          <p:cNvSpPr>
            <a:spLocks noGrp="1"/>
          </p:cNvSpPr>
          <p:nvPr>
            <p:ph sz="half" idx="2"/>
          </p:nvPr>
        </p:nvSpPr>
        <p:spPr/>
        <p:txBody>
          <a:bodyPr>
            <a:normAutofit/>
          </a:bodyPr>
          <a:lstStyle/>
          <a:p>
            <a:r>
              <a:rPr lang="en-US" sz="2200" dirty="0"/>
              <a:t>Terminology</a:t>
            </a:r>
          </a:p>
          <a:p>
            <a:r>
              <a:rPr lang="en-US" sz="2200" dirty="0"/>
              <a:t>HCC epidemiology – global and US</a:t>
            </a:r>
          </a:p>
          <a:p>
            <a:r>
              <a:rPr lang="en-US" sz="2200" dirty="0"/>
              <a:t>Distinct oncogenic risk related to hepatitis B (HBV)</a:t>
            </a:r>
          </a:p>
          <a:p>
            <a:r>
              <a:rPr lang="en-US" sz="2200" dirty="0"/>
              <a:t>Evidence to support HCC screening</a:t>
            </a:r>
          </a:p>
          <a:p>
            <a:r>
              <a:rPr lang="en-US" sz="2200" dirty="0"/>
              <a:t>Who to screen</a:t>
            </a:r>
          </a:p>
          <a:p>
            <a:r>
              <a:rPr lang="en-US" sz="2200" dirty="0"/>
              <a:t>How to screen</a:t>
            </a:r>
          </a:p>
        </p:txBody>
      </p:sp>
      <p:sp>
        <p:nvSpPr>
          <p:cNvPr id="4" name="Text Placeholder 3">
            <a:extLst>
              <a:ext uri="{FF2B5EF4-FFF2-40B4-BE49-F238E27FC236}">
                <a16:creationId xmlns:a16="http://schemas.microsoft.com/office/drawing/2014/main" id="{086CC67C-C7C1-4313-C1FF-05875F3D56A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69567904"/>
      </p:ext>
    </p:extLst>
  </p:cSld>
  <p:clrMapOvr>
    <a:masterClrMapping/>
  </p:clrMapOvr>
  <p:transition spd="slow" advTm="3317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66B6-3A2C-049B-0796-22CE2D81103D}"/>
              </a:ext>
            </a:extLst>
          </p:cNvPr>
          <p:cNvSpPr>
            <a:spLocks noGrp="1"/>
          </p:cNvSpPr>
          <p:nvPr>
            <p:ph type="title"/>
          </p:nvPr>
        </p:nvSpPr>
        <p:spPr/>
        <p:txBody>
          <a:bodyPr/>
          <a:lstStyle/>
          <a:p>
            <a:r>
              <a:rPr lang="en-US" dirty="0"/>
              <a:t>Terminology of primary liver cancer</a:t>
            </a:r>
          </a:p>
        </p:txBody>
      </p:sp>
      <p:sp>
        <p:nvSpPr>
          <p:cNvPr id="4" name="Text Placeholder 3">
            <a:extLst>
              <a:ext uri="{FF2B5EF4-FFF2-40B4-BE49-F238E27FC236}">
                <a16:creationId xmlns:a16="http://schemas.microsoft.com/office/drawing/2014/main" id="{B25DF37E-2E4A-FFF1-D92F-260C83E9EBE7}"/>
              </a:ext>
            </a:extLst>
          </p:cNvPr>
          <p:cNvSpPr>
            <a:spLocks noGrp="1"/>
          </p:cNvSpPr>
          <p:nvPr>
            <p:ph type="body" sz="quarter" idx="14"/>
          </p:nvPr>
        </p:nvSpPr>
        <p:spPr/>
        <p:txBody>
          <a:bodyPr/>
          <a:lstStyle/>
          <a:p>
            <a:r>
              <a:rPr lang="en-US" dirty="0"/>
              <a:t>Source: Int. J. Mol. Sci. 2023, 24(5), 4529.</a:t>
            </a:r>
          </a:p>
        </p:txBody>
      </p:sp>
      <p:pic>
        <p:nvPicPr>
          <p:cNvPr id="1026" name="Picture 2" descr="Ijms 24 04529 g001 550">
            <a:extLst>
              <a:ext uri="{FF2B5EF4-FFF2-40B4-BE49-F238E27FC236}">
                <a16:creationId xmlns:a16="http://schemas.microsoft.com/office/drawing/2014/main" id="{7F64F071-E1CA-EBA0-C4FE-BC5308CD3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59" y="1090061"/>
            <a:ext cx="5206702" cy="373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71546"/>
      </p:ext>
    </p:extLst>
  </p:cSld>
  <p:clrMapOvr>
    <a:masterClrMapping/>
  </p:clrMapOvr>
  <p:transition spd="slow" advTm="3384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t;div&gt;Source: World Health Organization. Liver Fact Sheet: Globocan, 2020. WHO’s International Agency for Research on Cancer.&lt;/div&gt;">
            <a:extLst>
              <a:ext uri="{FF2B5EF4-FFF2-40B4-BE49-F238E27FC236}">
                <a16:creationId xmlns:a16="http://schemas.microsoft.com/office/drawing/2014/main" id="{2DCFA3F5-A960-5D41-5C7B-D85BDB16C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92"/>
          <a:stretch/>
        </p:blipFill>
        <p:spPr bwMode="auto">
          <a:xfrm>
            <a:off x="0" y="784824"/>
            <a:ext cx="9144000" cy="39448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178C13-9250-C243-CB4D-B202B740BD6E}"/>
              </a:ext>
            </a:extLst>
          </p:cNvPr>
          <p:cNvSpPr>
            <a:spLocks noGrp="1"/>
          </p:cNvSpPr>
          <p:nvPr>
            <p:ph type="title"/>
          </p:nvPr>
        </p:nvSpPr>
        <p:spPr>
          <a:xfrm>
            <a:off x="302830" y="129410"/>
            <a:ext cx="8515350" cy="742950"/>
          </a:xfrm>
        </p:spPr>
        <p:txBody>
          <a:bodyPr>
            <a:normAutofit/>
          </a:bodyPr>
          <a:lstStyle/>
          <a:p>
            <a:r>
              <a:rPr lang="en-US" sz="2400" dirty="0"/>
              <a:t>Liver Cancer – Among the leading cancers worldwide</a:t>
            </a:r>
          </a:p>
        </p:txBody>
      </p:sp>
      <p:sp>
        <p:nvSpPr>
          <p:cNvPr id="3" name="Text Placeholder 2">
            <a:extLst>
              <a:ext uri="{FF2B5EF4-FFF2-40B4-BE49-F238E27FC236}">
                <a16:creationId xmlns:a16="http://schemas.microsoft.com/office/drawing/2014/main" id="{F173BD13-E681-842E-C84A-4E58DCA0F229}"/>
              </a:ext>
            </a:extLst>
          </p:cNvPr>
          <p:cNvSpPr>
            <a:spLocks noGrp="1"/>
          </p:cNvSpPr>
          <p:nvPr>
            <p:ph type="body" sz="quarter" idx="14"/>
          </p:nvPr>
        </p:nvSpPr>
        <p:spPr/>
        <p:txBody>
          <a:bodyPr/>
          <a:lstStyle/>
          <a:p>
            <a:r>
              <a:rPr lang="en-US" sz="900" dirty="0"/>
              <a:t>Source: World Health Organization. Liver Fact Sheet: </a:t>
            </a:r>
            <a:r>
              <a:rPr lang="en-US" sz="900" dirty="0" err="1"/>
              <a:t>Globocan</a:t>
            </a:r>
            <a:r>
              <a:rPr lang="en-US" sz="900" dirty="0"/>
              <a:t>, 2020. WHO’s International Agency for Research on Cancer.</a:t>
            </a:r>
          </a:p>
        </p:txBody>
      </p:sp>
    </p:spTree>
    <p:extLst>
      <p:ext uri="{BB962C8B-B14F-4D97-AF65-F5344CB8AC3E}">
        <p14:creationId xmlns:p14="http://schemas.microsoft.com/office/powerpoint/2010/main" val="2166646612"/>
      </p:ext>
    </p:extLst>
  </p:cSld>
  <p:clrMapOvr>
    <a:masterClrMapping/>
  </p:clrMapOvr>
  <p:transition spd="slow" advTm="16245"/>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8C13-9250-C243-CB4D-B202B740BD6E}"/>
              </a:ext>
            </a:extLst>
          </p:cNvPr>
          <p:cNvSpPr>
            <a:spLocks noGrp="1"/>
          </p:cNvSpPr>
          <p:nvPr>
            <p:ph type="title"/>
          </p:nvPr>
        </p:nvSpPr>
        <p:spPr>
          <a:xfrm>
            <a:off x="302830" y="129410"/>
            <a:ext cx="8515350" cy="742950"/>
          </a:xfrm>
        </p:spPr>
        <p:txBody>
          <a:bodyPr>
            <a:normAutofit/>
          </a:bodyPr>
          <a:lstStyle/>
          <a:p>
            <a:r>
              <a:rPr lang="en-US" sz="2400" dirty="0"/>
              <a:t>Liver Cancer – 3</a:t>
            </a:r>
            <a:r>
              <a:rPr lang="en-US" sz="2400" baseline="30000" dirty="0"/>
              <a:t>rd</a:t>
            </a:r>
            <a:r>
              <a:rPr lang="en-US" sz="2400" dirty="0"/>
              <a:t> leading cause of cancer death</a:t>
            </a:r>
          </a:p>
        </p:txBody>
      </p:sp>
      <p:sp>
        <p:nvSpPr>
          <p:cNvPr id="3" name="Text Placeholder 2">
            <a:extLst>
              <a:ext uri="{FF2B5EF4-FFF2-40B4-BE49-F238E27FC236}">
                <a16:creationId xmlns:a16="http://schemas.microsoft.com/office/drawing/2014/main" id="{F173BD13-E681-842E-C84A-4E58DCA0F229}"/>
              </a:ext>
            </a:extLst>
          </p:cNvPr>
          <p:cNvSpPr>
            <a:spLocks noGrp="1"/>
          </p:cNvSpPr>
          <p:nvPr>
            <p:ph type="body" sz="quarter" idx="14"/>
          </p:nvPr>
        </p:nvSpPr>
        <p:spPr/>
        <p:txBody>
          <a:bodyPr/>
          <a:lstStyle/>
          <a:p>
            <a:r>
              <a:rPr lang="en-US" sz="900" dirty="0"/>
              <a:t>Source: World Health Organization. Liver Fact Sheet: </a:t>
            </a:r>
            <a:r>
              <a:rPr lang="en-US" sz="900" dirty="0" err="1"/>
              <a:t>Globocan</a:t>
            </a:r>
            <a:r>
              <a:rPr lang="en-US" sz="900" dirty="0"/>
              <a:t>, 2020. WHO’s International Agency for Research on Cancer.</a:t>
            </a:r>
          </a:p>
        </p:txBody>
      </p:sp>
      <p:pic>
        <p:nvPicPr>
          <p:cNvPr id="3074" name="Picture 2" descr="&lt;div&gt;Source: World Health Organization. Liver Fact Sheet: Globocan, 2020. WHO’s International Agency for Research on Cancer.&lt;/div&gt;">
            <a:extLst>
              <a:ext uri="{FF2B5EF4-FFF2-40B4-BE49-F238E27FC236}">
                <a16:creationId xmlns:a16="http://schemas.microsoft.com/office/drawing/2014/main" id="{39BC9E21-1EAC-42A4-3A9E-07CF0AB07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13"/>
          <a:stretch/>
        </p:blipFill>
        <p:spPr bwMode="auto">
          <a:xfrm>
            <a:off x="10510" y="858488"/>
            <a:ext cx="9144000" cy="38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98051"/>
      </p:ext>
    </p:extLst>
  </p:cSld>
  <p:clrMapOvr>
    <a:masterClrMapping/>
  </p:clrMapOvr>
  <p:transition spd="slow" advTm="10154"/>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8C13-9250-C243-CB4D-B202B740BD6E}"/>
              </a:ext>
            </a:extLst>
          </p:cNvPr>
          <p:cNvSpPr>
            <a:spLocks noGrp="1"/>
          </p:cNvSpPr>
          <p:nvPr>
            <p:ph type="title"/>
          </p:nvPr>
        </p:nvSpPr>
        <p:spPr>
          <a:xfrm>
            <a:off x="302830" y="129410"/>
            <a:ext cx="8515350" cy="742950"/>
          </a:xfrm>
        </p:spPr>
        <p:txBody>
          <a:bodyPr>
            <a:normAutofit/>
          </a:bodyPr>
          <a:lstStyle/>
          <a:p>
            <a:r>
              <a:rPr lang="en-US" sz="2400" dirty="0"/>
              <a:t>HCC-related deaths, 1999-2019 in US</a:t>
            </a:r>
          </a:p>
        </p:txBody>
      </p:sp>
      <p:sp>
        <p:nvSpPr>
          <p:cNvPr id="3" name="Text Placeholder 2">
            <a:extLst>
              <a:ext uri="{FF2B5EF4-FFF2-40B4-BE49-F238E27FC236}">
                <a16:creationId xmlns:a16="http://schemas.microsoft.com/office/drawing/2014/main" id="{F173BD13-E681-842E-C84A-4E58DCA0F229}"/>
              </a:ext>
            </a:extLst>
          </p:cNvPr>
          <p:cNvSpPr>
            <a:spLocks noGrp="1"/>
          </p:cNvSpPr>
          <p:nvPr>
            <p:ph type="body" sz="quarter" idx="14"/>
          </p:nvPr>
        </p:nvSpPr>
        <p:spPr>
          <a:xfrm>
            <a:off x="313339" y="4835811"/>
            <a:ext cx="7685034" cy="297179"/>
          </a:xfrm>
        </p:spPr>
        <p:txBody>
          <a:bodyPr/>
          <a:lstStyle/>
          <a:p>
            <a:r>
              <a:rPr lang="en-US" sz="900" dirty="0"/>
              <a:t>Source: U.S. Cancer Statistics Working Group. U.S. Cancer Statistics Data Visualizations Tool, based on 2021 submission data (1999-2019): U.S. Department of Health and Human Services, Centers for Disease Control and Prevention and National Cancer Institute. Released June 2022.</a:t>
            </a:r>
          </a:p>
        </p:txBody>
      </p:sp>
      <p:pic>
        <p:nvPicPr>
          <p:cNvPr id="5122" name="Picture 2" descr="&lt;div&gt;Source: U.S. Cancer Statistics Working Group. U.S. Cancer Statistics Data Visualizations Tool, based on 2021 submission data (1999-2019): U.S. Department of Health and Human Services, Centers for Disease Control and Prevention and National Cancer Institute. Released in June 2022.&lt;/div&gt;">
            <a:extLst>
              <a:ext uri="{FF2B5EF4-FFF2-40B4-BE49-F238E27FC236}">
                <a16:creationId xmlns:a16="http://schemas.microsoft.com/office/drawing/2014/main" id="{1E81B47A-CB51-C944-B901-1414F02F9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33" y="991691"/>
            <a:ext cx="8531988" cy="379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66803"/>
      </p:ext>
    </p:extLst>
  </p:cSld>
  <p:clrMapOvr>
    <a:masterClrMapping/>
  </p:clrMapOvr>
  <p:transition spd="slow" advTm="2115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A5F5-33CA-5A5C-08B5-5C27BE3B2B57}"/>
              </a:ext>
            </a:extLst>
          </p:cNvPr>
          <p:cNvSpPr>
            <a:spLocks noGrp="1"/>
          </p:cNvSpPr>
          <p:nvPr>
            <p:ph type="title"/>
          </p:nvPr>
        </p:nvSpPr>
        <p:spPr/>
        <p:txBody>
          <a:bodyPr/>
          <a:lstStyle/>
          <a:p>
            <a:r>
              <a:rPr lang="en-US" dirty="0"/>
              <a:t>Deaths from Viral Hepatitis: Role of HBV-related HCC</a:t>
            </a:r>
          </a:p>
        </p:txBody>
      </p:sp>
      <p:sp>
        <p:nvSpPr>
          <p:cNvPr id="3" name="Text Placeholder 2">
            <a:extLst>
              <a:ext uri="{FF2B5EF4-FFF2-40B4-BE49-F238E27FC236}">
                <a16:creationId xmlns:a16="http://schemas.microsoft.com/office/drawing/2014/main" id="{B01B171F-EA15-5F80-4573-4590454EC233}"/>
              </a:ext>
            </a:extLst>
          </p:cNvPr>
          <p:cNvSpPr>
            <a:spLocks noGrp="1"/>
          </p:cNvSpPr>
          <p:nvPr>
            <p:ph type="body" sz="quarter" idx="14"/>
          </p:nvPr>
        </p:nvSpPr>
        <p:spPr/>
        <p:txBody>
          <a:bodyPr/>
          <a:lstStyle/>
          <a:p>
            <a:r>
              <a:rPr lang="en-US" dirty="0"/>
              <a:t>Source: World Health Organization, Global Hepatitis Report, 2017.</a:t>
            </a:r>
          </a:p>
        </p:txBody>
      </p:sp>
      <p:pic>
        <p:nvPicPr>
          <p:cNvPr id="4" name="Picture 3">
            <a:extLst>
              <a:ext uri="{FF2B5EF4-FFF2-40B4-BE49-F238E27FC236}">
                <a16:creationId xmlns:a16="http://schemas.microsoft.com/office/drawing/2014/main" id="{982DA4F9-7EF6-8667-471C-115C73A422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9856" y="991306"/>
            <a:ext cx="5493771" cy="3770633"/>
          </a:xfrm>
          <a:prstGeom prst="rect">
            <a:avLst/>
          </a:prstGeom>
        </p:spPr>
      </p:pic>
      <p:pic>
        <p:nvPicPr>
          <p:cNvPr id="5" name="Picture 4">
            <a:extLst>
              <a:ext uri="{FF2B5EF4-FFF2-40B4-BE49-F238E27FC236}">
                <a16:creationId xmlns:a16="http://schemas.microsoft.com/office/drawing/2014/main" id="{667840CB-3C60-6FC2-B4C8-5A76CBE973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1097" y="1191437"/>
            <a:ext cx="2617278" cy="1054310"/>
          </a:xfrm>
          <a:prstGeom prst="rect">
            <a:avLst/>
          </a:prstGeom>
        </p:spPr>
      </p:pic>
    </p:spTree>
    <p:extLst>
      <p:ext uri="{BB962C8B-B14F-4D97-AF65-F5344CB8AC3E}">
        <p14:creationId xmlns:p14="http://schemas.microsoft.com/office/powerpoint/2010/main" val="4274920290"/>
      </p:ext>
    </p:extLst>
  </p:cSld>
  <p:clrMapOvr>
    <a:masterClrMapping/>
  </p:clrMapOvr>
  <p:transition spd="slow" advTm="2266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F9B-576D-5BB9-9D44-699716FC5931}"/>
              </a:ext>
            </a:extLst>
          </p:cNvPr>
          <p:cNvSpPr>
            <a:spLocks noGrp="1"/>
          </p:cNvSpPr>
          <p:nvPr>
            <p:ph type="title"/>
          </p:nvPr>
        </p:nvSpPr>
        <p:spPr/>
        <p:txBody>
          <a:bodyPr>
            <a:normAutofit/>
          </a:bodyPr>
          <a:lstStyle/>
          <a:p>
            <a:r>
              <a:rPr lang="en-US" sz="2400" dirty="0"/>
              <a:t>Mechanisms for HBV Oncogenesis</a:t>
            </a:r>
          </a:p>
        </p:txBody>
      </p:sp>
      <p:graphicFrame>
        <p:nvGraphicFramePr>
          <p:cNvPr id="4" name="Diagram 3">
            <a:extLst>
              <a:ext uri="{FF2B5EF4-FFF2-40B4-BE49-F238E27FC236}">
                <a16:creationId xmlns:a16="http://schemas.microsoft.com/office/drawing/2014/main" id="{519BDE6D-4ED1-EDF1-E0C8-FF5C069ED4E6}"/>
              </a:ext>
            </a:extLst>
          </p:cNvPr>
          <p:cNvGraphicFramePr/>
          <p:nvPr>
            <p:extLst>
              <p:ext uri="{D42A27DB-BD31-4B8C-83A1-F6EECF244321}">
                <p14:modId xmlns:p14="http://schemas.microsoft.com/office/powerpoint/2010/main" val="1433554080"/>
              </p:ext>
            </p:extLst>
          </p:nvPr>
        </p:nvGraphicFramePr>
        <p:xfrm>
          <a:off x="1587062" y="1008994"/>
          <a:ext cx="6169572" cy="368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DE300C9C-C2AB-AC8E-B37B-28E7A2085B76}"/>
              </a:ext>
            </a:extLst>
          </p:cNvPr>
          <p:cNvSpPr>
            <a:spLocks noGrp="1"/>
          </p:cNvSpPr>
          <p:nvPr>
            <p:ph type="body" sz="quarter" idx="14"/>
          </p:nvPr>
        </p:nvSpPr>
        <p:spPr/>
        <p:txBody>
          <a:bodyPr/>
          <a:lstStyle/>
          <a:p>
            <a:r>
              <a:rPr lang="en-US" sz="1000" dirty="0"/>
              <a:t>Adapted from: Wangensteen et al, Hepatol. 2021;73 (Suppl):27-37</a:t>
            </a:r>
          </a:p>
        </p:txBody>
      </p:sp>
      <p:pic>
        <p:nvPicPr>
          <p:cNvPr id="17" name="Picture 16">
            <a:extLst>
              <a:ext uri="{FF2B5EF4-FFF2-40B4-BE49-F238E27FC236}">
                <a16:creationId xmlns:a16="http://schemas.microsoft.com/office/drawing/2014/main" id="{5DD321A3-F5C3-FF8C-63A1-F5A4EFF57DC4}"/>
              </a:ext>
            </a:extLst>
          </p:cNvPr>
          <p:cNvPicPr>
            <a:picLocks noChangeAspect="1"/>
          </p:cNvPicPr>
          <p:nvPr/>
        </p:nvPicPr>
        <p:blipFill>
          <a:blip r:embed="rId8"/>
          <a:stretch>
            <a:fillRect/>
          </a:stretch>
        </p:blipFill>
        <p:spPr>
          <a:xfrm>
            <a:off x="3725698" y="3425169"/>
            <a:ext cx="1892300" cy="1231900"/>
          </a:xfrm>
          <a:prstGeom prst="rect">
            <a:avLst/>
          </a:prstGeom>
        </p:spPr>
      </p:pic>
    </p:spTree>
    <p:extLst>
      <p:ext uri="{BB962C8B-B14F-4D97-AF65-F5344CB8AC3E}">
        <p14:creationId xmlns:p14="http://schemas.microsoft.com/office/powerpoint/2010/main" val="558314033"/>
      </p:ext>
    </p:extLst>
  </p:cSld>
  <p:clrMapOvr>
    <a:masterClrMapping/>
  </p:clrMapOvr>
  <p:transition spd="slow" advTm="43306"/>
</p:sld>
</file>

<file path=ppt/tags/tag1.xml><?xml version="1.0" encoding="utf-8"?>
<p:tagLst xmlns:a="http://schemas.openxmlformats.org/drawingml/2006/main" xmlns:r="http://schemas.openxmlformats.org/officeDocument/2006/relationships" xmlns:p="http://schemas.openxmlformats.org/presentationml/2006/main">
  <p:tag name="TIMING" val="|10.6|39|3|3.6|4.8|3.9"/>
</p:tagLst>
</file>

<file path=ppt/tags/tag2.xml><?xml version="1.0" encoding="utf-8"?>
<p:tagLst xmlns:a="http://schemas.openxmlformats.org/drawingml/2006/main" xmlns:r="http://schemas.openxmlformats.org/officeDocument/2006/relationships" xmlns:p="http://schemas.openxmlformats.org/presentationml/2006/main">
  <p:tag name="TIMING" val="|2.2|7.6|14.9|7.9|11.7"/>
</p:tagLst>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46687</TotalTime>
  <Words>2055</Words>
  <Application>Microsoft Macintosh PowerPoint</Application>
  <PresentationFormat>On-screen Show (16:9)</PresentationFormat>
  <Paragraphs>157</Paragraphs>
  <Slides>19</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Corbel</vt:lpstr>
      <vt:lpstr>Geneva</vt:lpstr>
      <vt:lpstr>Lucida Grande</vt:lpstr>
      <vt:lpstr>Times New Roman</vt:lpstr>
      <vt:lpstr>AETC_Master_Template_061510</vt:lpstr>
      <vt:lpstr>Hepatitis B Hepatocellular Carcinoma Screening</vt:lpstr>
      <vt:lpstr>Disclosures</vt:lpstr>
      <vt:lpstr>Hepatocellular Carcinoma (HCC) due to Chronic Hepatitis B</vt:lpstr>
      <vt:lpstr>Terminology of primary liver cancer</vt:lpstr>
      <vt:lpstr>Liver Cancer – Among the leading cancers worldwide</vt:lpstr>
      <vt:lpstr>Liver Cancer – 3rd leading cause of cancer death</vt:lpstr>
      <vt:lpstr>HCC-related deaths, 1999-2019 in US</vt:lpstr>
      <vt:lpstr>Deaths from Viral Hepatitis: Role of HBV-related HCC</vt:lpstr>
      <vt:lpstr>Mechanisms for HBV Oncogenesis</vt:lpstr>
      <vt:lpstr>Cluster randomized trial of HCC screening</vt:lpstr>
      <vt:lpstr>Cluster randomized trial of HCC screening</vt:lpstr>
      <vt:lpstr>Who to Screen for HCC in Persons with chronic HBV (AASLD)</vt:lpstr>
      <vt:lpstr>Risk Factors for HCC</vt:lpstr>
      <vt:lpstr>Who to Screen for HCC in Persons with chronic HBV (AASLD)</vt:lpstr>
      <vt:lpstr>How to Screen: Abdominal Ultrasound every 6 months</vt:lpstr>
      <vt:lpstr>Biomarker for HCC Screening</vt:lpstr>
      <vt:lpstr>Summary</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1500</cp:revision>
  <cp:lastPrinted>2019-10-21T18:40:24Z</cp:lastPrinted>
  <dcterms:created xsi:type="dcterms:W3CDTF">2010-11-28T05:36:22Z</dcterms:created>
  <dcterms:modified xsi:type="dcterms:W3CDTF">2023-07-10T20:36:49Z</dcterms:modified>
</cp:coreProperties>
</file>