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1073" r:id="rId2"/>
    <p:sldId id="1075" r:id="rId3"/>
    <p:sldId id="277" r:id="rId4"/>
    <p:sldId id="1076" r:id="rId5"/>
    <p:sldId id="268" r:id="rId6"/>
    <p:sldId id="273" r:id="rId7"/>
    <p:sldId id="267" r:id="rId8"/>
    <p:sldId id="1078" r:id="rId9"/>
    <p:sldId id="269" r:id="rId10"/>
    <p:sldId id="257" r:id="rId11"/>
    <p:sldId id="270" r:id="rId12"/>
    <p:sldId id="271" r:id="rId13"/>
    <p:sldId id="274" r:id="rId14"/>
    <p:sldId id="276" r:id="rId15"/>
    <p:sldId id="272" r:id="rId16"/>
    <p:sldId id="1077" r:id="rId17"/>
    <p:sldId id="1074" r:id="rId18"/>
  </p:sldIdLst>
  <p:sldSz cx="9144000" cy="5143500" type="screen16x9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46E"/>
    <a:srgbClr val="285078"/>
    <a:srgbClr val="00597C"/>
    <a:srgbClr val="023147"/>
    <a:srgbClr val="82C8FA"/>
    <a:srgbClr val="65BEF9"/>
    <a:srgbClr val="81C3F9"/>
    <a:srgbClr val="00ADFA"/>
    <a:srgbClr val="0097DB"/>
    <a:srgbClr val="006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966" autoAdjust="0"/>
  </p:normalViewPr>
  <p:slideViewPr>
    <p:cSldViewPr snapToGrid="0" showGuides="1">
      <p:cViewPr varScale="1">
        <p:scale>
          <a:sx n="162" d="100"/>
          <a:sy n="162" d="100"/>
        </p:scale>
        <p:origin x="736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9952"/>
    </p:cViewPr>
  </p:sorterViewPr>
  <p:notesViewPr>
    <p:cSldViewPr snapToGrid="0"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52A8A0-2824-0142-9B67-E03D428DF7A5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B1C431-E764-FC48-8322-D88E455DD940}">
      <dgm:prSet phldrT="[Text]" custT="1"/>
      <dgm:spPr/>
      <dgm:t>
        <a:bodyPr/>
        <a:lstStyle/>
        <a:p>
          <a:pPr rtl="0"/>
          <a:r>
            <a:rPr lang="en-US" sz="2000" dirty="0"/>
            <a:t>HDV Ab</a:t>
          </a:r>
        </a:p>
      </dgm:t>
    </dgm:pt>
    <dgm:pt modelId="{0E9E4C86-0C00-9F48-84D1-298EE7BFA6DC}" type="parTrans" cxnId="{8702C4F1-C499-0842-A937-C28E30F2379E}">
      <dgm:prSet/>
      <dgm:spPr/>
      <dgm:t>
        <a:bodyPr/>
        <a:lstStyle/>
        <a:p>
          <a:endParaRPr lang="en-US"/>
        </a:p>
      </dgm:t>
    </dgm:pt>
    <dgm:pt modelId="{064D15A2-12FB-5144-8CBA-33756F9B7B97}" type="sibTrans" cxnId="{8702C4F1-C499-0842-A937-C28E30F2379E}">
      <dgm:prSet/>
      <dgm:spPr/>
      <dgm:t>
        <a:bodyPr/>
        <a:lstStyle/>
        <a:p>
          <a:endParaRPr lang="en-US"/>
        </a:p>
      </dgm:t>
    </dgm:pt>
    <dgm:pt modelId="{1F67E502-D81C-5348-A913-E5CE8E103D52}">
      <dgm:prSet phldrT="[Text]" custT="1"/>
      <dgm:spPr/>
      <dgm:t>
        <a:bodyPr/>
        <a:lstStyle/>
        <a:p>
          <a:pPr rtl="0"/>
          <a:r>
            <a:rPr lang="en-US" sz="2600" dirty="0" err="1"/>
            <a:t>HBsAg</a:t>
          </a:r>
          <a:r>
            <a:rPr lang="en-US" sz="2600" dirty="0"/>
            <a:t>+</a:t>
          </a:r>
        </a:p>
      </dgm:t>
    </dgm:pt>
    <dgm:pt modelId="{C21C6F40-545C-644E-97A8-1AE17F143A98}" type="parTrans" cxnId="{F42C9AEB-1A03-6844-9AFC-B3B8B94DA1E1}">
      <dgm:prSet/>
      <dgm:spPr/>
      <dgm:t>
        <a:bodyPr/>
        <a:lstStyle/>
        <a:p>
          <a:endParaRPr lang="en-US"/>
        </a:p>
      </dgm:t>
    </dgm:pt>
    <dgm:pt modelId="{5FBEE4CA-D0CC-6142-B576-1F2226D707E9}" type="sibTrans" cxnId="{F42C9AEB-1A03-6844-9AFC-B3B8B94DA1E1}">
      <dgm:prSet/>
      <dgm:spPr/>
      <dgm:t>
        <a:bodyPr/>
        <a:lstStyle/>
        <a:p>
          <a:endParaRPr lang="en-US"/>
        </a:p>
      </dgm:t>
    </dgm:pt>
    <dgm:pt modelId="{A688D0BA-DC3A-824D-AE7D-83C8524C24EC}" type="pres">
      <dgm:prSet presAssocID="{E352A8A0-2824-0142-9B67-E03D428DF7A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55BBA1-226B-6541-85C3-3BDD2D6A8463}" type="pres">
      <dgm:prSet presAssocID="{35B1C431-E764-FC48-8322-D88E455DD940}" presName="centerShape" presStyleLbl="node0" presStyleIdx="0" presStyleCnt="1" custLinFactNeighborX="-521"/>
      <dgm:spPr/>
    </dgm:pt>
    <dgm:pt modelId="{5B63E4FD-0817-0442-9F35-96D6CC3FFC46}" type="pres">
      <dgm:prSet presAssocID="{C21C6F40-545C-644E-97A8-1AE17F143A98}" presName="parTrans" presStyleLbl="bgSibTrans2D1" presStyleIdx="0" presStyleCnt="1"/>
      <dgm:spPr/>
    </dgm:pt>
    <dgm:pt modelId="{3C9A7910-DB22-AC44-BD5E-F878347856B0}" type="pres">
      <dgm:prSet presAssocID="{1F67E502-D81C-5348-A913-E5CE8E103D52}" presName="node" presStyleLbl="node1" presStyleIdx="0" presStyleCnt="1" custScaleX="161781" custRadScaleRad="100048" custRadScaleInc="-995">
        <dgm:presLayoutVars>
          <dgm:bulletEnabled val="1"/>
        </dgm:presLayoutVars>
      </dgm:prSet>
      <dgm:spPr/>
    </dgm:pt>
  </dgm:ptLst>
  <dgm:cxnLst>
    <dgm:cxn modelId="{63D11A19-EF5E-D24E-BE82-FECE14C2BCF2}" type="presOf" srcId="{E352A8A0-2824-0142-9B67-E03D428DF7A5}" destId="{A688D0BA-DC3A-824D-AE7D-83C8524C24EC}" srcOrd="0" destOrd="0" presId="urn:microsoft.com/office/officeart/2005/8/layout/radial4"/>
    <dgm:cxn modelId="{8CD45B2F-1599-3945-BE99-7BA3DD52FC7D}" type="presOf" srcId="{35B1C431-E764-FC48-8322-D88E455DD940}" destId="{ED55BBA1-226B-6541-85C3-3BDD2D6A8463}" srcOrd="0" destOrd="0" presId="urn:microsoft.com/office/officeart/2005/8/layout/radial4"/>
    <dgm:cxn modelId="{3EA9F36F-D348-7C4C-978B-4DD869249D85}" type="presOf" srcId="{1F67E502-D81C-5348-A913-E5CE8E103D52}" destId="{3C9A7910-DB22-AC44-BD5E-F878347856B0}" srcOrd="0" destOrd="0" presId="urn:microsoft.com/office/officeart/2005/8/layout/radial4"/>
    <dgm:cxn modelId="{D0BCAFB7-F580-DF43-A4B8-777F46D6BED6}" type="presOf" srcId="{C21C6F40-545C-644E-97A8-1AE17F143A98}" destId="{5B63E4FD-0817-0442-9F35-96D6CC3FFC46}" srcOrd="0" destOrd="0" presId="urn:microsoft.com/office/officeart/2005/8/layout/radial4"/>
    <dgm:cxn modelId="{F42C9AEB-1A03-6844-9AFC-B3B8B94DA1E1}" srcId="{35B1C431-E764-FC48-8322-D88E455DD940}" destId="{1F67E502-D81C-5348-A913-E5CE8E103D52}" srcOrd="0" destOrd="0" parTransId="{C21C6F40-545C-644E-97A8-1AE17F143A98}" sibTransId="{5FBEE4CA-D0CC-6142-B576-1F2226D707E9}"/>
    <dgm:cxn modelId="{8702C4F1-C499-0842-A937-C28E30F2379E}" srcId="{E352A8A0-2824-0142-9B67-E03D428DF7A5}" destId="{35B1C431-E764-FC48-8322-D88E455DD940}" srcOrd="0" destOrd="0" parTransId="{0E9E4C86-0C00-9F48-84D1-298EE7BFA6DC}" sibTransId="{064D15A2-12FB-5144-8CBA-33756F9B7B97}"/>
    <dgm:cxn modelId="{767594DD-D213-2D4C-BEF2-C4FBDD5BBC3D}" type="presParOf" srcId="{A688D0BA-DC3A-824D-AE7D-83C8524C24EC}" destId="{ED55BBA1-226B-6541-85C3-3BDD2D6A8463}" srcOrd="0" destOrd="0" presId="urn:microsoft.com/office/officeart/2005/8/layout/radial4"/>
    <dgm:cxn modelId="{87E9A6D3-5E13-0D4B-93D9-F74E910ED8AC}" type="presParOf" srcId="{A688D0BA-DC3A-824D-AE7D-83C8524C24EC}" destId="{5B63E4FD-0817-0442-9F35-96D6CC3FFC46}" srcOrd="1" destOrd="0" presId="urn:microsoft.com/office/officeart/2005/8/layout/radial4"/>
    <dgm:cxn modelId="{91652C6E-5868-D94C-9937-4EFB5BC5B808}" type="presParOf" srcId="{A688D0BA-DC3A-824D-AE7D-83C8524C24EC}" destId="{3C9A7910-DB22-AC44-BD5E-F878347856B0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5BBA1-226B-6541-85C3-3BDD2D6A8463}">
      <dsp:nvSpPr>
        <dsp:cNvPr id="0" name=""/>
        <dsp:cNvSpPr/>
      </dsp:nvSpPr>
      <dsp:spPr>
        <a:xfrm>
          <a:off x="995520" y="1097268"/>
          <a:ext cx="1031557" cy="10315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HDV Ab</a:t>
          </a:r>
        </a:p>
      </dsp:txBody>
      <dsp:txXfrm>
        <a:off x="1146588" y="1248336"/>
        <a:ext cx="729421" cy="729421"/>
      </dsp:txXfrm>
    </dsp:sp>
    <dsp:sp modelId="{5B63E4FD-0817-0442-9F35-96D6CC3FFC46}">
      <dsp:nvSpPr>
        <dsp:cNvPr id="0" name=""/>
        <dsp:cNvSpPr/>
      </dsp:nvSpPr>
      <dsp:spPr>
        <a:xfrm rot="16128337">
          <a:off x="1160476" y="579441"/>
          <a:ext cx="664675" cy="29399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A7910-DB22-AC44-BD5E-F878347856B0}">
      <dsp:nvSpPr>
        <dsp:cNvPr id="0" name=""/>
        <dsp:cNvSpPr/>
      </dsp:nvSpPr>
      <dsp:spPr>
        <a:xfrm>
          <a:off x="693176" y="2181"/>
          <a:ext cx="1585420" cy="783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HBsAg</a:t>
          </a:r>
          <a:r>
            <a:rPr lang="en-US" sz="2600" kern="1200" dirty="0"/>
            <a:t>+</a:t>
          </a:r>
        </a:p>
      </dsp:txBody>
      <dsp:txXfrm>
        <a:off x="716138" y="25143"/>
        <a:ext cx="1539496" cy="738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857250"/>
            <a:ext cx="6697662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8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A634-A340-0F4B-B61C-D8575EA3AC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7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50079"/>
            <a:ext cx="9157371" cy="347472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7FC99DA7-3035-E64C-B37A-2A7A1C4C7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219" y="1017901"/>
            <a:ext cx="8229600" cy="128016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3000"/>
              </a:lnSpc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and Add Title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3D4B8E2-0B87-8B4E-8201-E3A0FBA32F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2404157"/>
            <a:ext cx="8229600" cy="146304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35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200" i="1">
                <a:solidFill>
                  <a:schemeClr val="accent2"/>
                </a:solidFill>
                <a:latin typeface="Arial"/>
              </a:defRPr>
            </a:lvl3pPr>
            <a:lvl4pPr marL="471488" indent="0" algn="ctr">
              <a:buNone/>
              <a:defRPr/>
            </a:lvl4pPr>
            <a:lvl5pPr marL="602456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0" name="Date">
            <a:extLst>
              <a:ext uri="{FF2B5EF4-FFF2-40B4-BE49-F238E27FC236}">
                <a16:creationId xmlns:a16="http://schemas.microsoft.com/office/drawing/2014/main" id="{98BB3FF8-E520-1041-A21B-6D6685A654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736" y="3967450"/>
            <a:ext cx="8229600" cy="2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buNone/>
              <a:defRPr sz="1050" b="0" baseline="0">
                <a:solidFill>
                  <a:srgbClr val="82C8FA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Date Info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1BF979-4BE9-AC4C-9A0A-FE07FD099E1C}"/>
              </a:ext>
            </a:extLst>
          </p:cNvPr>
          <p:cNvCxnSpPr>
            <a:cxnSpLocks/>
          </p:cNvCxnSpPr>
          <p:nvPr userDrawn="1"/>
        </p:nvCxnSpPr>
        <p:spPr>
          <a:xfrm>
            <a:off x="-14989" y="858320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B6F5BE-23CE-8F46-A075-E64E404A097A}"/>
              </a:ext>
            </a:extLst>
          </p:cNvPr>
          <p:cNvCxnSpPr>
            <a:cxnSpLocks/>
          </p:cNvCxnSpPr>
          <p:nvPr userDrawn="1"/>
        </p:nvCxnSpPr>
        <p:spPr>
          <a:xfrm>
            <a:off x="-14989" y="4330452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99AB3159-840E-894D-B052-EF5BC8E8EA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53" y="212308"/>
            <a:ext cx="3003779" cy="4572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5AD1FC8-36FE-BE47-A3EB-96944CA1FE5E}"/>
              </a:ext>
            </a:extLst>
          </p:cNvPr>
          <p:cNvGrpSpPr/>
          <p:nvPr userDrawn="1"/>
        </p:nvGrpSpPr>
        <p:grpSpPr>
          <a:xfrm>
            <a:off x="462322" y="4521175"/>
            <a:ext cx="2280879" cy="461665"/>
            <a:chOff x="462322" y="4572931"/>
            <a:chExt cx="2280879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4F8D79-439B-2A41-BABD-91C34A626EC6}"/>
                </a:ext>
              </a:extLst>
            </p:cNvPr>
            <p:cNvSpPr txBox="1"/>
            <p:nvPr userDrawn="1"/>
          </p:nvSpPr>
          <p:spPr>
            <a:xfrm>
              <a:off x="462322" y="4572931"/>
              <a:ext cx="22808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300" b="0" i="0" cap="small" spc="90" baseline="0" dirty="0">
                  <a:latin typeface="Corbel" panose="020B0503020204020204" pitchFamily="34" charset="0"/>
                  <a:cs typeface="Arial" panose="020B0604020202020204" pitchFamily="34" charset="0"/>
                </a:rPr>
                <a:t>Hepatitis </a:t>
              </a:r>
              <a:r>
                <a:rPr lang="en-US" sz="1300" b="0" i="0" cap="small" spc="90" baseline="0" dirty="0">
                  <a:solidFill>
                    <a:srgbClr val="285078"/>
                  </a:solidFill>
                  <a:latin typeface="Corbel" panose="020B0503020204020204" pitchFamily="34" charset="0"/>
                  <a:cs typeface="Arial" panose="020B0604020202020204" pitchFamily="34" charset="0"/>
                </a:rPr>
                <a:t>B</a:t>
              </a:r>
              <a:r>
                <a:rPr lang="en-US" sz="1300" b="0" i="0" cap="small" spc="90" baseline="0" dirty="0">
                  <a:latin typeface="Corbel" panose="020B0503020204020204" pitchFamily="34" charset="0"/>
                  <a:cs typeface="Arial" panose="020B0604020202020204" pitchFamily="34" charset="0"/>
                </a:rPr>
                <a:t> Online</a:t>
              </a:r>
              <a:b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Arial" panose="020B0604020202020204" pitchFamily="34" charset="0"/>
                </a:rPr>
                <a:t>www.hepatitisB.uw.edu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50BFD7E-AE01-4041-926A-89924DAB89FF}"/>
                </a:ext>
              </a:extLst>
            </p:cNvPr>
            <p:cNvCxnSpPr/>
            <p:nvPr userDrawn="1"/>
          </p:nvCxnSpPr>
          <p:spPr>
            <a:xfrm>
              <a:off x="540887" y="4814931"/>
              <a:ext cx="1426464" cy="0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38643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84224"/>
            <a:ext cx="8228479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A277CF-CDD0-D446-80E0-2D2C03C2D71A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4642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ud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A8DB42-795C-144A-B243-C70C700C7544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E287BC3-DAC7-A54C-B2EF-C1A8CA92D95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-18168" y="1786409"/>
            <a:ext cx="9180576" cy="1574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txBody>
          <a:bodyPr lIns="457200" tIns="91440" rIns="457200" bIns="18288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2679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 Bar: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2A540FF-BD62-D94B-8E9E-07E81A4907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786F12-9EDA-004C-BF21-FAB31A554914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55FCAA0-AADE-9045-8FCB-F5F872A788E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428596"/>
            <a:ext cx="4206240" cy="32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E68B5AB-4BB5-F74E-83E1-0EC37148F609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323850" y="1035386"/>
            <a:ext cx="4206240" cy="365760"/>
          </a:xfrm>
          <a:prstGeom prst="rect">
            <a:avLst/>
          </a:prstGeom>
          <a:solidFill>
            <a:srgbClr val="5A646E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5D5D1EC-B6B3-4E44-847A-9EF6D02B47F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58693" y="1046741"/>
            <a:ext cx="4092536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09149248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B947F4-959E-EC46-99BB-053D310AF547}"/>
              </a:ext>
            </a:extLst>
          </p:cNvPr>
          <p:cNvCxnSpPr>
            <a:cxnSpLocks/>
          </p:cNvCxnSpPr>
          <p:nvPr userDrawn="1"/>
        </p:nvCxnSpPr>
        <p:spPr>
          <a:xfrm>
            <a:off x="-14989" y="13684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870B52-02BD-FF4F-98C3-242BF70847E9}"/>
              </a:ext>
            </a:extLst>
          </p:cNvPr>
          <p:cNvCxnSpPr>
            <a:cxnSpLocks/>
          </p:cNvCxnSpPr>
          <p:nvPr userDrawn="1"/>
        </p:nvCxnSpPr>
        <p:spPr>
          <a:xfrm>
            <a:off x="-14989" y="3780234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1F18CC-C61A-1846-B719-7DDABD5AF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128" y="4763150"/>
            <a:ext cx="1097280" cy="320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67C5138-4C46-7548-ACCD-74E71879D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71" y="2139372"/>
            <a:ext cx="8989095" cy="853250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>
              <a:defRPr sz="28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557382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>
            <a:extLst>
              <a:ext uri="{FF2B5EF4-FFF2-40B4-BE49-F238E27FC236}">
                <a16:creationId xmlns:a16="http://schemas.microsoft.com/office/drawing/2014/main" id="{1CE0A0BE-2AD0-C241-95E7-F37511685DCD}"/>
              </a:ext>
            </a:extLst>
          </p:cNvPr>
          <p:cNvSpPr txBox="1">
            <a:spLocks/>
          </p:cNvSpPr>
          <p:nvPr userDrawn="1"/>
        </p:nvSpPr>
        <p:spPr>
          <a:xfrm>
            <a:off x="1" y="2077916"/>
            <a:ext cx="9143999" cy="971550"/>
          </a:xfrm>
          <a:prstGeom prst="rect">
            <a:avLst/>
          </a:prstGeom>
          <a:solidFill>
            <a:srgbClr val="00597C">
              <a:alpha val="14902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097276"/>
            <a:ext cx="86868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650AD8-2BEA-A142-BBFF-13F6C9211DB3}"/>
              </a:ext>
            </a:extLst>
          </p:cNvPr>
          <p:cNvCxnSpPr>
            <a:cxnSpLocks/>
          </p:cNvCxnSpPr>
          <p:nvPr userDrawn="1"/>
        </p:nvCxnSpPr>
        <p:spPr>
          <a:xfrm>
            <a:off x="-14989" y="13684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FCE67C-9F6A-264E-8E4D-13ADBF11237C}"/>
              </a:ext>
            </a:extLst>
          </p:cNvPr>
          <p:cNvCxnSpPr>
            <a:cxnSpLocks/>
          </p:cNvCxnSpPr>
          <p:nvPr userDrawn="1"/>
        </p:nvCxnSpPr>
        <p:spPr>
          <a:xfrm>
            <a:off x="-14989" y="3780234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DE4792-3C8A-7640-944F-5CF93E4532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128" y="4763150"/>
            <a:ext cx="1097280" cy="320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067803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105025"/>
            <a:ext cx="86868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7BD60B-2759-9641-BF0C-FF1F7064E2BA}"/>
              </a:ext>
            </a:extLst>
          </p:cNvPr>
          <p:cNvCxnSpPr>
            <a:cxnSpLocks/>
          </p:cNvCxnSpPr>
          <p:nvPr userDrawn="1"/>
        </p:nvCxnSpPr>
        <p:spPr>
          <a:xfrm>
            <a:off x="-14989" y="13684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86FDB9-04A2-F949-A6D5-D3F17774AF22}"/>
              </a:ext>
            </a:extLst>
          </p:cNvPr>
          <p:cNvCxnSpPr>
            <a:cxnSpLocks/>
          </p:cNvCxnSpPr>
          <p:nvPr userDrawn="1"/>
        </p:nvCxnSpPr>
        <p:spPr>
          <a:xfrm>
            <a:off x="-14989" y="3780234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07928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62288" cy="4192523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9" y="4846320"/>
            <a:ext cx="7388319" cy="24003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05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75DBB9-724C-B641-BDFB-D3DC4FE839E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81BF17-3602-1B45-ADB4-1475787674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3928" y="6409069"/>
            <a:ext cx="1280160" cy="37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2A59103-D1BE-064F-ACD3-A79A23F651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128" y="4763150"/>
            <a:ext cx="1097280" cy="320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198773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62288" cy="419252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9" y="4846320"/>
            <a:ext cx="7388319" cy="24003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05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75DBB9-724C-B641-BDFB-D3DC4FE839E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81BF17-3602-1B45-ADB4-1475787674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3928" y="6409069"/>
            <a:ext cx="1280160" cy="37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2A59103-D1BE-064F-ACD3-A79A23F651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128" y="4763150"/>
            <a:ext cx="1097280" cy="320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1263289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5154930"/>
          </a:xfrm>
          <a:prstGeom prst="rect">
            <a:avLst/>
          </a:prstGeom>
        </p:spPr>
      </p:pic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9" y="4846320"/>
            <a:ext cx="7388319" cy="24003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05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C27FB1-A545-5A44-954B-B15F6A127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128" y="4763150"/>
            <a:ext cx="1097280" cy="320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00039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594644"/>
            <a:ext cx="3657600" cy="79105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l">
              <a:defRPr sz="24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6" y="2571752"/>
            <a:ext cx="4572001" cy="1209674"/>
          </a:xfrm>
          <a:prstGeom prst="rect">
            <a:avLst/>
          </a:prstGeom>
          <a:solidFill>
            <a:srgbClr val="0070C0">
              <a:alpha val="14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>
            <a:off x="4588934" y="1371600"/>
            <a:ext cx="4572001" cy="1185863"/>
          </a:xfrm>
          <a:prstGeom prst="rect">
            <a:avLst/>
          </a:prstGeom>
          <a:solidFill>
            <a:srgbClr val="0070C0">
              <a:alpha val="14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2686050"/>
            <a:ext cx="3962400" cy="914400"/>
          </a:xfrm>
          <a:prstGeom prst="rect">
            <a:avLst/>
          </a:prstGeom>
        </p:spPr>
        <p:txBody>
          <a:bodyPr/>
          <a:lstStyle>
            <a:lvl1pPr marL="91440" indent="-91440">
              <a:spcBef>
                <a:spcPts val="0"/>
              </a:spcBef>
              <a:buClr>
                <a:srgbClr val="0070C0"/>
              </a:buClr>
              <a:defRPr sz="160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2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2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BF7C01-F2BC-8541-998E-60D91F640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128" y="4763150"/>
            <a:ext cx="1097280" cy="320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178891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Large-Font Text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63F68E-DC87-6D41-BCD2-51C0D4E7A384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7A762D-DB19-4B44-A1FD-A0A2633A87E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8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First-level text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623FC6F-E7CE-A541-95F7-C975302972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968E2B-998D-9E4B-9CA8-2DDF07D6C84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9642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losur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Disclosure Slide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63F68E-DC87-6D41-BCD2-51C0D4E7A384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257458A-A398-AC44-9ACF-F3E0897C6F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1168" indent="-173736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1465" marR="0" indent="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None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4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First-level text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0E7550-CDDC-BC4B-8D69-774A963402DA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28914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CC4D3E-D0A9-2E4C-9195-67601135B337}"/>
              </a:ext>
            </a:extLst>
          </p:cNvPr>
          <p:cNvSpPr/>
          <p:nvPr userDrawn="1"/>
        </p:nvSpPr>
        <p:spPr>
          <a:xfrm>
            <a:off x="7653868" y="4705350"/>
            <a:ext cx="1490133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3878355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nding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502617-E737-0B4C-B8D5-31D906CFA66A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95FBF6-F6F0-E948-9DD9-FE96C5558A1F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A02D33C-9763-414E-8F13-FF96FCB53E8D}"/>
              </a:ext>
            </a:extLst>
          </p:cNvPr>
          <p:cNvSpPr txBox="1"/>
          <p:nvPr userDrawn="1"/>
        </p:nvSpPr>
        <p:spPr>
          <a:xfrm>
            <a:off x="458843" y="1375979"/>
            <a:ext cx="8229600" cy="129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434DA1"/>
              </a:buClr>
              <a:buSzPct val="125000"/>
              <a:buFont typeface="Arial"/>
              <a:buNone/>
              <a:tabLst/>
              <a:defRPr/>
            </a:pP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sz="2000" b="1" i="0" dirty="0">
                <a:solidFill>
                  <a:srgbClr val="285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is funded by a cooperative agreement from the Centers for Disease Control and Prevention (CDC-RFA-PS21-2105). This project is led by the University of Washington Infectious Diseases Education and Assessment (IDEA) Program. </a:t>
            </a:r>
            <a:endParaRPr lang="en-US" sz="15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213551-561A-AA46-9AE1-39DE39307B7A}"/>
              </a:ext>
            </a:extLst>
          </p:cNvPr>
          <p:cNvSpPr/>
          <p:nvPr userDrawn="1"/>
        </p:nvSpPr>
        <p:spPr>
          <a:xfrm>
            <a:off x="295189" y="89397"/>
            <a:ext cx="8503918" cy="822624"/>
          </a:xfrm>
          <a:prstGeom prst="rect">
            <a:avLst/>
          </a:prstGeom>
        </p:spPr>
        <p:txBody>
          <a:bodyPr wrap="square" lIns="68580" anchor="ctr">
            <a:normAutofit/>
          </a:bodyPr>
          <a:lstStyle/>
          <a:p>
            <a:pPr defTabSz="342900">
              <a:spcAft>
                <a:spcPts val="0"/>
              </a:spcAft>
            </a:pPr>
            <a:r>
              <a:rPr lang="en-US" sz="24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B52CC8C-2E46-A64F-977C-0630AC820B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8104" y="3229441"/>
            <a:ext cx="2120053" cy="62179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407382B-8414-8042-8E89-870550A6EF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48242" y="3230381"/>
            <a:ext cx="2257262" cy="65836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37AE269-BE42-CD42-BDC8-562A526116E5}"/>
              </a:ext>
            </a:extLst>
          </p:cNvPr>
          <p:cNvSpPr txBox="1"/>
          <p:nvPr userDrawn="1"/>
        </p:nvSpPr>
        <p:spPr>
          <a:xfrm>
            <a:off x="0" y="4636541"/>
            <a:ext cx="9151575" cy="56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88720" tIns="91440" rIns="1188720" bIns="13716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i="1" dirty="0">
                <a:solidFill>
                  <a:schemeClr val="tx1"/>
                </a:solidFill>
                <a:latin typeface="+mn-lt"/>
              </a:rPr>
              <a:t>The content in this presentation is that of the author(s) and does not necessarily represent </a:t>
            </a:r>
            <a:br>
              <a:rPr lang="en-US" sz="1100" i="1" dirty="0">
                <a:solidFill>
                  <a:schemeClr val="tx1"/>
                </a:solidFill>
                <a:latin typeface="+mn-lt"/>
              </a:rPr>
            </a:br>
            <a:r>
              <a:rPr lang="en-US" sz="1100" i="1" dirty="0">
                <a:solidFill>
                  <a:schemeClr val="tx1"/>
                </a:solidFill>
                <a:latin typeface="+mn-lt"/>
              </a:rPr>
              <a:t>the official position of the Centers for Disease Control and Prevention.</a:t>
            </a:r>
            <a:endParaRPr lang="en-US" sz="1100" i="1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4DF6FE-85D1-3A46-B06F-0728429CE4D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42226" y="3266416"/>
            <a:ext cx="2145931" cy="5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74102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A3F2-123A-3541-BEA7-922194596819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CBC7-BF60-6F48-ADDC-B6EB796E0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45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A3F2-123A-3541-BEA7-922194596819}" type="datetimeFigureOut">
              <a:rPr lang="en-US" smtClean="0"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CBC7-BF60-6F48-ADDC-B6EB796E0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2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Medium-Font Text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63F68E-DC87-6D41-BCD2-51C0D4E7A384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257458A-A398-AC44-9ACF-F3E0897C6F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8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First-level text</a:t>
            </a:r>
          </a:p>
          <a:p>
            <a:pPr lvl="1"/>
            <a:r>
              <a:rPr lang="en-US" dirty="0"/>
              <a:t>Second-level text</a:t>
            </a:r>
          </a:p>
          <a:p>
            <a:pPr lvl="2"/>
            <a:r>
              <a:rPr lang="en-US" dirty="0"/>
              <a:t>Third-level text</a:t>
            </a:r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F2B4AE2-70E2-7A4A-9E65-3919D01E02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0E7550-CDDC-BC4B-8D69-774A963402DA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466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ame 20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Same-20-Font Text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63F68E-DC87-6D41-BCD2-51C0D4E7A384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257458A-A398-AC44-9ACF-F3E0897C6F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1168" indent="-173736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4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First-level text</a:t>
            </a:r>
          </a:p>
          <a:p>
            <a:pPr lvl="1"/>
            <a:r>
              <a:rPr lang="en-US" dirty="0"/>
              <a:t>Second-level text</a:t>
            </a:r>
          </a:p>
          <a:p>
            <a:pPr lvl="2"/>
            <a:r>
              <a:rPr lang="en-US" dirty="0"/>
              <a:t>Third-level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F2B4AE2-70E2-7A4A-9E65-3919D01E02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0E7550-CDDC-BC4B-8D69-774A963402DA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0402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 and Data/Image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9D8BF7C-594B-5F44-892D-5AD36E3A5B5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4244975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Arial"/>
              <a:buChar char="•"/>
              <a:defRPr sz="18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7F3867B-74CD-0743-B864-4CD21D2D5F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B39726-367F-D64A-9196-071531540DC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197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0B99B2-EBF7-BA42-83FC-8AD08B645963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67A6B9D-560F-CA41-A6F0-1C79BD3667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B9605D-D584-B44E-B8E7-E2EC6AAA7D2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353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-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Illustration/Credit: click to add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0B99B2-EBF7-BA42-83FC-8AD08B645963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67A6B9D-560F-CA41-A6F0-1C79BD3667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60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B9605D-D584-B44E-B8E7-E2EC6AAA7D2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7774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Gray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Data Slide with Gray Title Bar: click to add title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invGray">
          <a:xfrm>
            <a:off x="-4917" y="980205"/>
            <a:ext cx="9162288" cy="37719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436345-40BB-5242-A91F-64B15D2D0A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3850" y="1000525"/>
            <a:ext cx="8503920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C2CBBB-5045-8F42-85A1-BB5104437F5D}"/>
              </a:ext>
            </a:extLst>
          </p:cNvPr>
          <p:cNvCxnSpPr>
            <a:cxnSpLocks/>
          </p:cNvCxnSpPr>
          <p:nvPr userDrawn="1"/>
        </p:nvCxnSpPr>
        <p:spPr>
          <a:xfrm>
            <a:off x="-14989" y="97218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8C5AF5C-6EA9-6B49-A7AF-72E6D21531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58C9FC-3328-574A-A1BB-2F63ADF3D15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434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F4BADDC-F26C-2141-B48C-9B8AA2179C2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1" y="1184224"/>
            <a:ext cx="42481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2A540FF-BD62-D94B-8E9E-07E81A4907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786F12-9EDA-004C-BF21-FAB31A554914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9732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  <p:sldLayoutId id="2147483709" r:id="rId3"/>
    <p:sldLayoutId id="2147483712" r:id="rId4"/>
    <p:sldLayoutId id="2147483700" r:id="rId5"/>
    <p:sldLayoutId id="2147483701" r:id="rId6"/>
    <p:sldLayoutId id="2147483713" r:id="rId7"/>
    <p:sldLayoutId id="2147483703" r:id="rId8"/>
    <p:sldLayoutId id="2147483710" r:id="rId9"/>
    <p:sldLayoutId id="2147483719" r:id="rId10"/>
    <p:sldLayoutId id="2147483720" r:id="rId11"/>
    <p:sldLayoutId id="2147483717" r:id="rId12"/>
    <p:sldLayoutId id="2147483695" r:id="rId13"/>
    <p:sldLayoutId id="2147483697" r:id="rId14"/>
    <p:sldLayoutId id="2147483698" r:id="rId15"/>
    <p:sldLayoutId id="2147483704" r:id="rId16"/>
    <p:sldLayoutId id="2147483711" r:id="rId17"/>
    <p:sldLayoutId id="2147483705" r:id="rId18"/>
    <p:sldLayoutId id="2147483696" r:id="rId19"/>
    <p:sldLayoutId id="2147483715" r:id="rId20"/>
    <p:sldLayoutId id="2147483707" r:id="rId21"/>
    <p:sldLayoutId id="2147483716" r:id="rId22"/>
    <p:sldLayoutId id="2147483721" r:id="rId23"/>
    <p:sldLayoutId id="2147483722" r:id="rId24"/>
  </p:sldLayoutIdLst>
  <p:transition spd="slow"/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ts val="3600"/>
              </a:lnSpc>
            </a:pPr>
            <a:br>
              <a:rPr lang="en-US" sz="2700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Hepatitis Delta Infection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</a:rPr>
              <a:t>Epidemiology and Screening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FB4A-D31F-0B46-801E-4BF261C3C7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b="1" i="0" u="none" strike="noStrike" dirty="0">
                <a:solidFill>
                  <a:schemeClr val="bg1"/>
                </a:solidFill>
                <a:effectLst/>
                <a:latin typeface="+mj-lt"/>
              </a:rPr>
              <a:t>Jose </a:t>
            </a:r>
            <a:r>
              <a:rPr lang="en-US" b="1" i="0" u="none" strike="noStrike" dirty="0" err="1">
                <a:solidFill>
                  <a:schemeClr val="bg1"/>
                </a:solidFill>
                <a:effectLst/>
                <a:latin typeface="+mj-lt"/>
              </a:rPr>
              <a:t>Debes</a:t>
            </a:r>
            <a:r>
              <a:rPr lang="en-US" b="1" i="0" u="none" strike="noStrike" dirty="0">
                <a:solidFill>
                  <a:schemeClr val="bg1"/>
                </a:solidFill>
                <a:effectLst/>
                <a:latin typeface="+mj-lt"/>
              </a:rPr>
              <a:t>, MD, PhD</a:t>
            </a:r>
            <a:endParaRPr lang="en-US" b="0" i="0" u="none" strike="noStrike" dirty="0">
              <a:solidFill>
                <a:schemeClr val="bg1"/>
              </a:solidFill>
              <a:effectLst/>
              <a:latin typeface="+mj-lt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+mj-lt"/>
              </a:rPr>
              <a:t>Associate Professor of Medicine 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+mj-lt"/>
              </a:rPr>
              <a:t>Division of Infectious Diseases and International Medicine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+mj-lt"/>
              </a:rPr>
              <a:t>University of Minnesota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0" dirty="0">
                <a:cs typeface="Arial"/>
              </a:rPr>
              <a:t>Last Updated: May 5, 2023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887767139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5EA3B-4D33-6CBB-D525-2C2962C01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of Hepatitis Delta in 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3850" y="1178136"/>
            <a:ext cx="8515350" cy="3600450"/>
          </a:xfrm>
        </p:spPr>
        <p:txBody>
          <a:bodyPr>
            <a:normAutofit/>
          </a:bodyPr>
          <a:lstStyle/>
          <a:p>
            <a:pPr marL="287338" indent="-260350">
              <a:lnSpc>
                <a:spcPct val="130000"/>
              </a:lnSpc>
              <a:buFont typeface="Wingdings" charset="2"/>
              <a:buChar char="Ø"/>
            </a:pPr>
            <a:r>
              <a:rPr lang="en-US" dirty="0"/>
              <a:t>3-7% of HBV+ </a:t>
            </a:r>
          </a:p>
          <a:p>
            <a:pPr marL="287338" indent="-260350">
              <a:lnSpc>
                <a:spcPct val="130000"/>
              </a:lnSpc>
              <a:buFont typeface="Wingdings" pitchFamily="2" charset="2"/>
              <a:buChar char="Ø"/>
            </a:pPr>
            <a:r>
              <a:rPr lang="en-US" dirty="0"/>
              <a:t>More common in HCV, HIV,  IVDU</a:t>
            </a:r>
          </a:p>
          <a:p>
            <a:pPr marL="287338" indent="-260350">
              <a:lnSpc>
                <a:spcPct val="130000"/>
              </a:lnSpc>
              <a:buFont typeface="Wingdings" charset="2"/>
              <a:buChar char="Ø"/>
            </a:pPr>
            <a:r>
              <a:rPr lang="en-US" dirty="0"/>
              <a:t>Genotype 1</a:t>
            </a:r>
          </a:p>
          <a:p>
            <a:pPr marL="287338" indent="-260350">
              <a:lnSpc>
                <a:spcPct val="130000"/>
              </a:lnSpc>
              <a:buFont typeface="Wingdings" charset="2"/>
              <a:buChar char="Ø"/>
            </a:pPr>
            <a:r>
              <a:rPr lang="en-US" dirty="0"/>
              <a:t>Mainly among immigrant populations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929A6-9B58-E3B1-9BE8-CEE3C69506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Patel et al, CID  2019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0305" y="3220863"/>
            <a:ext cx="7406331" cy="787033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60350"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3552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800" dirty="0"/>
              <a:t>How to screen and why to screen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6075" indent="-312738">
              <a:lnSpc>
                <a:spcPct val="120000"/>
              </a:lnSpc>
              <a:buFont typeface="Wingdings" charset="2"/>
              <a:buChar char="Ø"/>
            </a:pPr>
            <a:r>
              <a:rPr lang="en-US" sz="2800" dirty="0"/>
              <a:t>How to screen</a:t>
            </a:r>
          </a:p>
          <a:p>
            <a:pPr marL="576263" lvl="1" indent="-285750">
              <a:lnSpc>
                <a:spcPct val="120000"/>
              </a:lnSpc>
              <a:buFont typeface="Wingdings" charset="2"/>
              <a:buChar char="Ø"/>
            </a:pPr>
            <a:r>
              <a:rPr lang="en-US" sz="1800" u="sng" dirty="0"/>
              <a:t>HDV antibody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43A25-89C7-CAAC-13CD-3F91668E62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81525" y="1193488"/>
            <a:ext cx="3446698" cy="3349932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12738">
              <a:lnSpc>
                <a:spcPct val="120000"/>
              </a:lnSpc>
              <a:buFont typeface="Wingdings" charset="2"/>
              <a:buChar char="Ø"/>
            </a:pPr>
            <a:r>
              <a:rPr lang="en-US" sz="2800" dirty="0"/>
              <a:t>Why to screen</a:t>
            </a:r>
          </a:p>
          <a:p>
            <a:pPr marL="576263" lvl="1" indent="-285750">
              <a:lnSpc>
                <a:spcPct val="120000"/>
              </a:lnSpc>
              <a:buFont typeface="Wingdings" charset="2"/>
              <a:buChar char="Ø"/>
            </a:pPr>
            <a:r>
              <a:rPr lang="en-US" sz="1650" dirty="0"/>
              <a:t>Potential treatment</a:t>
            </a:r>
          </a:p>
          <a:p>
            <a:pPr marL="576263" lvl="1" indent="-285750">
              <a:lnSpc>
                <a:spcPct val="120000"/>
              </a:lnSpc>
              <a:buFont typeface="Wingdings" charset="2"/>
              <a:buChar char="Ø"/>
            </a:pPr>
            <a:r>
              <a:rPr lang="en-US" sz="1650" dirty="0"/>
              <a:t>Closer follow up </a:t>
            </a:r>
          </a:p>
          <a:p>
            <a:pPr lvl="3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/>
              <a:t>Complications </a:t>
            </a:r>
          </a:p>
          <a:p>
            <a:pPr lvl="3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/>
              <a:t>HCC</a:t>
            </a:r>
          </a:p>
          <a:p>
            <a:pPr marL="576263" lvl="1" indent="-288925">
              <a:lnSpc>
                <a:spcPct val="120000"/>
              </a:lnSpc>
              <a:buFont typeface="Wingdings" charset="2"/>
              <a:buChar char="Ø"/>
            </a:pPr>
            <a:r>
              <a:rPr lang="en-US" sz="1650" dirty="0"/>
              <a:t>Modification of lifestyle </a:t>
            </a:r>
          </a:p>
          <a:p>
            <a:pPr marL="576263" lvl="1" indent="-288925">
              <a:lnSpc>
                <a:spcPct val="120000"/>
              </a:lnSpc>
              <a:buFont typeface="Wingdings" charset="2"/>
              <a:buChar char="Ø"/>
            </a:pPr>
            <a:r>
              <a:rPr lang="en-US" sz="1650" dirty="0"/>
              <a:t>Evaluation of close contacts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endParaRPr lang="en-US" sz="1500" u="sng" dirty="0"/>
          </a:p>
        </p:txBody>
      </p:sp>
    </p:spTree>
    <p:extLst>
      <p:ext uri="{BB962C8B-B14F-4D97-AF65-F5344CB8AC3E}">
        <p14:creationId xmlns:p14="http://schemas.microsoft.com/office/powerpoint/2010/main" val="4390429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C5B52-B405-FFAC-E472-82EF4DA23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Recommendation from Societies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2250" dirty="0"/>
              <a:t>EASL: Everyone who is HBsAg+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2250" dirty="0"/>
              <a:t>APASL: Everyone who is HBsAg+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2250" dirty="0"/>
              <a:t>AASLD: Those with </a:t>
            </a:r>
            <a:r>
              <a:rPr lang="en-US" sz="2250" dirty="0" err="1"/>
              <a:t>HBsAg</a:t>
            </a:r>
            <a:r>
              <a:rPr lang="en-US" sz="2250" dirty="0"/>
              <a:t>+ at high risk (2018)</a:t>
            </a:r>
          </a:p>
          <a:p>
            <a:pPr marL="788987" lvl="2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Highly endemic areas</a:t>
            </a:r>
          </a:p>
          <a:p>
            <a:pPr marL="788987" lvl="2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IVDU</a:t>
            </a:r>
          </a:p>
          <a:p>
            <a:pPr marL="788987" lvl="2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MSM</a:t>
            </a:r>
          </a:p>
          <a:p>
            <a:pPr marL="788987" lvl="2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Multiple sexual partners </a:t>
            </a:r>
          </a:p>
          <a:p>
            <a:pPr marL="788987" lvl="2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HIV, HCV</a:t>
            </a:r>
          </a:p>
          <a:p>
            <a:pPr marL="788987" lvl="2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Elevated LFTs in the setting of low HBV DNA</a:t>
            </a:r>
          </a:p>
          <a:p>
            <a:pPr lvl="2">
              <a:lnSpc>
                <a:spcPct val="110000"/>
              </a:lnSpc>
              <a:buFont typeface="Wingdings" charset="2"/>
              <a:buChar char="Ø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E8A95-AFCC-C5CF-89A7-EAB4C76573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3963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0CA4-EBF5-5110-CC94-F5B96CCD2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to Screen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2800" dirty="0"/>
              <a:t>General expert consensus:</a:t>
            </a:r>
          </a:p>
          <a:p>
            <a:pPr marL="502920" lvl="2" indent="0">
              <a:lnSpc>
                <a:spcPct val="150000"/>
              </a:lnSpc>
              <a:buNone/>
            </a:pPr>
            <a:r>
              <a:rPr lang="en-US" sz="2200" u="sng" dirty="0"/>
              <a:t>Who: </a:t>
            </a:r>
            <a:r>
              <a:rPr lang="en-US" sz="2200" dirty="0"/>
              <a:t>Everyone infected with HBV (HBsAg+) </a:t>
            </a:r>
          </a:p>
          <a:p>
            <a:pPr marL="502920" lvl="2" indent="0">
              <a:lnSpc>
                <a:spcPct val="150000"/>
              </a:lnSpc>
              <a:buNone/>
            </a:pPr>
            <a:r>
              <a:rPr lang="en-US" sz="2200" u="sng" dirty="0"/>
              <a:t>How: </a:t>
            </a:r>
            <a:r>
              <a:rPr lang="en-US" sz="2200" dirty="0"/>
              <a:t>HDV antibody</a:t>
            </a:r>
          </a:p>
          <a:p>
            <a:pPr marL="291465" lvl="1" indent="0">
              <a:lnSpc>
                <a:spcPct val="150000"/>
              </a:lnSpc>
              <a:buNone/>
            </a:pP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8B577-9C2F-85B2-7DC2-91A95D1D25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7484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2B54D-AAEE-BB88-94D7-C5B122CE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often to screen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6075" indent="-312738">
              <a:lnSpc>
                <a:spcPct val="150000"/>
              </a:lnSpc>
              <a:buFont typeface="Wingdings" charset="2"/>
              <a:buChar char="Ø"/>
            </a:pPr>
            <a:r>
              <a:rPr lang="en-US" sz="2400" dirty="0"/>
              <a:t>If no risk factors</a:t>
            </a:r>
          </a:p>
          <a:p>
            <a:pPr marL="1258888" lvl="3" indent="-23018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/>
              <a:t>One time</a:t>
            </a:r>
          </a:p>
          <a:p>
            <a:pPr marL="346075" indent="-312738">
              <a:lnSpc>
                <a:spcPct val="150000"/>
              </a:lnSpc>
              <a:buFont typeface="Wingdings" charset="2"/>
              <a:buChar char="Ø"/>
            </a:pPr>
            <a:r>
              <a:rPr lang="en-US" sz="2400" dirty="0"/>
              <a:t>If risk factors are present (intravenous drug use,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marL="1258888" lvl="3" indent="-23018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/>
              <a:t>Consider once a year screening for HDV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2766E-4929-0222-2CDE-4B5A4F2427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501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F5F5D9E-16F7-2E28-AB0C-A7E431983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Reflex Testing for Hepatitis Delta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50" y="1648532"/>
            <a:ext cx="3071000" cy="30388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42009" y="3957859"/>
            <a:ext cx="41064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of HDV+ individuals had no risk factors</a:t>
            </a:r>
          </a:p>
        </p:txBody>
      </p:sp>
      <p:sp>
        <p:nvSpPr>
          <p:cNvPr id="11" name="Right Arrow 10"/>
          <p:cNvSpPr/>
          <p:nvPr/>
        </p:nvSpPr>
        <p:spPr>
          <a:xfrm rot="10800000">
            <a:off x="3707679" y="4199397"/>
            <a:ext cx="506524" cy="117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74FC0E1-BF32-2776-B292-D260A3BB4F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Palom</a:t>
            </a:r>
            <a:r>
              <a:rPr lang="en-US" dirty="0"/>
              <a:t> et al, J Hepatol Rep 2022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26D02C07-DC1C-311F-798E-1BEA09CE3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2689972"/>
              </p:ext>
            </p:extLst>
          </p:nvPr>
        </p:nvGraphicFramePr>
        <p:xfrm>
          <a:off x="4553991" y="1682713"/>
          <a:ext cx="3048000" cy="21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18439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Graphic spid="1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6C110-C0AC-C805-2844-EEF0D406E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23850" y="1135603"/>
            <a:ext cx="8820150" cy="3710717"/>
          </a:xfrm>
        </p:spPr>
        <p:txBody>
          <a:bodyPr>
            <a:normAutofit/>
          </a:bodyPr>
          <a:lstStyle/>
          <a:p>
            <a:pPr marL="287338" indent="-260350">
              <a:lnSpc>
                <a:spcPct val="110000"/>
              </a:lnSpc>
              <a:buFont typeface="Wingdings" charset="2"/>
              <a:buChar char="Ø"/>
            </a:pPr>
            <a:r>
              <a:rPr lang="en-US" sz="2100" dirty="0"/>
              <a:t>HDV only occurs in HBV+ individuals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1900" dirty="0">
                <a:solidFill>
                  <a:srgbClr val="0070C0"/>
                </a:solidFill>
              </a:rPr>
              <a:t>Every HBV+ individual is at risk for HDV</a:t>
            </a:r>
          </a:p>
          <a:p>
            <a:pPr marL="287338" indent="-260350">
              <a:lnSpc>
                <a:spcPct val="110000"/>
              </a:lnSpc>
              <a:buFont typeface="Wingdings" charset="2"/>
              <a:buChar char="Ø"/>
            </a:pPr>
            <a:r>
              <a:rPr lang="en-US" sz="2100" dirty="0"/>
              <a:t>Higher risk of HDV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1900" dirty="0">
                <a:solidFill>
                  <a:srgbClr val="0070C0"/>
                </a:solidFill>
              </a:rPr>
              <a:t>HIV, HCV, IVDU, HD, CSW</a:t>
            </a:r>
          </a:p>
          <a:p>
            <a:pPr marL="287338" indent="-260350">
              <a:lnSpc>
                <a:spcPct val="110000"/>
              </a:lnSpc>
              <a:buFont typeface="Wingdings" charset="2"/>
              <a:buChar char="Ø"/>
            </a:pPr>
            <a:r>
              <a:rPr lang="en-US" sz="2100" dirty="0"/>
              <a:t>Certain countries in Africa and Asia have higher prevalence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1900" dirty="0">
                <a:solidFill>
                  <a:srgbClr val="0070C0"/>
                </a:solidFill>
              </a:rPr>
              <a:t>Insufficient knowledge of the overall prevalence </a:t>
            </a:r>
          </a:p>
          <a:p>
            <a:pPr marL="287338" indent="-260350">
              <a:lnSpc>
                <a:spcPct val="110000"/>
              </a:lnSpc>
              <a:buFont typeface="Wingdings" charset="2"/>
              <a:buChar char="Ø"/>
            </a:pPr>
            <a:r>
              <a:rPr lang="en-US" sz="2100" dirty="0"/>
              <a:t>Most guidelines recommend to screen every HBV+ individual for HDV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1900" dirty="0">
                <a:solidFill>
                  <a:srgbClr val="0070C0"/>
                </a:solidFill>
              </a:rPr>
              <a:t>HDV Ab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2AB71-EB12-5A8A-9826-F4107ECC61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668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7637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3B702-DBB4-0CBB-407B-E4755BE32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9A0EC-B502-3103-BB1A-2C46714BC6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BB8F39-10E8-6507-8A5B-7450BC4145A5}"/>
              </a:ext>
            </a:extLst>
          </p:cNvPr>
          <p:cNvSpPr txBox="1">
            <a:spLocks/>
          </p:cNvSpPr>
          <p:nvPr/>
        </p:nvSpPr>
        <p:spPr>
          <a:xfrm>
            <a:off x="323850" y="1266332"/>
            <a:ext cx="8515350" cy="280492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187415653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527B8-009E-3D50-DCBD-6527069C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Hepatitis Delta (HDV)</a:t>
            </a:r>
          </a:p>
        </p:txBody>
      </p:sp>
      <p:sp>
        <p:nvSpPr>
          <p:cNvPr id="87042" name="Content Placeholder 4"/>
          <p:cNvSpPr>
            <a:spLocks noGrp="1"/>
          </p:cNvSpPr>
          <p:nvPr>
            <p:ph sz="half" idx="2"/>
          </p:nvPr>
        </p:nvSpPr>
        <p:spPr>
          <a:xfrm>
            <a:off x="348342" y="1135604"/>
            <a:ext cx="8515350" cy="3600450"/>
          </a:xfrm>
        </p:spPr>
        <p:txBody>
          <a:bodyPr>
            <a:normAutofit/>
          </a:bodyPr>
          <a:lstStyle/>
          <a:p>
            <a:pPr marL="292100" indent="-258763" eaLnBrk="1" hangingPunct="1">
              <a:lnSpc>
                <a:spcPct val="170000"/>
              </a:lnSpc>
              <a:buFont typeface="Wingdings" charset="2"/>
              <a:buChar char="Ø"/>
            </a:pPr>
            <a:r>
              <a:rPr lang="en-US" altLang="en-US" dirty="0"/>
              <a:t>General aspects of HDV</a:t>
            </a:r>
          </a:p>
          <a:p>
            <a:pPr marL="292100" indent="-258763" eaLnBrk="1" hangingPunct="1">
              <a:lnSpc>
                <a:spcPct val="170000"/>
              </a:lnSpc>
              <a:buFont typeface="Wingdings" charset="2"/>
              <a:buChar char="Ø"/>
            </a:pPr>
            <a:r>
              <a:rPr lang="en-US" altLang="en-US" dirty="0"/>
              <a:t>Overall epidemiology of HDV</a:t>
            </a:r>
          </a:p>
          <a:p>
            <a:pPr marL="520700" lvl="1" indent="-230188">
              <a:lnSpc>
                <a:spcPct val="170000"/>
              </a:lnSpc>
              <a:buFont typeface="Wingdings" charset="2"/>
              <a:buChar char="Ø"/>
            </a:pPr>
            <a:r>
              <a:rPr lang="en-US" altLang="en-US" sz="1600" dirty="0"/>
              <a:t>Risk factors</a:t>
            </a:r>
          </a:p>
          <a:p>
            <a:pPr marL="520700" lvl="1" indent="-230188">
              <a:lnSpc>
                <a:spcPct val="170000"/>
              </a:lnSpc>
              <a:buFont typeface="Wingdings" charset="2"/>
              <a:buChar char="Ø"/>
            </a:pPr>
            <a:r>
              <a:rPr lang="en-US" altLang="en-US" sz="1600" dirty="0"/>
              <a:t>Epidemiology in the United States</a:t>
            </a:r>
          </a:p>
          <a:p>
            <a:pPr marL="292100" indent="-258763">
              <a:lnSpc>
                <a:spcPct val="170000"/>
              </a:lnSpc>
              <a:buFont typeface="Wingdings" charset="2"/>
              <a:buChar char="Ø"/>
            </a:pPr>
            <a:r>
              <a:rPr lang="en-US" altLang="en-US" sz="1800" dirty="0"/>
              <a:t>Screening for HDV</a:t>
            </a:r>
          </a:p>
          <a:p>
            <a:pPr eaLnBrk="1" hangingPunct="1">
              <a:lnSpc>
                <a:spcPct val="170000"/>
              </a:lnSpc>
            </a:pPr>
            <a:endParaRPr lang="en-US" altLang="en-US" sz="2400" dirty="0"/>
          </a:p>
          <a:p>
            <a:pPr eaLnBrk="1" hangingPunct="1">
              <a:lnSpc>
                <a:spcPct val="170000"/>
              </a:lnSpc>
            </a:pPr>
            <a:endParaRPr lang="en-US" alt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859A4-8659-0F69-C5BA-F494C58EF0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0726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32806B-179A-6433-E378-341461E6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HDV General Features</a:t>
            </a:r>
          </a:p>
        </p:txBody>
      </p:sp>
      <p:sp>
        <p:nvSpPr>
          <p:cNvPr id="87042" name="Content Placeholder 4"/>
          <p:cNvSpPr>
            <a:spLocks noGrp="1"/>
          </p:cNvSpPr>
          <p:nvPr>
            <p:ph sz="half" idx="2"/>
          </p:nvPr>
        </p:nvSpPr>
        <p:spPr>
          <a:xfrm>
            <a:off x="323850" y="1168260"/>
            <a:ext cx="4248150" cy="3600450"/>
          </a:xfrm>
        </p:spPr>
        <p:txBody>
          <a:bodyPr>
            <a:normAutofit/>
          </a:bodyPr>
          <a:lstStyle/>
          <a:p>
            <a:pPr marL="292100" indent="-258763">
              <a:spcBef>
                <a:spcPts val="600"/>
              </a:spcBef>
              <a:buFont typeface="Wingdings" charset="2"/>
              <a:buChar char="Ø"/>
            </a:pPr>
            <a:r>
              <a:rPr lang="en-US" sz="1800" dirty="0"/>
              <a:t>Small RNA virus</a:t>
            </a:r>
          </a:p>
          <a:p>
            <a:pPr marL="34290" indent="0">
              <a:spcBef>
                <a:spcPts val="600"/>
              </a:spcBef>
              <a:buNone/>
            </a:pPr>
            <a:endParaRPr lang="en-US" sz="1800" dirty="0"/>
          </a:p>
          <a:p>
            <a:pPr marL="292100" indent="-258763">
              <a:spcBef>
                <a:spcPts val="600"/>
              </a:spcBef>
              <a:buFont typeface="Wingdings" charset="2"/>
              <a:buChar char="Ø"/>
            </a:pPr>
            <a:r>
              <a:rPr lang="en-US" sz="1800" dirty="0"/>
              <a:t>Requires Hepatitis B presence for infection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400" dirty="0"/>
              <a:t>Relies on HBsAg for replication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400" dirty="0"/>
              <a:t>Shares same hepatocyte receptor with HBV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endParaRPr lang="en-US" sz="1800" dirty="0"/>
          </a:p>
          <a:p>
            <a:pPr marL="292100" indent="-258763">
              <a:spcBef>
                <a:spcPts val="600"/>
              </a:spcBef>
              <a:buFont typeface="Wingdings" charset="2"/>
              <a:buChar char="Ø"/>
            </a:pPr>
            <a:r>
              <a:rPr lang="en-US" sz="1800" dirty="0"/>
              <a:t>Two distinct transmission pathways 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400" dirty="0"/>
              <a:t>Co-infection (simultaneous HBV-HDV)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400" dirty="0"/>
              <a:t>Super-infection (HBV then HDV)</a:t>
            </a:r>
            <a:endParaRPr lang="en-US" altLang="en-US" sz="1400" dirty="0"/>
          </a:p>
          <a:p>
            <a:pPr eaLnBrk="1" hangingPunct="1">
              <a:spcBef>
                <a:spcPts val="600"/>
              </a:spcBef>
            </a:pPr>
            <a:endParaRPr lang="en-US" altLang="en-US" sz="1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9D1F2A-A05F-32A7-AF3A-3B68445D29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4781009"/>
            <a:ext cx="7357838" cy="240029"/>
          </a:xfrm>
        </p:spPr>
        <p:txBody>
          <a:bodyPr>
            <a:noAutofit/>
          </a:bodyPr>
          <a:lstStyle/>
          <a:p>
            <a:pPr eaLnBrk="1" hangingPunct="1">
              <a:lnSpc>
                <a:spcPct val="170000"/>
              </a:lnSpc>
            </a:pPr>
            <a:r>
              <a:rPr lang="en-US" altLang="en-US" dirty="0"/>
              <a:t>Urban et al, Gut 2021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8F9FBDC-DFB1-E6EC-F721-72364C7902A0}"/>
              </a:ext>
            </a:extLst>
          </p:cNvPr>
          <p:cNvSpPr txBox="1">
            <a:spLocks/>
          </p:cNvSpPr>
          <p:nvPr/>
        </p:nvSpPr>
        <p:spPr>
          <a:xfrm>
            <a:off x="4550229" y="1147131"/>
            <a:ext cx="4158343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80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008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buFont typeface="Arial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indent="-258763">
              <a:spcBef>
                <a:spcPts val="600"/>
              </a:spcBef>
              <a:buFont typeface="Wingdings" charset="2"/>
              <a:buChar char="Ø"/>
            </a:pPr>
            <a:r>
              <a:rPr lang="en-US" altLang="en-US" sz="1800" dirty="0"/>
              <a:t>Can progress to cirrhosis within 2 years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1400" dirty="0"/>
              <a:t>10-15%</a:t>
            </a:r>
          </a:p>
          <a:p>
            <a:pPr>
              <a:spcBef>
                <a:spcPts val="600"/>
              </a:spcBef>
              <a:buFont typeface="Wingdings" charset="2"/>
              <a:buChar char="Ø"/>
            </a:pPr>
            <a:endParaRPr lang="en-US" altLang="en-US" sz="1800" dirty="0"/>
          </a:p>
          <a:p>
            <a:pPr marL="292100" indent="-258763">
              <a:spcBef>
                <a:spcPts val="600"/>
              </a:spcBef>
              <a:buFont typeface="Wingdings" charset="2"/>
              <a:buChar char="Ø"/>
            </a:pPr>
            <a:r>
              <a:rPr lang="en-US" altLang="en-US" sz="1800" dirty="0"/>
              <a:t>&gt;3-fold increase in HCC risk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1400" dirty="0"/>
              <a:t>Compared to HBV alone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72272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7E861-6235-4DA6-F845-4FE527CFB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850" y="1192752"/>
            <a:ext cx="8515350" cy="3600450"/>
          </a:xfrm>
        </p:spPr>
        <p:txBody>
          <a:bodyPr>
            <a:normAutofit/>
          </a:bodyPr>
          <a:lstStyle/>
          <a:p>
            <a:pPr marL="292100" indent="-258763">
              <a:lnSpc>
                <a:spcPct val="100000"/>
              </a:lnSpc>
              <a:buFont typeface="Wingdings" charset="2"/>
              <a:buChar char="Ø"/>
            </a:pPr>
            <a:r>
              <a:rPr lang="en-US" sz="1800" dirty="0"/>
              <a:t>Multiple studies worldwide (numbering &gt;2000)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600" dirty="0"/>
              <a:t>Different methodology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600" dirty="0"/>
              <a:t>Specific populations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600" dirty="0"/>
              <a:t>Different testing approach</a:t>
            </a:r>
          </a:p>
          <a:p>
            <a:pPr marL="292100" indent="-258763">
              <a:lnSpc>
                <a:spcPct val="100000"/>
              </a:lnSpc>
              <a:spcBef>
                <a:spcPts val="1800"/>
              </a:spcBef>
              <a:buFont typeface="Wingdings" charset="2"/>
              <a:buChar char="Ø"/>
            </a:pPr>
            <a:r>
              <a:rPr lang="en-US" sz="1800" dirty="0"/>
              <a:t>Estimates of HDV+ individuals in HBV+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600" dirty="0"/>
              <a:t>4-16%</a:t>
            </a:r>
          </a:p>
          <a:p>
            <a:pPr marL="292100" indent="-258763">
              <a:lnSpc>
                <a:spcPct val="100000"/>
              </a:lnSpc>
              <a:spcBef>
                <a:spcPts val="1800"/>
              </a:spcBef>
              <a:buFont typeface="Wingdings" charset="2"/>
              <a:buChar char="Ø"/>
            </a:pPr>
            <a:r>
              <a:rPr lang="en-US" sz="1800" dirty="0"/>
              <a:t>Historically related to populations in West Africa and Eastern Europe</a:t>
            </a:r>
          </a:p>
          <a:p>
            <a:pPr marL="34290" indent="0">
              <a:lnSpc>
                <a:spcPct val="100000"/>
              </a:lnSpc>
              <a:buNone/>
            </a:pP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BC6A2-1FAF-AABE-426A-10FB2EAEF3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050" dirty="0"/>
              <a:t>Stockdale et al, J Hepatol 2020</a:t>
            </a:r>
          </a:p>
        </p:txBody>
      </p:sp>
    </p:spTree>
    <p:extLst>
      <p:ext uri="{BB962C8B-B14F-4D97-AF65-F5344CB8AC3E}">
        <p14:creationId xmlns:p14="http://schemas.microsoft.com/office/powerpoint/2010/main" val="30557037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85CCC-58D6-D52D-CA25-C853F8E30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850" y="1174105"/>
            <a:ext cx="8515350" cy="3600450"/>
          </a:xfrm>
        </p:spPr>
        <p:txBody>
          <a:bodyPr>
            <a:normAutofit/>
          </a:bodyPr>
          <a:lstStyle/>
          <a:p>
            <a:pPr marL="292100" indent="-258763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/>
              <a:t>Intravenous drug use </a:t>
            </a:r>
          </a:p>
          <a:p>
            <a:pPr marL="292100" indent="-258763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/>
              <a:t>HIV co-infection</a:t>
            </a:r>
          </a:p>
          <a:p>
            <a:pPr marL="292100" indent="-258763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/>
              <a:t>Hepatitis C co-infection</a:t>
            </a:r>
          </a:p>
          <a:p>
            <a:pPr marL="292100" indent="-258763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/>
              <a:t>Hemodialysis</a:t>
            </a:r>
          </a:p>
          <a:p>
            <a:pPr marL="292100" indent="-258763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/>
              <a:t>High risk sexual behavior 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3B9CC2-3BFB-CBB0-B166-94358AC820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050" dirty="0">
                <a:solidFill>
                  <a:schemeClr val="bg1"/>
                </a:solidFill>
              </a:rPr>
              <a:t>Chen et al, Gut 2019</a:t>
            </a:r>
          </a:p>
          <a:p>
            <a:r>
              <a:rPr lang="en-US" dirty="0"/>
              <a:t>Chen et al, Gut 2019; Stockdale et al, J Hepatol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6214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292AF-EABA-7A68-91C8-78B70AFD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Prevalence of Hepatitis Delta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050" dirty="0"/>
              <a:t>Stockdale et al, J Hepatol 2020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5575" y="1695965"/>
            <a:ext cx="3731743" cy="5004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dirty="0"/>
              <a:t>Identified 2104  studies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9396" y="2357054"/>
            <a:ext cx="3731743" cy="5004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dirty="0"/>
              <a:t>Focused on 282 studies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3216" y="3008875"/>
            <a:ext cx="3731743" cy="5004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dirty="0"/>
              <a:t>~122,000 persons with HBsAg+ </a:t>
            </a:r>
          </a:p>
          <a:p>
            <a:pPr algn="ctr"/>
            <a:r>
              <a:rPr lang="en-US" sz="1650" dirty="0"/>
              <a:t>from 6 WHO regions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3949" y="3648339"/>
            <a:ext cx="3731743" cy="5004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/>
              <a:t>General population &amp; Hepatology </a:t>
            </a:r>
            <a:r>
              <a:rPr lang="en-US" sz="1650" dirty="0"/>
              <a:t>clinics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29BF08-6D7E-596B-1484-0FD0D16334D5}"/>
              </a:ext>
            </a:extLst>
          </p:cNvPr>
          <p:cNvSpPr txBox="1"/>
          <p:nvPr/>
        </p:nvSpPr>
        <p:spPr>
          <a:xfrm>
            <a:off x="4546131" y="1695965"/>
            <a:ext cx="3539088" cy="2428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Prevalence of HDV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General population: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0.16%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HBsAg+: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4.5%</a:t>
            </a:r>
          </a:p>
          <a:p>
            <a:pPr marL="742950" lvl="1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3% Europe</a:t>
            </a:r>
          </a:p>
          <a:p>
            <a:pPr marL="742950" lvl="1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6% Africa</a:t>
            </a:r>
          </a:p>
          <a:p>
            <a:pPr marL="742950" lvl="1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6% Americas</a:t>
            </a:r>
          </a:p>
          <a:p>
            <a:pPr marL="742950" lvl="1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3.5% South East Asia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Hepatology clinics: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16%</a:t>
            </a:r>
          </a:p>
        </p:txBody>
      </p:sp>
    </p:spTree>
    <p:extLst>
      <p:ext uri="{BB962C8B-B14F-4D97-AF65-F5344CB8AC3E}">
        <p14:creationId xmlns:p14="http://schemas.microsoft.com/office/powerpoint/2010/main" val="10089853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7AF40-470F-CEAB-04B1-A7C52734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 of Hepatitis Delta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741097-94C0-68BE-3973-3D3BF63242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050" dirty="0"/>
              <a:t>Stockdale et al, J Hepatol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35" y="1168224"/>
            <a:ext cx="6549655" cy="3141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484" y="1303745"/>
            <a:ext cx="1477187" cy="303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294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107" y="195209"/>
            <a:ext cx="5014736" cy="474074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E5B6C2-4977-C637-3C9A-1013E30FCB2F}"/>
              </a:ext>
            </a:extLst>
          </p:cNvPr>
          <p:cNvSpPr txBox="1">
            <a:spLocks/>
          </p:cNvSpPr>
          <p:nvPr/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050" dirty="0"/>
              <a:t>Stockdale et al, J Hepatol 2020</a:t>
            </a:r>
          </a:p>
        </p:txBody>
      </p:sp>
      <p:sp>
        <p:nvSpPr>
          <p:cNvPr id="2" name="Right Arrow 1"/>
          <p:cNvSpPr/>
          <p:nvPr/>
        </p:nvSpPr>
        <p:spPr>
          <a:xfrm rot="10800000">
            <a:off x="6857996" y="765543"/>
            <a:ext cx="435934" cy="63796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6862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48460</TotalTime>
  <Words>528</Words>
  <Application>Microsoft Macintosh PowerPoint</Application>
  <PresentationFormat>On-screen Show (16:9)</PresentationFormat>
  <Paragraphs>115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Corbel</vt:lpstr>
      <vt:lpstr>Geneva</vt:lpstr>
      <vt:lpstr>Lucida Grande</vt:lpstr>
      <vt:lpstr>Times New Roman</vt:lpstr>
      <vt:lpstr>Wingdings</vt:lpstr>
      <vt:lpstr>AETC_Master_Template_061510</vt:lpstr>
      <vt:lpstr> Hepatitis Delta Infection Epidemiology and Screening</vt:lpstr>
      <vt:lpstr>Disclosures</vt:lpstr>
      <vt:lpstr>Hepatitis Delta (HDV)</vt:lpstr>
      <vt:lpstr>HDV General Features</vt:lpstr>
      <vt:lpstr>Epidemiology</vt:lpstr>
      <vt:lpstr>Risk Factors</vt:lpstr>
      <vt:lpstr>Prevalence of Hepatitis Delta</vt:lpstr>
      <vt:lpstr>Prevalence of Hepatitis Delta</vt:lpstr>
      <vt:lpstr>PowerPoint Presentation</vt:lpstr>
      <vt:lpstr>Epidemiology of Hepatitis Delta in US</vt:lpstr>
      <vt:lpstr>How to screen and why to screen</vt:lpstr>
      <vt:lpstr>Screening Recommendation from Societies</vt:lpstr>
      <vt:lpstr>Who to Screen</vt:lpstr>
      <vt:lpstr>How often to screen</vt:lpstr>
      <vt:lpstr>Reflex Testing for Hepatitis Delta</vt:lpstr>
      <vt:lpstr>Summary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Clinton Amand</cp:lastModifiedBy>
  <cp:revision>1413</cp:revision>
  <cp:lastPrinted>2019-10-21T18:40:24Z</cp:lastPrinted>
  <dcterms:created xsi:type="dcterms:W3CDTF">2010-11-28T05:36:22Z</dcterms:created>
  <dcterms:modified xsi:type="dcterms:W3CDTF">2023-08-08T18:59:55Z</dcterms:modified>
</cp:coreProperties>
</file>