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3"/>
  </p:notesMasterIdLst>
  <p:handoutMasterIdLst>
    <p:handoutMasterId r:id="rId14"/>
  </p:handoutMasterIdLst>
  <p:sldIdLst>
    <p:sldId id="939" r:id="rId2"/>
    <p:sldId id="963" r:id="rId3"/>
    <p:sldId id="421" r:id="rId4"/>
    <p:sldId id="455" r:id="rId5"/>
    <p:sldId id="924" r:id="rId6"/>
    <p:sldId id="961" r:id="rId7"/>
    <p:sldId id="453" r:id="rId8"/>
    <p:sldId id="454" r:id="rId9"/>
    <p:sldId id="967" r:id="rId10"/>
    <p:sldId id="921" r:id="rId11"/>
    <p:sldId id="965" r:id="rId12"/>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723F"/>
    <a:srgbClr val="A4864A"/>
    <a:srgbClr val="997D45"/>
    <a:srgbClr val="2C5986"/>
    <a:srgbClr val="285078"/>
    <a:srgbClr val="003140"/>
    <a:srgbClr val="686868"/>
    <a:srgbClr val="000000"/>
    <a:srgbClr val="C0504D"/>
    <a:srgbClr val="802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59" autoAdjust="0"/>
    <p:restoredTop sz="96355" autoAdjust="0"/>
  </p:normalViewPr>
  <p:slideViewPr>
    <p:cSldViewPr snapToGrid="0" showGuides="1">
      <p:cViewPr varScale="1">
        <p:scale>
          <a:sx n="149" d="100"/>
          <a:sy n="149" d="100"/>
        </p:scale>
        <p:origin x="880" y="176"/>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952"/>
    </p:cViewPr>
  </p:sorterViewPr>
  <p:notesViewPr>
    <p:cSldViewPr snapToGrid="0"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299172997565262"/>
          <c:y val="0.10534916176640557"/>
          <c:w val="0.85077190223716781"/>
          <c:h val="0.75531312385572147"/>
        </c:manualLayout>
      </c:layout>
      <c:barChart>
        <c:barDir val="col"/>
        <c:grouping val="clustered"/>
        <c:varyColors val="0"/>
        <c:ser>
          <c:idx val="0"/>
          <c:order val="0"/>
          <c:tx>
            <c:strRef>
              <c:f>Sheet1!$B$1</c:f>
              <c:strCache>
                <c:ptCount val="1"/>
                <c:pt idx="0">
                  <c:v>Entecavir</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Loss of HBeAg</c:v>
                </c:pt>
                <c:pt idx="3">
                  <c:v>Loss of HBsAg</c:v>
                </c:pt>
              </c:strCache>
            </c:strRef>
          </c:cat>
          <c:val>
            <c:numRef>
              <c:f>Sheet1!$B$2:$B$5</c:f>
              <c:numCache>
                <c:formatCode>0</c:formatCode>
                <c:ptCount val="4"/>
                <c:pt idx="0">
                  <c:v>67</c:v>
                </c:pt>
                <c:pt idx="1">
                  <c:v>68</c:v>
                </c:pt>
                <c:pt idx="2">
                  <c:v>22</c:v>
                </c:pt>
                <c:pt idx="3">
                  <c:v>2</c:v>
                </c:pt>
              </c:numCache>
            </c:numRef>
          </c:val>
          <c:extLst>
            <c:ext xmlns:c16="http://schemas.microsoft.com/office/drawing/2014/chart" uri="{C3380CC4-5D6E-409C-BE32-E72D297353CC}">
              <c16:uniqueId val="{00000000-12B3-1747-AA70-E633FFF9BEFF}"/>
            </c:ext>
          </c:extLst>
        </c:ser>
        <c:ser>
          <c:idx val="1"/>
          <c:order val="1"/>
          <c:tx>
            <c:strRef>
              <c:f>Sheet1!$C$1</c:f>
              <c:strCache>
                <c:ptCount val="1"/>
                <c:pt idx="0">
                  <c:v>Lamivudine</c:v>
                </c:pt>
              </c:strCache>
            </c:strRef>
          </c:tx>
          <c:spPr>
            <a:solidFill>
              <a:srgbClr val="A4864A"/>
            </a:solidFill>
            <a:ln w="9525">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Loss of HBeAg</c:v>
                </c:pt>
                <c:pt idx="3">
                  <c:v>Loss of HBsAg</c:v>
                </c:pt>
              </c:strCache>
            </c:strRef>
          </c:cat>
          <c:val>
            <c:numRef>
              <c:f>Sheet1!$C$2:$C$5</c:f>
              <c:numCache>
                <c:formatCode>0</c:formatCode>
                <c:ptCount val="4"/>
                <c:pt idx="0">
                  <c:v>36</c:v>
                </c:pt>
                <c:pt idx="1">
                  <c:v>60</c:v>
                </c:pt>
                <c:pt idx="2">
                  <c:v>20</c:v>
                </c:pt>
                <c:pt idx="3">
                  <c:v>1</c:v>
                </c:pt>
              </c:numCache>
            </c:numRef>
          </c:val>
          <c:extLst>
            <c:ext xmlns:c16="http://schemas.microsoft.com/office/drawing/2014/chart" uri="{C3380CC4-5D6E-409C-BE32-E72D297353CC}">
              <c16:uniqueId val="{00000001-12B3-1747-AA70-E633FFF9BEFF}"/>
            </c:ext>
          </c:extLst>
        </c:ser>
        <c:dLbls>
          <c:showLegendKey val="0"/>
          <c:showVal val="1"/>
          <c:showCatName val="0"/>
          <c:showSerName val="0"/>
          <c:showPercent val="0"/>
          <c:showBubbleSize val="0"/>
        </c:dLbls>
        <c:gapWidth val="100"/>
        <c:axId val="2128028856"/>
        <c:axId val="-2055116392"/>
      </c:barChart>
      <c:catAx>
        <c:axId val="2128028856"/>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055116392"/>
        <c:crosses val="autoZero"/>
        <c:auto val="1"/>
        <c:lblAlgn val="ctr"/>
        <c:lblOffset val="10"/>
        <c:noMultiLvlLbl val="0"/>
      </c:catAx>
      <c:valAx>
        <c:axId val="-2055116392"/>
        <c:scaling>
          <c:orientation val="minMax"/>
          <c:max val="100"/>
        </c:scaling>
        <c:delete val="0"/>
        <c:axPos val="l"/>
        <c:title>
          <c:tx>
            <c:rich>
              <a:bodyPr/>
              <a:lstStyle/>
              <a:p>
                <a:pPr>
                  <a:defRPr sz="1800">
                    <a:latin typeface="Arial"/>
                    <a:cs typeface="Arial"/>
                  </a:defRPr>
                </a:pPr>
                <a:r>
                  <a:rPr lang="en-US" sz="1800" dirty="0">
                    <a:latin typeface="Arial"/>
                    <a:cs typeface="Arial"/>
                  </a:rPr>
                  <a:t>Participants (%)</a:t>
                </a:r>
              </a:p>
            </c:rich>
          </c:tx>
          <c:layout>
            <c:manualLayout>
              <c:xMode val="edge"/>
              <c:yMode val="edge"/>
              <c:x val="9.8767378246593044E-3"/>
              <c:y val="0.24350602173632849"/>
            </c:manualLayout>
          </c:layout>
          <c:overlay val="0"/>
        </c:title>
        <c:numFmt formatCode="0" sourceLinked="0"/>
        <c:majorTickMark val="out"/>
        <c:minorTickMark val="none"/>
        <c:tickLblPos val="nextTo"/>
        <c:spPr>
          <a:ln w="12700" cmpd="sng">
            <a:solidFill>
              <a:schemeClr val="tx1"/>
            </a:solidFill>
          </a:ln>
        </c:spPr>
        <c:txPr>
          <a:bodyPr/>
          <a:lstStyle/>
          <a:p>
            <a:pPr>
              <a:defRPr sz="1600"/>
            </a:pPr>
            <a:endParaRPr lang="en-US"/>
          </a:p>
        </c:txPr>
        <c:crossAx val="2128028856"/>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6463875686742404"/>
          <c:y val="1.3611659733796418E-2"/>
          <c:w val="0.41397839507"/>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7745994560597"/>
          <c:y val="0.11943591426071699"/>
          <c:w val="0.82601761556664899"/>
          <c:h val="0.74122637795275603"/>
        </c:manualLayout>
      </c:layout>
      <c:barChart>
        <c:barDir val="col"/>
        <c:grouping val="clustered"/>
        <c:varyColors val="0"/>
        <c:ser>
          <c:idx val="0"/>
          <c:order val="0"/>
          <c:tx>
            <c:strRef>
              <c:f>Sheet1!$B$1</c:f>
              <c:strCache>
                <c:ptCount val="1"/>
                <c:pt idx="0">
                  <c:v>Entecavir</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HBeAg Seroconversion</c:v>
                </c:pt>
                <c:pt idx="3">
                  <c:v>HBsAg Seroconversion</c:v>
                </c:pt>
              </c:strCache>
            </c:strRef>
          </c:cat>
          <c:val>
            <c:numRef>
              <c:f>Sheet1!$B$2:$B$5</c:f>
              <c:numCache>
                <c:formatCode>0</c:formatCode>
                <c:ptCount val="4"/>
                <c:pt idx="0">
                  <c:v>80</c:v>
                </c:pt>
                <c:pt idx="1">
                  <c:v>87</c:v>
                </c:pt>
                <c:pt idx="2">
                  <c:v>31</c:v>
                </c:pt>
                <c:pt idx="3">
                  <c:v>2</c:v>
                </c:pt>
              </c:numCache>
            </c:numRef>
          </c:val>
          <c:extLst>
            <c:ext xmlns:c16="http://schemas.microsoft.com/office/drawing/2014/chart" uri="{C3380CC4-5D6E-409C-BE32-E72D297353CC}">
              <c16:uniqueId val="{00000000-12B3-1747-AA70-E633FFF9BEFF}"/>
            </c:ext>
          </c:extLst>
        </c:ser>
        <c:ser>
          <c:idx val="1"/>
          <c:order val="1"/>
          <c:tx>
            <c:strRef>
              <c:f>Sheet1!$C$1</c:f>
              <c:strCache>
                <c:ptCount val="1"/>
                <c:pt idx="0">
                  <c:v>Lamivudine</c:v>
                </c:pt>
              </c:strCache>
            </c:strRef>
          </c:tx>
          <c:spPr>
            <a:solidFill>
              <a:srgbClr val="A4864A"/>
            </a:solidFill>
            <a:ln w="9525">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HBV DNA 
&lt;300 copies/mL</c:v>
                </c:pt>
                <c:pt idx="1">
                  <c:v>ALT
Normalization</c:v>
                </c:pt>
                <c:pt idx="2">
                  <c:v>HBeAg Seroconversion</c:v>
                </c:pt>
                <c:pt idx="3">
                  <c:v>HBsAg Seroconversion</c:v>
                </c:pt>
              </c:strCache>
            </c:strRef>
          </c:cat>
          <c:val>
            <c:numRef>
              <c:f>Sheet1!$C$2:$C$5</c:f>
              <c:numCache>
                <c:formatCode>0</c:formatCode>
                <c:ptCount val="4"/>
                <c:pt idx="0">
                  <c:v>39</c:v>
                </c:pt>
                <c:pt idx="1">
                  <c:v>79</c:v>
                </c:pt>
                <c:pt idx="2">
                  <c:v>26</c:v>
                </c:pt>
                <c:pt idx="3">
                  <c:v>2</c:v>
                </c:pt>
              </c:numCache>
            </c:numRef>
          </c:val>
          <c:extLst>
            <c:ext xmlns:c16="http://schemas.microsoft.com/office/drawing/2014/chart" uri="{C3380CC4-5D6E-409C-BE32-E72D297353CC}">
              <c16:uniqueId val="{00000001-12B3-1747-AA70-E633FFF9BEFF}"/>
            </c:ext>
          </c:extLst>
        </c:ser>
        <c:dLbls>
          <c:showLegendKey val="0"/>
          <c:showVal val="1"/>
          <c:showCatName val="0"/>
          <c:showSerName val="0"/>
          <c:showPercent val="0"/>
          <c:showBubbleSize val="0"/>
        </c:dLbls>
        <c:gapWidth val="100"/>
        <c:axId val="2128028856"/>
        <c:axId val="-2055116392"/>
      </c:barChart>
      <c:catAx>
        <c:axId val="2128028856"/>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055116392"/>
        <c:crosses val="autoZero"/>
        <c:auto val="1"/>
        <c:lblAlgn val="ctr"/>
        <c:lblOffset val="100"/>
        <c:noMultiLvlLbl val="0"/>
      </c:catAx>
      <c:valAx>
        <c:axId val="-2055116392"/>
        <c:scaling>
          <c:orientation val="minMax"/>
          <c:max val="100"/>
        </c:scaling>
        <c:delete val="0"/>
        <c:axPos val="l"/>
        <c:title>
          <c:tx>
            <c:rich>
              <a:bodyPr/>
              <a:lstStyle/>
              <a:p>
                <a:pPr>
                  <a:defRPr sz="1800">
                    <a:latin typeface="Arial"/>
                    <a:cs typeface="Arial"/>
                  </a:defRPr>
                </a:pPr>
                <a:r>
                  <a:rPr lang="en-US" sz="1800" dirty="0">
                    <a:latin typeface="Arial"/>
                    <a:cs typeface="Arial"/>
                  </a:rPr>
                  <a:t>Patients (%)</a:t>
                </a:r>
              </a:p>
            </c:rich>
          </c:tx>
          <c:layout>
            <c:manualLayout>
              <c:xMode val="edge"/>
              <c:yMode val="edge"/>
              <c:x val="1.9159592246355699E-2"/>
              <c:y val="0.32239233161178099"/>
            </c:manualLayout>
          </c:layout>
          <c:overlay val="0"/>
        </c:title>
        <c:numFmt formatCode="0" sourceLinked="0"/>
        <c:majorTickMark val="out"/>
        <c:minorTickMark val="none"/>
        <c:tickLblPos val="nextTo"/>
        <c:spPr>
          <a:ln w="12700" cmpd="sng">
            <a:solidFill>
              <a:schemeClr val="tx1"/>
            </a:solidFill>
          </a:ln>
        </c:spPr>
        <c:crossAx val="2128028856"/>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6463875686742404"/>
          <c:y val="3.3333237202659502E-2"/>
          <c:w val="0.41397839507"/>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0.39315</cdr:x>
      <cdr:y>0.73841</cdr:y>
    </cdr:from>
    <cdr:to>
      <cdr:x>0.52302</cdr:x>
      <cdr:y>0.80197</cdr:y>
    </cdr:to>
    <cdr:sp macro="" textlink="">
      <cdr:nvSpPr>
        <cdr:cNvPr id="6" name="Rounded Rectangle 5"/>
        <cdr:cNvSpPr/>
      </cdr:nvSpPr>
      <cdr:spPr>
        <a:xfrm xmlns:a="http://schemas.openxmlformats.org/drawingml/2006/main">
          <a:off x="3227252" y="3328564"/>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0.006</a:t>
          </a:r>
          <a:endParaRPr lang="en-US" sz="1400" baseline="30000" dirty="0">
            <a:solidFill>
              <a:schemeClr val="bg1"/>
            </a:solidFill>
            <a:latin typeface="Arial"/>
            <a:cs typeface="Arial"/>
          </a:endParaRPr>
        </a:p>
      </cdr:txBody>
    </cdr:sp>
  </cdr:relSizeAnchor>
  <cdr:relSizeAnchor xmlns:cdr="http://schemas.openxmlformats.org/drawingml/2006/chartDrawing">
    <cdr:from>
      <cdr:x>0.18617</cdr:x>
      <cdr:y>0.73841</cdr:y>
    </cdr:from>
    <cdr:to>
      <cdr:x>0.31604</cdr:x>
      <cdr:y>0.80197</cdr:y>
    </cdr:to>
    <cdr:sp macro="" textlink="">
      <cdr:nvSpPr>
        <cdr:cNvPr id="7" name="Rounded Rectangle 6"/>
        <cdr:cNvSpPr/>
      </cdr:nvSpPr>
      <cdr:spPr>
        <a:xfrm xmlns:a="http://schemas.openxmlformats.org/drawingml/2006/main">
          <a:off x="1528228" y="3328564"/>
          <a:ext cx="1066061"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&lt; 0.001</a:t>
          </a:r>
          <a:endParaRPr lang="en-US" sz="1400" baseline="30000" dirty="0">
            <a:solidFill>
              <a:schemeClr val="bg1"/>
            </a:solidFill>
            <a:latin typeface="Arial"/>
            <a:cs typeface="Arial"/>
          </a:endParaRPr>
        </a:p>
      </cdr:txBody>
    </cdr:sp>
  </cdr:relSizeAnchor>
  <cdr:relSizeAnchor xmlns:cdr="http://schemas.openxmlformats.org/drawingml/2006/chartDrawing">
    <cdr:from>
      <cdr:x>0.59939</cdr:x>
      <cdr:y>0.46822</cdr:y>
    </cdr:from>
    <cdr:to>
      <cdr:x>0.72926</cdr:x>
      <cdr:y>0.53178</cdr:y>
    </cdr:to>
    <cdr:sp macro="" textlink="">
      <cdr:nvSpPr>
        <cdr:cNvPr id="4" name="Rounded Rectangle 3">
          <a:extLst xmlns:a="http://schemas.openxmlformats.org/drawingml/2006/main">
            <a:ext uri="{FF2B5EF4-FFF2-40B4-BE49-F238E27FC236}">
              <a16:creationId xmlns:a16="http://schemas.microsoft.com/office/drawing/2014/main" id="{5B70CAC6-1AB1-174E-9828-F8FD387E3C40}"/>
            </a:ext>
          </a:extLst>
        </cdr:cNvPr>
        <cdr:cNvSpPr/>
      </cdr:nvSpPr>
      <cdr:spPr>
        <a:xfrm xmlns:a="http://schemas.openxmlformats.org/drawingml/2006/main">
          <a:off x="4920208" y="2110619"/>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NS</a:t>
          </a:r>
          <a:endParaRPr lang="en-US" sz="1400" baseline="30000" dirty="0">
            <a:solidFill>
              <a:schemeClr val="bg1"/>
            </a:solidFill>
            <a:latin typeface="Arial"/>
            <a:cs typeface="Arial"/>
          </a:endParaRPr>
        </a:p>
      </cdr:txBody>
    </cdr:sp>
  </cdr:relSizeAnchor>
  <cdr:relSizeAnchor xmlns:cdr="http://schemas.openxmlformats.org/drawingml/2006/chartDrawing">
    <cdr:from>
      <cdr:x>0.8016</cdr:x>
      <cdr:y>0.46822</cdr:y>
    </cdr:from>
    <cdr:to>
      <cdr:x>0.93147</cdr:x>
      <cdr:y>0.53178</cdr:y>
    </cdr:to>
    <cdr:sp macro="" textlink="">
      <cdr:nvSpPr>
        <cdr:cNvPr id="5" name="Rounded Rectangle 4">
          <a:extLst xmlns:a="http://schemas.openxmlformats.org/drawingml/2006/main">
            <a:ext uri="{FF2B5EF4-FFF2-40B4-BE49-F238E27FC236}">
              <a16:creationId xmlns:a16="http://schemas.microsoft.com/office/drawing/2014/main" id="{86F79B30-90F1-B94B-9440-4028A43A1B45}"/>
            </a:ext>
          </a:extLst>
        </cdr:cNvPr>
        <cdr:cNvSpPr/>
      </cdr:nvSpPr>
      <cdr:spPr>
        <a:xfrm xmlns:a="http://schemas.openxmlformats.org/drawingml/2006/main">
          <a:off x="6580042" y="2110619"/>
          <a:ext cx="1066062" cy="286513"/>
        </a:xfrm>
        <a:prstGeom xmlns:a="http://schemas.openxmlformats.org/drawingml/2006/main" prst="roundRect">
          <a:avLst/>
        </a:prstGeom>
        <a:solidFill xmlns:a="http://schemas.openxmlformats.org/drawingml/2006/main">
          <a:schemeClr val="tx1">
            <a:alpha val="65000"/>
          </a:schemeClr>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457200" rtl="0" eaLnBrk="1" latinLnBrk="0" hangingPunct="1">
            <a:defRPr sz="2400" kern="1200">
              <a:solidFill>
                <a:schemeClr val="lt1"/>
              </a:solidFill>
              <a:latin typeface="+mn-lt"/>
              <a:ea typeface="+mn-ea"/>
              <a:cs typeface="+mn-cs"/>
            </a:defRPr>
          </a:lvl6pPr>
          <a:lvl7pPr marL="2743200" algn="l" defTabSz="457200" rtl="0" eaLnBrk="1" latinLnBrk="0" hangingPunct="1">
            <a:defRPr sz="2400" kern="1200">
              <a:solidFill>
                <a:schemeClr val="lt1"/>
              </a:solidFill>
              <a:latin typeface="+mn-lt"/>
              <a:ea typeface="+mn-ea"/>
              <a:cs typeface="+mn-cs"/>
            </a:defRPr>
          </a:lvl7pPr>
          <a:lvl8pPr marL="3200400" algn="l" defTabSz="457200" rtl="0" eaLnBrk="1" latinLnBrk="0" hangingPunct="1">
            <a:defRPr sz="2400" kern="1200">
              <a:solidFill>
                <a:schemeClr val="lt1"/>
              </a:solidFill>
              <a:latin typeface="+mn-lt"/>
              <a:ea typeface="+mn-ea"/>
              <a:cs typeface="+mn-cs"/>
            </a:defRPr>
          </a:lvl8pPr>
          <a:lvl9pPr marL="3657600" algn="l" defTabSz="457200" rtl="0" eaLnBrk="1" latinLnBrk="0" hangingPunct="1">
            <a:defRPr sz="2400" kern="1200">
              <a:solidFill>
                <a:schemeClr val="lt1"/>
              </a:solidFill>
              <a:latin typeface="+mn-lt"/>
              <a:ea typeface="+mn-ea"/>
              <a:cs typeface="+mn-cs"/>
            </a:defRPr>
          </a:lvl9pPr>
        </a:lstStyle>
        <a:p xmlns:a="http://schemas.openxmlformats.org/drawingml/2006/main">
          <a:pPr algn="ctr"/>
          <a:r>
            <a:rPr lang="en-US" sz="1400" dirty="0">
              <a:solidFill>
                <a:schemeClr val="bg1"/>
              </a:solidFill>
              <a:latin typeface="Arial"/>
              <a:cs typeface="Arial"/>
            </a:rPr>
            <a:t>P = NS</a:t>
          </a:r>
          <a:endParaRPr lang="en-US" sz="1400" baseline="30000" dirty="0">
            <a:solidFill>
              <a:schemeClr val="bg1"/>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177327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10</a:t>
            </a:fld>
            <a:endParaRPr lang="en-US" dirty="0"/>
          </a:p>
        </p:txBody>
      </p:sp>
    </p:spTree>
    <p:extLst>
      <p:ext uri="{BB962C8B-B14F-4D97-AF65-F5344CB8AC3E}">
        <p14:creationId xmlns:p14="http://schemas.microsoft.com/office/powerpoint/2010/main" val="3635219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UR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pic>
        <p:nvPicPr>
          <p:cNvPr id="3" name="Picture 2">
            <a:extLst>
              <a:ext uri="{FF2B5EF4-FFF2-40B4-BE49-F238E27FC236}">
                <a16:creationId xmlns:a16="http://schemas.microsoft.com/office/drawing/2014/main" id="{A544BDEA-2FC7-B246-900B-89C9DA9AA486}"/>
              </a:ext>
            </a:extLst>
          </p:cNvPr>
          <p:cNvPicPr>
            <a:picLocks noChangeAspect="1"/>
          </p:cNvPicPr>
          <p:nvPr userDrawn="1"/>
        </p:nvPicPr>
        <p:blipFill>
          <a:blip r:embed="rId3"/>
          <a:stretch>
            <a:fillRect/>
          </a:stretch>
        </p:blipFill>
        <p:spPr>
          <a:xfrm>
            <a:off x="455153" y="210396"/>
            <a:ext cx="3371781" cy="513213"/>
          </a:xfrm>
          <a:prstGeom prst="rect">
            <a:avLst/>
          </a:prstGeom>
        </p:spPr>
      </p:pic>
      <p:sp>
        <p:nvSpPr>
          <p:cNvPr id="6" name="TextBox 5">
            <a:extLst>
              <a:ext uri="{FF2B5EF4-FFF2-40B4-BE49-F238E27FC236}">
                <a16:creationId xmlns:a16="http://schemas.microsoft.com/office/drawing/2014/main" id="{D2689756-1B56-E948-A4A0-98068AB43C4D}"/>
              </a:ext>
            </a:extLst>
          </p:cNvPr>
          <p:cNvSpPr txBox="1"/>
          <p:nvPr userDrawn="1"/>
        </p:nvSpPr>
        <p:spPr>
          <a:xfrm>
            <a:off x="462321" y="6097241"/>
            <a:ext cx="2280879" cy="569387"/>
          </a:xfrm>
          <a:prstGeom prst="rect">
            <a:avLst/>
          </a:prstGeom>
          <a:noFill/>
        </p:spPr>
        <p:txBody>
          <a:bodyPr wrap="square" rtlCol="0">
            <a:spAutoFit/>
          </a:bodyPr>
          <a:lstStyle/>
          <a:p>
            <a:pPr algn="l"/>
            <a:r>
              <a:rPr lang="en-US" sz="1700" cap="small" spc="120" baseline="0" dirty="0">
                <a:latin typeface="Arial" panose="020B0604020202020204" pitchFamily="34" charset="0"/>
                <a:cs typeface="Arial" panose="020B0604020202020204" pitchFamily="34" charset="0"/>
              </a:rPr>
              <a:t>H</a:t>
            </a:r>
            <a:r>
              <a:rPr lang="en-US" sz="1400" cap="small" spc="120" baseline="0" dirty="0">
                <a:latin typeface="Arial" panose="020B0604020202020204" pitchFamily="34" charset="0"/>
                <a:cs typeface="Arial" panose="020B0604020202020204" pitchFamily="34" charset="0"/>
              </a:rPr>
              <a:t>epatitis </a:t>
            </a:r>
            <a:r>
              <a:rPr lang="en-US" sz="1600" cap="small" spc="120" baseline="0" dirty="0">
                <a:solidFill>
                  <a:srgbClr val="285078"/>
                </a:solidFill>
                <a:latin typeface="Arial" panose="020B0604020202020204" pitchFamily="34" charset="0"/>
                <a:cs typeface="Arial" panose="020B0604020202020204" pitchFamily="34" charset="0"/>
              </a:rPr>
              <a:t>B</a:t>
            </a:r>
            <a:r>
              <a:rPr lang="en-US" sz="1400" cap="small" spc="120" baseline="0" dirty="0">
                <a:latin typeface="Arial" panose="020B0604020202020204" pitchFamily="34" charset="0"/>
                <a:cs typeface="Arial" panose="020B0604020202020204" pitchFamily="34" charset="0"/>
              </a:rPr>
              <a:t> </a:t>
            </a:r>
            <a:r>
              <a:rPr lang="en-US" sz="1700" cap="small" spc="120" baseline="0" dirty="0">
                <a:latin typeface="Arial" panose="020B0604020202020204" pitchFamily="34" charset="0"/>
                <a:cs typeface="Arial" panose="020B0604020202020204" pitchFamily="34" charset="0"/>
              </a:rPr>
              <a:t>O</a:t>
            </a:r>
            <a:r>
              <a:rPr lang="en-US" sz="1400" cap="small" spc="120" baseline="0" dirty="0">
                <a:latin typeface="Arial" panose="020B0604020202020204" pitchFamily="34" charset="0"/>
                <a:cs typeface="Arial" panose="020B0604020202020204" pitchFamily="34" charset="0"/>
              </a:rPr>
              <a:t>nline</a:t>
            </a:r>
            <a:br>
              <a:rPr lang="en-US" sz="1600" dirty="0">
                <a:latin typeface="Arial" panose="020B0604020202020204" pitchFamily="34" charset="0"/>
                <a:cs typeface="Arial" panose="020B0604020202020204" pitchFamily="34" charset="0"/>
              </a:rPr>
            </a:br>
            <a:r>
              <a:rPr lang="en-US" sz="1400" dirty="0" err="1">
                <a:solidFill>
                  <a:schemeClr val="tx1">
                    <a:lumMod val="75000"/>
                    <a:lumOff val="25000"/>
                  </a:schemeClr>
                </a:solidFill>
                <a:latin typeface="Arial" panose="020B0604020202020204" pitchFamily="34" charset="0"/>
                <a:cs typeface="Arial" panose="020B0604020202020204" pitchFamily="34" charset="0"/>
              </a:rPr>
              <a:t>www.hepatitisB.uw.edu</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2C980A31-2824-9F43-A7AF-0C82F20B0ED5}"/>
              </a:ext>
            </a:extLst>
          </p:cNvPr>
          <p:cNvCxnSpPr/>
          <p:nvPr userDrawn="1"/>
        </p:nvCxnSpPr>
        <p:spPr>
          <a:xfrm>
            <a:off x="549997" y="6394065"/>
            <a:ext cx="1810512" cy="0"/>
          </a:xfrm>
          <a:prstGeom prst="line">
            <a:avLst/>
          </a:prstGeom>
          <a:ln w="12700">
            <a:solidFill>
              <a:srgbClr val="2C598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035D49F-C7DD-9947-ADEA-13BBD7B7822D}"/>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386432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2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600" baseline="0">
                <a:solidFill>
                  <a:schemeClr val="bg1"/>
                </a:solidFill>
              </a:defRPr>
            </a:lvl1pPr>
          </a:lstStyle>
          <a:p>
            <a:r>
              <a:rPr lang="en-US" dirty="0"/>
              <a:t>Data/Image slide two line title: click to add title</a:t>
            </a:r>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0684389"/>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 Slide: click to add title</a:t>
            </a:r>
          </a:p>
        </p:txBody>
      </p:sp>
      <p:sp>
        <p:nvSpPr>
          <p:cNvPr id="8" name="Rectangle 3"/>
          <p:cNvSpPr>
            <a:spLocks noChangeArrowheads="1"/>
          </p:cNvSpPr>
          <p:nvPr userDrawn="1"/>
        </p:nvSpPr>
        <p:spPr bwMode="invGray">
          <a:xfrm>
            <a:off x="-4917" y="1306940"/>
            <a:ext cx="9162288" cy="502920"/>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13"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ext Placeholder 2">
            <a:extLst>
              <a:ext uri="{FF2B5EF4-FFF2-40B4-BE49-F238E27FC236}">
                <a16:creationId xmlns:a16="http://schemas.microsoft.com/office/drawing/2014/main" id="{85436345-40BB-5242-A91F-64B15D2D0A4B}"/>
              </a:ext>
            </a:extLst>
          </p:cNvPr>
          <p:cNvSpPr>
            <a:spLocks noGrp="1"/>
          </p:cNvSpPr>
          <p:nvPr>
            <p:ph type="body" idx="10" hasCustomPrompt="1"/>
          </p:nvPr>
        </p:nvSpPr>
        <p:spPr>
          <a:xfrm>
            <a:off x="323850" y="1306940"/>
            <a:ext cx="8503920" cy="457200"/>
          </a:xfrm>
          <a:prstGeom prst="rect">
            <a:avLst/>
          </a:prstGeom>
        </p:spPr>
        <p:txBody>
          <a:bodyPr anchor="b">
            <a:noAutofit/>
          </a:bodyPr>
          <a:lstStyle>
            <a:lvl1pPr marL="0" indent="0" algn="l">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cxnSp>
        <p:nvCxnSpPr>
          <p:cNvPr id="11" name="Straight Connector 10"/>
          <p:cNvCxnSpPr/>
          <p:nvPr userDrawn="1"/>
        </p:nvCxnSpPr>
        <p:spPr>
          <a:xfrm>
            <a:off x="-4917" y="129116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8743444"/>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raphic Blue">
    <p:spTree>
      <p:nvGrpSpPr>
        <p:cNvPr id="1" name=""/>
        <p:cNvGrpSpPr/>
        <p:nvPr/>
      </p:nvGrpSpPr>
      <p:grpSpPr>
        <a:xfrm>
          <a:off x="0" y="0"/>
          <a:ext cx="0" cy="0"/>
          <a:chOff x="0" y="0"/>
          <a:chExt cx="0" cy="0"/>
        </a:xfrm>
      </p:grpSpPr>
      <p:sp>
        <p:nvSpPr>
          <p:cNvPr id="18" name="Rectangle 17"/>
          <p:cNvSpPr/>
          <p:nvPr userDrawn="1"/>
        </p:nvSpPr>
        <p:spPr>
          <a:xfrm>
            <a:off x="0" y="1295401"/>
            <a:ext cx="9162288" cy="5590031"/>
          </a:xfrm>
          <a:prstGeom prst="rect">
            <a:avLst/>
          </a:prstGeom>
          <a:gradFill>
            <a:gsLst>
              <a:gs pos="0">
                <a:srgbClr val="194A5A"/>
              </a:gs>
              <a:gs pos="80000">
                <a:srgbClr val="24708B"/>
              </a:gs>
              <a:gs pos="100000">
                <a:srgbClr val="2E84A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4" name="Title 1"/>
          <p:cNvSpPr>
            <a:spLocks noGrp="1"/>
          </p:cNvSpPr>
          <p:nvPr>
            <p:ph type="title"/>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Click to edit Master title style</a:t>
            </a:r>
          </a:p>
        </p:txBody>
      </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8" name="Picture 7" descr="A picture containing drawing&#10;&#10;Description automatically generated">
            <a:extLst>
              <a:ext uri="{FF2B5EF4-FFF2-40B4-BE49-F238E27FC236}">
                <a16:creationId xmlns:a16="http://schemas.microsoft.com/office/drawing/2014/main" id="{23F2B95A-86AB-BF4E-9982-2455F87C96A5}"/>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198773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6873240"/>
          </a:xfrm>
          <a:prstGeom prst="rect">
            <a:avLst/>
          </a:prstGeom>
        </p:spPr>
      </p:pic>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5" name="Picture 4" descr="A picture containing drawing&#10;&#10;Description automatically generated">
            <a:extLst>
              <a:ext uri="{FF2B5EF4-FFF2-40B4-BE49-F238E27FC236}">
                <a16:creationId xmlns:a16="http://schemas.microsoft.com/office/drawing/2014/main" id="{1E59DAF7-17F8-1142-843B-5BF69FFB44CB}"/>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3000395"/>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CC4D3E-D0A9-2E4C-9195-67601135B337}"/>
              </a:ext>
            </a:extLst>
          </p:cNvPr>
          <p:cNvSpPr/>
          <p:nvPr userDrawn="1"/>
        </p:nvSpPr>
        <p:spPr>
          <a:xfrm>
            <a:off x="7653867" y="6273800"/>
            <a:ext cx="1490133"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38783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cxnSp>
        <p:nvCxnSpPr>
          <p:cNvPr id="11" name="Straight Connector 10">
            <a:extLst>
              <a:ext uri="{FF2B5EF4-FFF2-40B4-BE49-F238E27FC236}">
                <a16:creationId xmlns:a16="http://schemas.microsoft.com/office/drawing/2014/main" id="{1FCD8915-263E-1942-8DD1-4664C400CA7E}"/>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id="{CA6CF532-662A-7A45-A2F2-1F8F8AECFC4B}"/>
              </a:ext>
            </a:extLst>
          </p:cNvPr>
          <p:cNvPicPr>
            <a:picLocks noChangeAspect="1"/>
          </p:cNvPicPr>
          <p:nvPr userDrawn="1"/>
        </p:nvPicPr>
        <p:blipFill>
          <a:blip r:embed="rId3"/>
          <a:stretch>
            <a:fillRect/>
          </a:stretch>
        </p:blipFill>
        <p:spPr>
          <a:xfrm>
            <a:off x="455153" y="210396"/>
            <a:ext cx="3371781" cy="513213"/>
          </a:xfrm>
          <a:prstGeom prst="rect">
            <a:avLst/>
          </a:prstGeom>
        </p:spPr>
      </p:pic>
    </p:spTree>
    <p:extLst>
      <p:ext uri="{BB962C8B-B14F-4D97-AF65-F5344CB8AC3E}">
        <p14:creationId xmlns:p14="http://schemas.microsoft.com/office/powerpoint/2010/main" val="284303393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A">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13" name="Straight Connector 1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528D7AF9-DFCC-D046-8391-7A4134BDFDF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573826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a:t>Title</a:t>
            </a:r>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subtitle</a:t>
            </a:r>
          </a:p>
        </p:txBody>
      </p:sp>
      <p:sp>
        <p:nvSpPr>
          <p:cNvPr id="14" name="Rectangle 13"/>
          <p:cNvSpPr/>
          <p:nvPr/>
        </p:nvSpPr>
        <p:spPr>
          <a:xfrm>
            <a:off x="9525" y="3429002"/>
            <a:ext cx="4572001" cy="1612899"/>
          </a:xfrm>
          <a:prstGeom prst="rect">
            <a:avLst/>
          </a:prstGeom>
          <a:solidFill>
            <a:srgbClr val="B59452"/>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88933" y="1828800"/>
            <a:ext cx="4572001" cy="1581150"/>
          </a:xfrm>
          <a:prstGeom prst="rect">
            <a:avLst/>
          </a:prstGeom>
          <a:solidFill>
            <a:schemeClr val="accent5"/>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cxnSp>
        <p:nvCxnSpPr>
          <p:cNvPr id="21" name="Straight Connector 20"/>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23" name="Straight Connector 2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8A1CCD1D-9028-6A4D-A2CE-8AFFCAAB9650}"/>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0178891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C">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2794000"/>
            <a:ext cx="9143999" cy="1295400"/>
          </a:xfrm>
          <a:prstGeom prst="rect">
            <a:avLst/>
          </a:prstGeom>
          <a:solidFill>
            <a:srgbClr val="EFE7D4"/>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8" descr="A picture containing drawing&#10;&#10;Description automatically generated">
            <a:extLst>
              <a:ext uri="{FF2B5EF4-FFF2-40B4-BE49-F238E27FC236}">
                <a16:creationId xmlns:a16="http://schemas.microsoft.com/office/drawing/2014/main" id="{B59EC44B-E04C-C847-A348-795885B1A5A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8067803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Slide: click to add title</a:t>
            </a:r>
          </a:p>
        </p:txBody>
      </p:sp>
      <p:sp>
        <p:nvSpPr>
          <p:cNvPr id="4" name="Content Placeholder 3"/>
          <p:cNvSpPr>
            <a:spLocks noGrp="1"/>
          </p:cNvSpPr>
          <p:nvPr>
            <p:ph sz="half" idx="2" hasCustomPrompt="1"/>
          </p:nvPr>
        </p:nvSpPr>
        <p:spPr>
          <a:xfrm>
            <a:off x="323850" y="1587500"/>
            <a:ext cx="85153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23964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and Data/Image Slide: click to add title</a:t>
            </a:r>
          </a:p>
        </p:txBody>
      </p:sp>
      <p:sp>
        <p:nvSpPr>
          <p:cNvPr id="4" name="Content Placeholder 3"/>
          <p:cNvSpPr>
            <a:spLocks noGrp="1"/>
          </p:cNvSpPr>
          <p:nvPr>
            <p:ph sz="half" idx="2" hasCustomPrompt="1"/>
          </p:nvPr>
        </p:nvSpPr>
        <p:spPr>
          <a:xfrm>
            <a:off x="323850" y="1587500"/>
            <a:ext cx="40957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841972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1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Data/Image Slide One Line Title: click to add title</a:t>
            </a:r>
          </a:p>
        </p:txBody>
      </p:sp>
      <p:cxnSp>
        <p:nvCxnSpPr>
          <p:cNvPr id="10" name="Straight Connector 9"/>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563534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ECE7DB"/>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3A363F18-63AB-0949-9F23-F56E39C177A7}"/>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4307928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0861E0F8-8FBB-7C42-B9E6-41A0E6FB4F98}"/>
              </a:ext>
            </a:extLst>
          </p:cNvPr>
          <p:cNvPicPr>
            <a:picLocks noChangeAspect="1"/>
          </p:cNvPicPr>
          <p:nvPr userDrawn="1"/>
        </p:nvPicPr>
        <p:blipFill>
          <a:blip r:embed="rId16"/>
          <a:stretch>
            <a:fillRect/>
          </a:stretch>
        </p:blipFill>
        <p:spPr>
          <a:xfrm>
            <a:off x="7747684" y="6422108"/>
            <a:ext cx="1274217" cy="41148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6" r:id="rId2"/>
    <p:sldLayoutId id="2147483695" r:id="rId3"/>
    <p:sldLayoutId id="2147483696" r:id="rId4"/>
    <p:sldLayoutId id="2147483697" r:id="rId5"/>
    <p:sldLayoutId id="2147483699" r:id="rId6"/>
    <p:sldLayoutId id="2147483700" r:id="rId7"/>
    <p:sldLayoutId id="2147483701" r:id="rId8"/>
    <p:sldLayoutId id="2147483698" r:id="rId9"/>
    <p:sldLayoutId id="2147483702" r:id="rId10"/>
    <p:sldLayoutId id="2147483703" r:id="rId11"/>
    <p:sldLayoutId id="2147483704" r:id="rId12"/>
    <p:sldLayoutId id="2147483705" r:id="rId13"/>
    <p:sldLayoutId id="2147483707" r:id="rId14"/>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Entecavir versus Lamivudine in </a:t>
            </a:r>
            <a:r>
              <a:rPr lang="en-US" sz="2800" dirty="0" err="1"/>
              <a:t>HBeAg</a:t>
            </a:r>
            <a:r>
              <a:rPr lang="en-US" sz="2800" dirty="0"/>
              <a:t>-Negative</a:t>
            </a:r>
            <a:br>
              <a:rPr lang="en-US" sz="2800" dirty="0"/>
            </a:br>
            <a:r>
              <a:rPr lang="en-US" dirty="0" err="1"/>
              <a:t>BEHoLD</a:t>
            </a:r>
            <a:r>
              <a:rPr lang="en-US" dirty="0"/>
              <a:t>: </a:t>
            </a:r>
            <a:r>
              <a:rPr lang="en-US" dirty="0" err="1"/>
              <a:t>HBeAg</a:t>
            </a:r>
            <a:r>
              <a:rPr lang="en-US" dirty="0"/>
              <a:t>-Positive, Week 48</a:t>
            </a:r>
            <a:endParaRPr lang="en-US" sz="2800" dirty="0"/>
          </a:p>
        </p:txBody>
      </p:sp>
    </p:spTree>
    <p:extLst>
      <p:ext uri="{BB962C8B-B14F-4D97-AF65-F5344CB8AC3E}">
        <p14:creationId xmlns:p14="http://schemas.microsoft.com/office/powerpoint/2010/main" val="99552964"/>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3048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endParaRPr lang="en-US" sz="2400" dirty="0"/>
          </a:p>
        </p:txBody>
      </p:sp>
      <p:sp>
        <p:nvSpPr>
          <p:cNvPr id="36" name="Content Placeholder 6"/>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Safety &amp; Adverse Events</a:t>
            </a:r>
            <a:endParaRPr lang="en-US" dirty="0"/>
          </a:p>
        </p:txBody>
      </p:sp>
      <p:graphicFrame>
        <p:nvGraphicFramePr>
          <p:cNvPr id="5" name="Content Placeholder 2"/>
          <p:cNvGraphicFramePr>
            <a:graphicFrameLocks/>
          </p:cNvGraphicFramePr>
          <p:nvPr>
            <p:extLst>
              <p:ext uri="{D42A27DB-BD31-4B8C-83A1-F6EECF244321}">
                <p14:modId xmlns:p14="http://schemas.microsoft.com/office/powerpoint/2010/main" val="1705939225"/>
              </p:ext>
            </p:extLst>
          </p:nvPr>
        </p:nvGraphicFramePr>
        <p:xfrm>
          <a:off x="457200" y="1456152"/>
          <a:ext cx="8229600" cy="4777379"/>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766373">
                <a:tc>
                  <a:txBody>
                    <a:bodyPr/>
                    <a:lstStyle/>
                    <a:p>
                      <a:pPr>
                        <a:lnSpc>
                          <a:spcPts val="1800"/>
                        </a:lnSpc>
                      </a:pPr>
                      <a:r>
                        <a:rPr lang="en-US" sz="1600" dirty="0"/>
                        <a:t>Baseline Characteristic</a:t>
                      </a:r>
                    </a:p>
                  </a:txBody>
                  <a:tcPr anchor="ctr">
                    <a:lnL w="12700" cap="flat" cmpd="sng" algn="ctr">
                      <a:solidFill>
                        <a:prstClr val="white">
                          <a:lumMod val="75000"/>
                        </a:prstClr>
                      </a:solidFill>
                      <a:prstDash val="solid"/>
                      <a:round/>
                      <a:headEnd type="none" w="med" len="med"/>
                      <a:tailEnd type="none" w="med" len="med"/>
                    </a:lnL>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44444"/>
                    </a:solidFill>
                  </a:tcPr>
                </a:tc>
                <a:tc>
                  <a:txBody>
                    <a:bodyPr/>
                    <a:lstStyle/>
                    <a:p>
                      <a:pPr algn="ctr">
                        <a:lnSpc>
                          <a:spcPts val="1800"/>
                        </a:lnSpc>
                      </a:pPr>
                      <a:r>
                        <a:rPr lang="en-US" sz="1800" b="1" dirty="0">
                          <a:solidFill>
                            <a:srgbClr val="FFFFFF"/>
                          </a:solidFill>
                        </a:rPr>
                        <a:t>Entecavir</a:t>
                      </a:r>
                      <a:br>
                        <a:rPr lang="en-US" sz="1800" b="0" dirty="0">
                          <a:solidFill>
                            <a:srgbClr val="FFFFFF"/>
                          </a:solidFill>
                        </a:rPr>
                      </a:br>
                      <a:r>
                        <a:rPr lang="en-US" sz="1400" b="0" dirty="0">
                          <a:solidFill>
                            <a:srgbClr val="FFFFFF"/>
                          </a:solidFill>
                        </a:rPr>
                        <a:t>(n = 354)</a:t>
                      </a:r>
                      <a:endParaRPr lang="en-US" sz="1400" b="1" dirty="0">
                        <a:solidFill>
                          <a:srgbClr val="FFFFFF"/>
                        </a:solidFill>
                      </a:endParaRPr>
                    </a:p>
                  </a:txBody>
                  <a:tcPr anchor="ct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1"/>
                    </a:solidFill>
                  </a:tcPr>
                </a:tc>
                <a:tc>
                  <a:txBody>
                    <a:bodyPr/>
                    <a:lstStyle/>
                    <a:p>
                      <a:pPr algn="ctr">
                        <a:lnSpc>
                          <a:spcPts val="1800"/>
                        </a:lnSpc>
                      </a:pPr>
                      <a:r>
                        <a:rPr lang="en-US" sz="1800" b="1" dirty="0">
                          <a:solidFill>
                            <a:srgbClr val="FFFFFF"/>
                          </a:solidFill>
                        </a:rPr>
                        <a:t>Lamivudine</a:t>
                      </a:r>
                    </a:p>
                    <a:p>
                      <a:pPr algn="ctr">
                        <a:lnSpc>
                          <a:spcPts val="1800"/>
                        </a:lnSpc>
                      </a:pPr>
                      <a:r>
                        <a:rPr lang="en-US" sz="1400" b="0" dirty="0">
                          <a:solidFill>
                            <a:srgbClr val="FFFFFF"/>
                          </a:solidFill>
                        </a:rPr>
                        <a:t>(n</a:t>
                      </a:r>
                      <a:r>
                        <a:rPr lang="en-US" sz="1400" b="0" baseline="0" dirty="0">
                          <a:solidFill>
                            <a:srgbClr val="FFFFFF"/>
                          </a:solidFill>
                        </a:rPr>
                        <a:t> </a:t>
                      </a:r>
                      <a:r>
                        <a:rPr lang="en-US" sz="1400" b="0" dirty="0">
                          <a:solidFill>
                            <a:srgbClr val="FFFFFF"/>
                          </a:solidFill>
                        </a:rPr>
                        <a:t>= 355)</a:t>
                      </a:r>
                      <a:endParaRPr lang="en-US" sz="1400" b="1" dirty="0">
                        <a:solidFill>
                          <a:srgbClr val="FFFFFF"/>
                        </a:solidFill>
                      </a:endParaRPr>
                    </a:p>
                  </a:txBody>
                  <a:tcPr anchor="ctr">
                    <a:lnR w="12700" cap="flat" cmpd="sng" algn="ctr">
                      <a:solidFill>
                        <a:prstClr val="white">
                          <a:lumMod val="75000"/>
                        </a:prstClr>
                      </a:solidFill>
                      <a:prstDash val="solid"/>
                      <a:round/>
                      <a:headEnd type="none" w="med" len="med"/>
                      <a:tailEnd type="none" w="med" len="med"/>
                    </a:ln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8C723F"/>
                    </a:solidFill>
                  </a:tcPr>
                </a:tc>
                <a:extLst>
                  <a:ext uri="{0D108BD9-81ED-4DB2-BD59-A6C34878D82A}">
                    <a16:rowId xmlns:a16="http://schemas.microsoft.com/office/drawing/2014/main" val="10000"/>
                  </a:ext>
                </a:extLst>
              </a:tr>
              <a:tr h="1336990">
                <a:tc>
                  <a:txBody>
                    <a:bodyPr/>
                    <a:lstStyle/>
                    <a:p>
                      <a:pPr>
                        <a:lnSpc>
                          <a:spcPts val="2200"/>
                        </a:lnSpc>
                      </a:pPr>
                      <a:r>
                        <a:rPr lang="en-US" sz="1800" dirty="0"/>
                        <a:t>Any adverse event ≥5%, %</a:t>
                      </a:r>
                    </a:p>
                    <a:p>
                      <a:pPr>
                        <a:lnSpc>
                          <a:spcPts val="2200"/>
                        </a:lnSpc>
                      </a:pPr>
                      <a:r>
                        <a:rPr lang="en-US" sz="1800" dirty="0"/>
                        <a:t>  Headache</a:t>
                      </a:r>
                    </a:p>
                    <a:p>
                      <a:pPr>
                        <a:lnSpc>
                          <a:spcPts val="2200"/>
                        </a:lnSpc>
                      </a:pPr>
                      <a:r>
                        <a:rPr lang="en-US" sz="1800" dirty="0"/>
                        <a:t>  Fatigue</a:t>
                      </a:r>
                    </a:p>
                    <a:p>
                      <a:pPr>
                        <a:lnSpc>
                          <a:spcPts val="2200"/>
                        </a:lnSpc>
                      </a:pPr>
                      <a:r>
                        <a:rPr lang="en-US" sz="1800" dirty="0"/>
                        <a:t>  Increased ALT levels</a:t>
                      </a:r>
                    </a:p>
                  </a:txBody>
                  <a:tcPr anchor="ctr">
                    <a:lnL w="12700" cap="flat" cmpd="sng" algn="ctr">
                      <a:solidFill>
                        <a:prstClr val="white">
                          <a:lumMod val="75000"/>
                        </a:prstClr>
                      </a:solidFill>
                      <a:prstDash val="solid"/>
                      <a:round/>
                      <a:headEnd type="none" w="med" len="med"/>
                      <a:tailEnd type="none" w="med" len="med"/>
                    </a:lnL>
                    <a:lnT w="57150" cap="flat" cmpd="sng" algn="ctr">
                      <a:solidFill>
                        <a:srgbClr val="FFFFFF"/>
                      </a:solidFill>
                      <a:prstDash val="solid"/>
                      <a:round/>
                      <a:headEnd type="none" w="med" len="med"/>
                      <a:tailEnd type="none" w="med" len="med"/>
                    </a:lnT>
                    <a:solidFill>
                      <a:srgbClr val="CDD3DD"/>
                    </a:solidFill>
                  </a:tcPr>
                </a:tc>
                <a:tc>
                  <a:txBody>
                    <a:bodyPr/>
                    <a:lstStyle/>
                    <a:p>
                      <a:pPr algn="ctr">
                        <a:lnSpc>
                          <a:spcPts val="2200"/>
                        </a:lnSpc>
                      </a:pPr>
                      <a:endParaRPr lang="en-US" sz="1800" dirty="0"/>
                    </a:p>
                    <a:p>
                      <a:pPr algn="ctr">
                        <a:lnSpc>
                          <a:spcPts val="2200"/>
                        </a:lnSpc>
                      </a:pPr>
                      <a:r>
                        <a:rPr lang="en-US" sz="1800" dirty="0"/>
                        <a:t>10</a:t>
                      </a:r>
                    </a:p>
                    <a:p>
                      <a:pPr algn="ctr">
                        <a:lnSpc>
                          <a:spcPts val="2200"/>
                        </a:lnSpc>
                      </a:pPr>
                      <a:r>
                        <a:rPr lang="en-US" sz="1800" dirty="0"/>
                        <a:t>6</a:t>
                      </a:r>
                    </a:p>
                    <a:p>
                      <a:pPr algn="ctr">
                        <a:lnSpc>
                          <a:spcPts val="2200"/>
                        </a:lnSpc>
                      </a:pPr>
                      <a:r>
                        <a:rPr lang="en-US" sz="1800" dirty="0"/>
                        <a:t>4</a:t>
                      </a:r>
                    </a:p>
                  </a:txBody>
                  <a:tcPr anchor="ctr">
                    <a:lnT w="57150" cap="flat" cmpd="sng" algn="ctr">
                      <a:solidFill>
                        <a:srgbClr val="FFFFFF"/>
                      </a:solidFill>
                      <a:prstDash val="solid"/>
                      <a:round/>
                      <a:headEnd type="none" w="med" len="med"/>
                      <a:tailEnd type="none" w="med" len="med"/>
                    </a:lnT>
                  </a:tcPr>
                </a:tc>
                <a:tc>
                  <a:txBody>
                    <a:bodyPr/>
                    <a:lstStyle/>
                    <a:p>
                      <a:pPr algn="ctr">
                        <a:lnSpc>
                          <a:spcPts val="2200"/>
                        </a:lnSpc>
                      </a:pPr>
                      <a:endParaRPr lang="en-US" sz="1800" dirty="0"/>
                    </a:p>
                    <a:p>
                      <a:pPr algn="ctr">
                        <a:lnSpc>
                          <a:spcPts val="2200"/>
                        </a:lnSpc>
                      </a:pPr>
                      <a:r>
                        <a:rPr lang="en-US" sz="1800" dirty="0"/>
                        <a:t>8</a:t>
                      </a:r>
                    </a:p>
                    <a:p>
                      <a:pPr algn="ctr">
                        <a:lnSpc>
                          <a:spcPts val="2200"/>
                        </a:lnSpc>
                      </a:pPr>
                      <a:r>
                        <a:rPr lang="en-US" sz="1800" dirty="0"/>
                        <a:t>5</a:t>
                      </a:r>
                    </a:p>
                    <a:p>
                      <a:pPr algn="ctr">
                        <a:lnSpc>
                          <a:spcPts val="2200"/>
                        </a:lnSpc>
                      </a:pPr>
                      <a:r>
                        <a:rPr lang="en-US" sz="1800" dirty="0"/>
                        <a:t>7</a:t>
                      </a:r>
                    </a:p>
                  </a:txBody>
                  <a:tcPr anchor="ctr">
                    <a:lnR w="12700" cap="flat" cmpd="sng" algn="ctr">
                      <a:solidFill>
                        <a:prstClr val="white">
                          <a:lumMod val="75000"/>
                        </a:prstClr>
                      </a:solidFill>
                      <a:prstDash val="solid"/>
                      <a:round/>
                      <a:headEnd type="none" w="med" len="med"/>
                      <a:tailEnd type="none" w="med" len="med"/>
                    </a:lnR>
                    <a:lnT w="5715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1"/>
                  </a:ext>
                </a:extLst>
              </a:tr>
              <a:tr h="431490">
                <a:tc>
                  <a:txBody>
                    <a:bodyPr/>
                    <a:lstStyle/>
                    <a:p>
                      <a:pPr>
                        <a:lnSpc>
                          <a:spcPts val="2200"/>
                        </a:lnSpc>
                      </a:pPr>
                      <a:r>
                        <a:rPr lang="en-US" sz="1800" dirty="0"/>
                        <a:t>Serious adverse event, %</a:t>
                      </a:r>
                    </a:p>
                  </a:txBody>
                  <a:tcPr anchor="ctr">
                    <a:lnL w="12700" cap="flat" cmpd="sng" algn="ctr">
                      <a:solidFill>
                        <a:prstClr val="white">
                          <a:lumMod val="75000"/>
                        </a:prstClr>
                      </a:solidFill>
                      <a:prstDash val="solid"/>
                      <a:round/>
                      <a:headEnd type="none" w="med" len="med"/>
                      <a:tailEnd type="none" w="med" len="med"/>
                    </a:lnL>
                    <a:solidFill>
                      <a:srgbClr val="E8EAEF"/>
                    </a:solidFill>
                  </a:tcPr>
                </a:tc>
                <a:tc>
                  <a:txBody>
                    <a:bodyPr/>
                    <a:lstStyle/>
                    <a:p>
                      <a:pPr algn="ctr">
                        <a:lnSpc>
                          <a:spcPts val="2200"/>
                        </a:lnSpc>
                      </a:pPr>
                      <a:r>
                        <a:rPr lang="en-US" sz="1800" dirty="0"/>
                        <a:t>8</a:t>
                      </a:r>
                    </a:p>
                  </a:txBody>
                  <a:tcPr anchor="ctr"/>
                </a:tc>
                <a:tc>
                  <a:txBody>
                    <a:bodyPr/>
                    <a:lstStyle/>
                    <a:p>
                      <a:pPr algn="ctr">
                        <a:lnSpc>
                          <a:spcPts val="2200"/>
                        </a:lnSpc>
                      </a:pPr>
                      <a:r>
                        <a:rPr lang="en-US" sz="1800" dirty="0"/>
                        <a:t>8</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2"/>
                  </a:ext>
                </a:extLst>
              </a:tr>
              <a:tr h="480282">
                <a:tc>
                  <a:txBody>
                    <a:bodyPr/>
                    <a:lstStyle/>
                    <a:p>
                      <a:pPr>
                        <a:lnSpc>
                          <a:spcPts val="2200"/>
                        </a:lnSpc>
                      </a:pPr>
                      <a:r>
                        <a:rPr lang="en-US" sz="1800" dirty="0"/>
                        <a:t>Adverse event leading to discontinuation, no.</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800" dirty="0"/>
                        <a:t>1</a:t>
                      </a:r>
                    </a:p>
                  </a:txBody>
                  <a:tcPr anchor="ctr"/>
                </a:tc>
                <a:tc>
                  <a:txBody>
                    <a:bodyPr/>
                    <a:lstStyle/>
                    <a:p>
                      <a:pPr algn="ctr">
                        <a:lnSpc>
                          <a:spcPts val="2200"/>
                        </a:lnSpc>
                      </a:pPr>
                      <a:r>
                        <a:rPr lang="en-US" sz="1800" dirty="0"/>
                        <a:t>9</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2550855810"/>
                  </a:ext>
                </a:extLst>
              </a:tr>
              <a:tr h="719054">
                <a:tc>
                  <a:txBody>
                    <a:bodyPr/>
                    <a:lstStyle/>
                    <a:p>
                      <a:pPr>
                        <a:lnSpc>
                          <a:spcPts val="2200"/>
                        </a:lnSpc>
                      </a:pPr>
                      <a:r>
                        <a:rPr lang="en-US" sz="1800" dirty="0"/>
                        <a:t>Lab abnormalities, no. (%)</a:t>
                      </a:r>
                    </a:p>
                    <a:p>
                      <a:pPr>
                        <a:lnSpc>
                          <a:spcPts val="2200"/>
                        </a:lnSpc>
                      </a:pPr>
                      <a:r>
                        <a:rPr lang="en-US" sz="1800" dirty="0"/>
                        <a:t>  Grade 4 ALT (&gt;10x ULN) and &gt;2x baseline</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800" dirty="0"/>
                    </a:p>
                    <a:p>
                      <a:pPr algn="ctr">
                        <a:lnSpc>
                          <a:spcPts val="2200"/>
                        </a:lnSpc>
                      </a:pPr>
                      <a:r>
                        <a:rPr lang="en-US" sz="1800" dirty="0"/>
                        <a:t>12* (3)</a:t>
                      </a:r>
                    </a:p>
                  </a:txBody>
                  <a:tcPr anchor="ctr"/>
                </a:tc>
                <a:tc>
                  <a:txBody>
                    <a:bodyPr/>
                    <a:lstStyle/>
                    <a:p>
                      <a:pPr algn="ctr">
                        <a:lnSpc>
                          <a:spcPts val="2200"/>
                        </a:lnSpc>
                      </a:pPr>
                      <a:endParaRPr lang="en-US" sz="1800" dirty="0"/>
                    </a:p>
                    <a:p>
                      <a:pPr algn="ctr">
                        <a:lnSpc>
                          <a:spcPts val="2200"/>
                        </a:lnSpc>
                      </a:pPr>
                      <a:r>
                        <a:rPr lang="en-US" sz="1800" dirty="0"/>
                        <a:t>23** (7)</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3"/>
                  </a:ext>
                </a:extLst>
              </a:tr>
              <a:tr h="1043190">
                <a:tc gridSpan="3">
                  <a:txBody>
                    <a:bodyPr/>
                    <a:lstStyle/>
                    <a:p>
                      <a:r>
                        <a:rPr lang="en-US" sz="1400" dirty="0">
                          <a:latin typeface="Arial" panose="020B0604020202020204" pitchFamily="34" charset="0"/>
                          <a:cs typeface="Arial" panose="020B0604020202020204" pitchFamily="34" charset="0"/>
                        </a:rPr>
                        <a:t>*11 of 12 of these flares resolved within 1-7 weeks. 11 of 12 were also associated with ≥2 log10 decline in HBV DNA</a:t>
                      </a:r>
                    </a:p>
                    <a:p>
                      <a:r>
                        <a:rPr lang="en-US" sz="1400" dirty="0">
                          <a:latin typeface="Arial" panose="020B0604020202020204" pitchFamily="34" charset="0"/>
                          <a:cs typeface="Arial" panose="020B0604020202020204" pitchFamily="34" charset="0"/>
                        </a:rPr>
                        <a:t>**11 of 23 associated with increasing HBV DNA level that preceded or coincided with the flare</a:t>
                      </a:r>
                      <a:endParaRPr lang="en-US" sz="1400" dirty="0"/>
                    </a:p>
                  </a:txBody>
                  <a:tcPr anchor="ctr">
                    <a:lnL w="12700" cap="flat" cmpd="sng" algn="ctr">
                      <a:solidFill>
                        <a:prstClr val="white">
                          <a:lumMod val="75000"/>
                        </a:prstClr>
                      </a:solidFill>
                      <a:prstDash val="solid"/>
                      <a:round/>
                      <a:headEnd type="none" w="med" len="med"/>
                      <a:tailEnd type="none" w="med" len="med"/>
                    </a:lnL>
                    <a:lnR w="12700" cap="flat" cmpd="sng" algn="ctr">
                      <a:solidFill>
                        <a:prstClr val="white">
                          <a:lumMod val="75000"/>
                        </a:prstClr>
                      </a:solidFill>
                      <a:prstDash val="solid"/>
                      <a:round/>
                      <a:headEnd type="none" w="med" len="med"/>
                      <a:tailEnd type="none" w="med" len="med"/>
                    </a:lnR>
                    <a:lnB w="12700" cap="flat" cmpd="sng" algn="ctr">
                      <a:solidFill>
                        <a:prstClr val="white">
                          <a:lumMod val="75000"/>
                        </a:prstClr>
                      </a:solidFill>
                      <a:prstDash val="solid"/>
                      <a:round/>
                      <a:headEnd type="none" w="med" len="med"/>
                      <a:tailEnd type="none" w="med" len="med"/>
                    </a:lnB>
                    <a:solidFill>
                      <a:schemeClr val="accent5">
                        <a:lumMod val="20000"/>
                        <a:lumOff val="80000"/>
                      </a:schemeClr>
                    </a:solidFill>
                  </a:tcPr>
                </a:tc>
                <a:tc hMerge="1">
                  <a:txBody>
                    <a:bodyPr/>
                    <a:lstStyle/>
                    <a:p>
                      <a:pPr algn="ctr">
                        <a:lnSpc>
                          <a:spcPts val="2200"/>
                        </a:lnSpc>
                      </a:pPr>
                      <a:endParaRPr lang="en-US" sz="1600" dirty="0"/>
                    </a:p>
                  </a:txBody>
                  <a:tcPr anchor="ctr"/>
                </a:tc>
                <a:tc hMerge="1">
                  <a:txBody>
                    <a:bodyPr/>
                    <a:lstStyle/>
                    <a:p>
                      <a:pPr algn="ctr">
                        <a:lnSpc>
                          <a:spcPts val="2200"/>
                        </a:lnSpc>
                      </a:pPr>
                      <a:endParaRPr lang="en-US" sz="1600" dirty="0"/>
                    </a:p>
                  </a:txBody>
                  <a:tcPr anchor="ctr">
                    <a:lnR w="12700" cap="flat" cmpd="sng" algn="ctr">
                      <a:solidFill>
                        <a:srgbClr val="BFBFBF"/>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9" name="Title 1">
            <a:extLst>
              <a:ext uri="{FF2B5EF4-FFF2-40B4-BE49-F238E27FC236}">
                <a16:creationId xmlns:a16="http://schemas.microsoft.com/office/drawing/2014/main" id="{0CAD79C7-47ED-9148-811E-5A4020A32E64}"/>
              </a:ext>
            </a:extLst>
          </p:cNvPr>
          <p:cNvSpPr txBox="1">
            <a:spLocks/>
          </p:cNvSpPr>
          <p:nvPr/>
        </p:nvSpPr>
        <p:spPr>
          <a:xfrm>
            <a:off x="304800" y="2286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pPr fontAlgn="auto">
              <a:spcAft>
                <a:spcPts val="0"/>
              </a:spcAft>
            </a:pPr>
            <a:endParaRPr lang="en-US" dirty="0">
              <a:solidFill>
                <a:srgbClr val="FFFFFF"/>
              </a:solidFill>
            </a:endParaRPr>
          </a:p>
        </p:txBody>
      </p:sp>
    </p:spTree>
    <p:extLst>
      <p:ext uri="{BB962C8B-B14F-4D97-AF65-F5344CB8AC3E}">
        <p14:creationId xmlns:p14="http://schemas.microsoft.com/office/powerpoint/2010/main" val="310429569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nvPr>
        </p:nvGraphicFramePr>
        <p:xfrm>
          <a:off x="0" y="2286000"/>
          <a:ext cx="9144000" cy="2008632"/>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“Entecavir treatment through 96 weeks results in continued benefit for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-positive chronic hepatitis B</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4400204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Study Design</a:t>
            </a:r>
            <a:endParaRPr lang="en-US" dirty="0"/>
          </a:p>
        </p:txBody>
      </p:sp>
      <p:sp>
        <p:nvSpPr>
          <p:cNvPr id="4" name="Content Placeholder 3"/>
          <p:cNvSpPr>
            <a:spLocks noGrp="1"/>
          </p:cNvSpPr>
          <p:nvPr>
            <p:ph sz="half" idx="2"/>
          </p:nvPr>
        </p:nvSpPr>
        <p:spPr>
          <a:xfrm>
            <a:off x="323850" y="1491701"/>
            <a:ext cx="8515350" cy="4800600"/>
          </a:xfrm>
        </p:spPr>
        <p:txBody>
          <a:bodyPr>
            <a:noAutofit/>
          </a:bodyPr>
          <a:lstStyle/>
          <a:p>
            <a:pPr>
              <a:lnSpc>
                <a:spcPts val="2400"/>
              </a:lnSpc>
              <a:spcBef>
                <a:spcPts val="1400"/>
              </a:spcBef>
              <a:buFont typeface="Arial" pitchFamily="-106" charset="0"/>
              <a:buChar char="•"/>
            </a:pPr>
            <a:r>
              <a:rPr lang="en-US" sz="2000" b="1" dirty="0">
                <a:latin typeface="Arial" pitchFamily="-106" charset="0"/>
              </a:rPr>
              <a:t>Background</a:t>
            </a:r>
            <a:br>
              <a:rPr lang="en-US" sz="2000" dirty="0">
                <a:latin typeface="Arial" pitchFamily="-106" charset="0"/>
              </a:rPr>
            </a:br>
            <a:r>
              <a:rPr lang="en-US" sz="2000" dirty="0">
                <a:solidFill>
                  <a:schemeClr val="tx1"/>
                </a:solidFill>
                <a:latin typeface="Arial" pitchFamily="-106" charset="0"/>
              </a:rPr>
              <a:t>- Phase 3, randomized, double-blind controlled trial </a:t>
            </a:r>
            <a:br>
              <a:rPr lang="en-US" sz="2000" dirty="0">
                <a:solidFill>
                  <a:schemeClr val="tx1"/>
                </a:solidFill>
                <a:latin typeface="Arial" pitchFamily="-106" charset="0"/>
              </a:rPr>
            </a:br>
            <a:r>
              <a:rPr lang="en-US" sz="2000" dirty="0">
                <a:solidFill>
                  <a:schemeClr val="tx1"/>
                </a:solidFill>
                <a:latin typeface="Arial" pitchFamily="-106" charset="0"/>
              </a:rPr>
              <a:t>- </a:t>
            </a:r>
            <a:r>
              <a:rPr lang="en-US" sz="2000" dirty="0">
                <a:latin typeface="Arial" pitchFamily="-106" charset="0"/>
              </a:rPr>
              <a:t>137 centers in Americas, Asia, Australia, Europe,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 (n = 709)</a:t>
            </a:r>
            <a:br>
              <a:rPr lang="en-US" sz="2000" dirty="0">
                <a:solidFill>
                  <a:schemeClr val="tx1"/>
                </a:solidFill>
                <a:latin typeface="Arial" pitchFamily="-106" charset="0"/>
              </a:rPr>
            </a:br>
            <a:r>
              <a:rPr lang="en-US" sz="2000" dirty="0">
                <a:solidFill>
                  <a:schemeClr val="tx1"/>
                </a:solidFill>
                <a:latin typeface="Arial" pitchFamily="-106" charset="0"/>
              </a:rPr>
              <a:t>- Age ≥16 years with documented </a:t>
            </a:r>
            <a:r>
              <a:rPr lang="en-US" sz="2000" dirty="0" err="1">
                <a:solidFill>
                  <a:schemeClr val="tx1"/>
                </a:solidFill>
                <a:latin typeface="Arial" pitchFamily="-106" charset="0"/>
              </a:rPr>
              <a:t>HBeAg</a:t>
            </a:r>
            <a:r>
              <a:rPr lang="en-US" sz="2000" dirty="0">
                <a:solidFill>
                  <a:schemeClr val="tx1"/>
                </a:solidFill>
                <a:latin typeface="Arial" pitchFamily="-106" charset="0"/>
              </a:rPr>
              <a:t>-positive</a:t>
            </a:r>
            <a:br>
              <a:rPr lang="en-US" sz="2000" dirty="0">
                <a:solidFill>
                  <a:schemeClr val="tx1"/>
                </a:solidFill>
                <a:latin typeface="Arial" pitchFamily="-106" charset="0"/>
              </a:rPr>
            </a:br>
            <a:r>
              <a:rPr lang="en-US" sz="2000" dirty="0">
                <a:solidFill>
                  <a:schemeClr val="tx1"/>
                </a:solidFill>
                <a:latin typeface="Arial" pitchFamily="-106" charset="0"/>
              </a:rPr>
              <a:t>- Excluded: prior nucleoside/nucleotide active against HBV &gt;12 weeks</a:t>
            </a:r>
            <a:br>
              <a:rPr lang="en-US" sz="2000" dirty="0">
                <a:solidFill>
                  <a:schemeClr val="tx1"/>
                </a:solidFill>
                <a:latin typeface="Arial" pitchFamily="-106" charset="0"/>
              </a:rPr>
            </a:br>
            <a:r>
              <a:rPr lang="en-US" sz="2000" dirty="0">
                <a:solidFill>
                  <a:schemeClr val="tx1"/>
                </a:solidFill>
                <a:latin typeface="Arial" pitchFamily="-106" charset="0"/>
              </a:rPr>
              <a:t>- Excluded: coinfection with HIV, HCV, or HDV</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once daily (n = 354)</a:t>
            </a:r>
            <a:br>
              <a:rPr lang="en-US" sz="2000" dirty="0">
                <a:solidFill>
                  <a:schemeClr val="tx1"/>
                </a:solidFill>
                <a:latin typeface="Arial" pitchFamily="-106" charset="0"/>
              </a:rPr>
            </a:br>
            <a:r>
              <a:rPr lang="en-US" sz="2000" dirty="0">
                <a:solidFill>
                  <a:schemeClr val="tx1"/>
                </a:solidFill>
                <a:latin typeface="Arial" pitchFamily="-106" charset="0"/>
              </a:rPr>
              <a:t>- Lamivudine: 100 mg once daily (n = 355)</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a:r>
            <a:br>
              <a:rPr lang="en-US" sz="2000" dirty="0">
                <a:solidFill>
                  <a:schemeClr val="tx1"/>
                </a:solidFill>
                <a:latin typeface="Arial" pitchFamily="-106" charset="0"/>
              </a:rPr>
            </a:br>
            <a:r>
              <a:rPr lang="en-US" sz="2000" dirty="0">
                <a:solidFill>
                  <a:schemeClr val="tx1"/>
                </a:solidFill>
                <a:latin typeface="Arial" pitchFamily="-106" charset="0"/>
              </a:rPr>
              <a:t> - Primary: hepatic histologic improvement</a:t>
            </a:r>
            <a:br>
              <a:rPr lang="en-US" sz="2000" dirty="0">
                <a:solidFill>
                  <a:schemeClr val="tx1"/>
                </a:solidFill>
                <a:latin typeface="Arial" pitchFamily="-106" charset="0"/>
              </a:rPr>
            </a:br>
            <a:r>
              <a:rPr lang="en-US" sz="2000" dirty="0">
                <a:solidFill>
                  <a:schemeClr val="tx1"/>
                </a:solidFill>
                <a:latin typeface="Arial" pitchFamily="-106" charset="0"/>
              </a:rPr>
              <a:t> - Secondary: changes in HBV DNA, </a:t>
            </a:r>
            <a:r>
              <a:rPr lang="en-US" sz="2000" dirty="0" err="1">
                <a:solidFill>
                  <a:schemeClr val="tx1"/>
                </a:solidFill>
                <a:latin typeface="Arial" pitchFamily="-106" charset="0"/>
              </a:rPr>
              <a:t>HBeAg</a:t>
            </a:r>
            <a:r>
              <a:rPr lang="en-US" sz="2000" dirty="0">
                <a:solidFill>
                  <a:schemeClr val="tx1"/>
                </a:solidFill>
                <a:latin typeface="Arial" pitchFamily="-106" charset="0"/>
              </a:rPr>
              <a:t> seroconversion,</a:t>
            </a:r>
            <a:br>
              <a:rPr lang="en-US" sz="2000" dirty="0">
                <a:solidFill>
                  <a:schemeClr val="tx1"/>
                </a:solidFill>
                <a:latin typeface="Arial" pitchFamily="-106" charset="0"/>
              </a:rPr>
            </a:br>
            <a:r>
              <a:rPr lang="en-US" sz="2000" dirty="0">
                <a:solidFill>
                  <a:schemeClr val="tx1"/>
                </a:solidFill>
                <a:latin typeface="Arial" pitchFamily="-106" charset="0"/>
              </a:rPr>
              <a:t>   normalization of ALT </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Tree>
    <p:extLst>
      <p:ext uri="{BB962C8B-B14F-4D97-AF65-F5344CB8AC3E}">
        <p14:creationId xmlns:p14="http://schemas.microsoft.com/office/powerpoint/2010/main" val="240918214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479845" y="3843405"/>
            <a:ext cx="4043411" cy="990600"/>
          </a:xfrm>
          <a:prstGeom prst="rect">
            <a:avLst/>
          </a:prstGeom>
          <a:solidFill>
            <a:schemeClr val="accent1">
              <a:lumMod val="40000"/>
              <a:lumOff val="6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354)</a:t>
            </a:r>
          </a:p>
        </p:txBody>
      </p:sp>
      <p:sp>
        <p:nvSpPr>
          <p:cNvPr id="9" name="Rectangle 3"/>
          <p:cNvSpPr>
            <a:spLocks noChangeArrowheads="1"/>
          </p:cNvSpPr>
          <p:nvPr/>
        </p:nvSpPr>
        <p:spPr bwMode="auto">
          <a:xfrm>
            <a:off x="1479845" y="5026457"/>
            <a:ext cx="4043411" cy="990600"/>
          </a:xfrm>
          <a:prstGeom prst="rect">
            <a:avLst/>
          </a:prstGeom>
          <a:solidFill>
            <a:schemeClr val="accent5">
              <a:lumMod val="60000"/>
              <a:lumOff val="4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355)</a:t>
            </a:r>
          </a:p>
        </p:txBody>
      </p:sp>
      <p:sp>
        <p:nvSpPr>
          <p:cNvPr id="14" name="Content Placeholder 1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 Study Design</a:t>
            </a:r>
            <a:endParaRPr lang="en-US" dirty="0">
              <a:solidFill>
                <a:srgbClr val="FFFFFF"/>
              </a:solidFill>
            </a:endParaRPr>
          </a:p>
        </p:txBody>
      </p:sp>
      <p:sp>
        <p:nvSpPr>
          <p:cNvPr id="35" name="Rectangle 2">
            <a:extLst>
              <a:ext uri="{FF2B5EF4-FFF2-40B4-BE49-F238E27FC236}">
                <a16:creationId xmlns:a16="http://schemas.microsoft.com/office/drawing/2014/main" id="{51EB0101-DEFA-F248-B317-3FF27AC3F857}"/>
              </a:ext>
            </a:extLst>
          </p:cNvPr>
          <p:cNvSpPr>
            <a:spLocks noChangeArrowheads="1"/>
          </p:cNvSpPr>
          <p:nvPr/>
        </p:nvSpPr>
        <p:spPr bwMode="auto">
          <a:xfrm>
            <a:off x="5523256" y="3843405"/>
            <a:ext cx="2399210" cy="990600"/>
          </a:xfrm>
          <a:prstGeom prst="rect">
            <a:avLst/>
          </a:prstGeom>
          <a:solidFill>
            <a:schemeClr val="accent1">
              <a:lumMod val="40000"/>
              <a:lumOff val="60000"/>
              <a:alpha val="25000"/>
            </a:schemeClr>
          </a:solidFill>
          <a:ln w="19050">
            <a:solidFill>
              <a:schemeClr val="tx1"/>
            </a:solidFill>
            <a:miter lim="800000"/>
            <a:headEnd/>
            <a:tailEnd/>
          </a:ln>
        </p:spPr>
        <p:txBody>
          <a:bodyPr wrap="none" anchor="ctr">
            <a:prstTxWarp prst="textNoShape">
              <a:avLst/>
            </a:prstTxWarp>
          </a:bodyPr>
          <a:lstStyle/>
          <a:p>
            <a:pPr algn="ctr" eaLnBrk="1" hangingPunct="1"/>
            <a:endParaRPr lang="en-US" sz="1800" dirty="0">
              <a:solidFill>
                <a:srgbClr val="000000"/>
              </a:solidFill>
              <a:latin typeface="Arial" pitchFamily="-106" charset="0"/>
              <a:ea typeface="Arial" pitchFamily="-106" charset="0"/>
              <a:cs typeface="Arial" pitchFamily="-106" charset="0"/>
            </a:endParaRPr>
          </a:p>
        </p:txBody>
      </p:sp>
      <p:sp>
        <p:nvSpPr>
          <p:cNvPr id="38" name="Rectangle 3">
            <a:extLst>
              <a:ext uri="{FF2B5EF4-FFF2-40B4-BE49-F238E27FC236}">
                <a16:creationId xmlns:a16="http://schemas.microsoft.com/office/drawing/2014/main" id="{7A13C91B-5D00-204F-A68A-101D67B800B7}"/>
              </a:ext>
            </a:extLst>
          </p:cNvPr>
          <p:cNvSpPr>
            <a:spLocks noChangeArrowheads="1"/>
          </p:cNvSpPr>
          <p:nvPr/>
        </p:nvSpPr>
        <p:spPr bwMode="auto">
          <a:xfrm>
            <a:off x="5523256" y="5026457"/>
            <a:ext cx="2399210" cy="990600"/>
          </a:xfrm>
          <a:prstGeom prst="rect">
            <a:avLst/>
          </a:prstGeom>
          <a:solidFill>
            <a:schemeClr val="accent5">
              <a:lumMod val="60000"/>
              <a:lumOff val="40000"/>
              <a:alpha val="25000"/>
            </a:schemeClr>
          </a:solidFill>
          <a:ln w="19050">
            <a:solidFill>
              <a:schemeClr val="tx1"/>
            </a:solidFill>
            <a:miter lim="800000"/>
            <a:headEnd/>
            <a:tailEnd/>
          </a:ln>
        </p:spPr>
        <p:txBody>
          <a:bodyPr wrap="none" anchor="ctr">
            <a:prstTxWarp prst="textNoShape">
              <a:avLst/>
            </a:prstTxWarp>
          </a:bodyPr>
          <a:lstStyle/>
          <a:p>
            <a:pPr algn="ctr" eaLnBrk="1" hangingPunct="1"/>
            <a:endParaRPr lang="en-US" sz="1800" dirty="0">
              <a:solidFill>
                <a:srgbClr val="000000"/>
              </a:solidFill>
              <a:latin typeface="Arial" pitchFamily="-106" charset="0"/>
              <a:ea typeface="Arial" pitchFamily="-106" charset="0"/>
              <a:cs typeface="Arial" pitchFamily="-106" charset="0"/>
            </a:endParaRPr>
          </a:p>
        </p:txBody>
      </p:sp>
      <p:sp>
        <p:nvSpPr>
          <p:cNvPr id="2" name="Right Arrow 1">
            <a:extLst>
              <a:ext uri="{FF2B5EF4-FFF2-40B4-BE49-F238E27FC236}">
                <a16:creationId xmlns:a16="http://schemas.microsoft.com/office/drawing/2014/main" id="{3D7B49FF-7C11-5B44-A687-548F9AA8B9DD}"/>
              </a:ext>
            </a:extLst>
          </p:cNvPr>
          <p:cNvSpPr/>
          <p:nvPr/>
        </p:nvSpPr>
        <p:spPr>
          <a:xfrm>
            <a:off x="5174920" y="4211329"/>
            <a:ext cx="635730" cy="329753"/>
          </a:xfrm>
          <a:prstGeom prst="rightArrow">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a:extLst>
              <a:ext uri="{FF2B5EF4-FFF2-40B4-BE49-F238E27FC236}">
                <a16:creationId xmlns:a16="http://schemas.microsoft.com/office/drawing/2014/main" id="{092526B7-3E57-CB42-870A-E39CCB226591}"/>
              </a:ext>
            </a:extLst>
          </p:cNvPr>
          <p:cNvSpPr/>
          <p:nvPr/>
        </p:nvSpPr>
        <p:spPr>
          <a:xfrm>
            <a:off x="5218464" y="5360437"/>
            <a:ext cx="635730" cy="329753"/>
          </a:xfrm>
          <a:prstGeom prst="rightArrow">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3">
            <a:extLst>
              <a:ext uri="{FF2B5EF4-FFF2-40B4-BE49-F238E27FC236}">
                <a16:creationId xmlns:a16="http://schemas.microsoft.com/office/drawing/2014/main" id="{0F876FD7-AFC0-EF4A-B574-1D79C68AA0CE}"/>
              </a:ext>
            </a:extLst>
          </p:cNvPr>
          <p:cNvSpPr>
            <a:spLocks noChangeArrowheads="1"/>
          </p:cNvSpPr>
          <p:nvPr/>
        </p:nvSpPr>
        <p:spPr bwMode="auto">
          <a:xfrm>
            <a:off x="-12700" y="1435099"/>
            <a:ext cx="9162288" cy="365757"/>
          </a:xfrm>
          <a:prstGeom prst="rect">
            <a:avLst/>
          </a:prstGeom>
          <a:solidFill>
            <a:srgbClr val="D9D9D9"/>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eaLnBrk="1" hangingPunct="1"/>
            <a:endParaRPr lang="en-US" sz="1600" dirty="0">
              <a:solidFill>
                <a:srgbClr val="000000"/>
              </a:solidFill>
              <a:latin typeface="Arial" pitchFamily="-107" charset="0"/>
              <a:ea typeface="Arial" pitchFamily="-107" charset="0"/>
              <a:cs typeface="Arial" pitchFamily="-107" charset="0"/>
            </a:endParaRPr>
          </a:p>
        </p:txBody>
      </p:sp>
      <p:sp>
        <p:nvSpPr>
          <p:cNvPr id="21" name="Line 13">
            <a:extLst>
              <a:ext uri="{FF2B5EF4-FFF2-40B4-BE49-F238E27FC236}">
                <a16:creationId xmlns:a16="http://schemas.microsoft.com/office/drawing/2014/main" id="{20CF4192-1813-A747-972D-2311D93F3316}"/>
              </a:ext>
            </a:extLst>
          </p:cNvPr>
          <p:cNvSpPr>
            <a:spLocks noChangeShapeType="1"/>
          </p:cNvSpPr>
          <p:nvPr/>
        </p:nvSpPr>
        <p:spPr bwMode="auto">
          <a:xfrm>
            <a:off x="7868418" y="1798304"/>
            <a:ext cx="0" cy="914400"/>
          </a:xfrm>
          <a:prstGeom prst="line">
            <a:avLst/>
          </a:prstGeom>
          <a:noFill/>
          <a:ln w="28575">
            <a:solidFill>
              <a:schemeClr val="accent6"/>
            </a:solidFill>
            <a:round/>
            <a:headEnd/>
            <a:tailEnd type="oval" w="med" len="med"/>
          </a:ln>
        </p:spPr>
        <p:txBody>
          <a:bodyPr>
            <a:prstTxWarp prst="textNoShape">
              <a:avLst/>
            </a:prstTxWarp>
          </a:bodyPr>
          <a:lstStyle/>
          <a:p>
            <a:endParaRPr lang="en-US"/>
          </a:p>
        </p:txBody>
      </p:sp>
      <p:sp>
        <p:nvSpPr>
          <p:cNvPr id="22" name="Line 13">
            <a:extLst>
              <a:ext uri="{FF2B5EF4-FFF2-40B4-BE49-F238E27FC236}">
                <a16:creationId xmlns:a16="http://schemas.microsoft.com/office/drawing/2014/main" id="{0CED0B26-B94D-0946-91C7-BD43177D6FD1}"/>
              </a:ext>
            </a:extLst>
          </p:cNvPr>
          <p:cNvSpPr>
            <a:spLocks noChangeShapeType="1"/>
          </p:cNvSpPr>
          <p:nvPr/>
        </p:nvSpPr>
        <p:spPr bwMode="auto">
          <a:xfrm>
            <a:off x="5008511" y="1796274"/>
            <a:ext cx="0" cy="914400"/>
          </a:xfrm>
          <a:prstGeom prst="line">
            <a:avLst/>
          </a:prstGeom>
          <a:noFill/>
          <a:ln w="28575" cap="rnd">
            <a:solidFill>
              <a:schemeClr val="accent6"/>
            </a:solidFill>
            <a:round/>
            <a:headEnd/>
            <a:tailEnd type="oval" w="med" len="med"/>
          </a:ln>
        </p:spPr>
        <p:txBody>
          <a:bodyPr>
            <a:prstTxWarp prst="textNoShape">
              <a:avLst/>
            </a:prstTxWarp>
          </a:bodyPr>
          <a:lstStyle/>
          <a:p>
            <a:endParaRPr lang="en-US"/>
          </a:p>
        </p:txBody>
      </p:sp>
      <p:sp>
        <p:nvSpPr>
          <p:cNvPr id="24" name="Line 13">
            <a:extLst>
              <a:ext uri="{FF2B5EF4-FFF2-40B4-BE49-F238E27FC236}">
                <a16:creationId xmlns:a16="http://schemas.microsoft.com/office/drawing/2014/main" id="{FEFE81FA-B9DF-2D4E-87D6-6B70DFD188A3}"/>
              </a:ext>
            </a:extLst>
          </p:cNvPr>
          <p:cNvSpPr>
            <a:spLocks noChangeShapeType="1"/>
          </p:cNvSpPr>
          <p:nvPr/>
        </p:nvSpPr>
        <p:spPr bwMode="auto">
          <a:xfrm>
            <a:off x="1479845" y="1798303"/>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25" name="Text Box 20">
            <a:extLst>
              <a:ext uri="{FF2B5EF4-FFF2-40B4-BE49-F238E27FC236}">
                <a16:creationId xmlns:a16="http://schemas.microsoft.com/office/drawing/2014/main" id="{54B724BA-5BC3-904F-9D57-37A78A4BE4B7}"/>
              </a:ext>
            </a:extLst>
          </p:cNvPr>
          <p:cNvSpPr txBox="1">
            <a:spLocks noChangeArrowheads="1"/>
          </p:cNvSpPr>
          <p:nvPr/>
        </p:nvSpPr>
        <p:spPr bwMode="auto">
          <a:xfrm>
            <a:off x="443701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48</a:t>
            </a:r>
          </a:p>
        </p:txBody>
      </p:sp>
      <p:sp>
        <p:nvSpPr>
          <p:cNvPr id="27" name="Text Box 20">
            <a:extLst>
              <a:ext uri="{FF2B5EF4-FFF2-40B4-BE49-F238E27FC236}">
                <a16:creationId xmlns:a16="http://schemas.microsoft.com/office/drawing/2014/main" id="{CABAF59B-BD21-844A-B75F-DCBB2E2E198B}"/>
              </a:ext>
            </a:extLst>
          </p:cNvPr>
          <p:cNvSpPr txBox="1">
            <a:spLocks noChangeArrowheads="1"/>
          </p:cNvSpPr>
          <p:nvPr/>
        </p:nvSpPr>
        <p:spPr bwMode="auto">
          <a:xfrm>
            <a:off x="728898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96</a:t>
            </a:r>
          </a:p>
        </p:txBody>
      </p:sp>
      <p:sp>
        <p:nvSpPr>
          <p:cNvPr id="28" name="Text Box 20">
            <a:extLst>
              <a:ext uri="{FF2B5EF4-FFF2-40B4-BE49-F238E27FC236}">
                <a16:creationId xmlns:a16="http://schemas.microsoft.com/office/drawing/2014/main" id="{3C1F3AF4-8F01-7047-A61E-A7A184840953}"/>
              </a:ext>
            </a:extLst>
          </p:cNvPr>
          <p:cNvSpPr txBox="1">
            <a:spLocks noChangeArrowheads="1"/>
          </p:cNvSpPr>
          <p:nvPr/>
        </p:nvSpPr>
        <p:spPr bwMode="auto">
          <a:xfrm>
            <a:off x="307505" y="1460774"/>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a:t>
            </a:r>
          </a:p>
        </p:txBody>
      </p:sp>
      <p:sp>
        <p:nvSpPr>
          <p:cNvPr id="36" name="Text Box 12">
            <a:extLst>
              <a:ext uri="{FF2B5EF4-FFF2-40B4-BE49-F238E27FC236}">
                <a16:creationId xmlns:a16="http://schemas.microsoft.com/office/drawing/2014/main" id="{FC2E13FC-6416-1842-B5F0-D57B6ACA563B}"/>
              </a:ext>
            </a:extLst>
          </p:cNvPr>
          <p:cNvSpPr txBox="1">
            <a:spLocks noChangeArrowheads="1"/>
          </p:cNvSpPr>
          <p:nvPr/>
        </p:nvSpPr>
        <p:spPr bwMode="auto">
          <a:xfrm>
            <a:off x="7367668" y="1982162"/>
            <a:ext cx="1015336" cy="535531"/>
          </a:xfrm>
          <a:prstGeom prst="rect">
            <a:avLst/>
          </a:prstGeom>
          <a:solidFill>
            <a:srgbClr val="FFFFFF"/>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Final Analysis</a:t>
            </a:r>
          </a:p>
        </p:txBody>
      </p:sp>
      <p:sp>
        <p:nvSpPr>
          <p:cNvPr id="37" name="Text Box 12">
            <a:extLst>
              <a:ext uri="{FF2B5EF4-FFF2-40B4-BE49-F238E27FC236}">
                <a16:creationId xmlns:a16="http://schemas.microsoft.com/office/drawing/2014/main" id="{07CEF676-50D3-8049-BDD7-69F193E9BDCB}"/>
              </a:ext>
            </a:extLst>
          </p:cNvPr>
          <p:cNvSpPr txBox="1">
            <a:spLocks noChangeArrowheads="1"/>
          </p:cNvSpPr>
          <p:nvPr/>
        </p:nvSpPr>
        <p:spPr bwMode="auto">
          <a:xfrm>
            <a:off x="787517" y="2059485"/>
            <a:ext cx="1385588" cy="318036"/>
          </a:xfrm>
          <a:prstGeom prst="rect">
            <a:avLst/>
          </a:prstGeom>
          <a:solidFill>
            <a:schemeClr val="bg1"/>
          </a:solidFill>
          <a:ln w="9525">
            <a:noFill/>
            <a:miter lim="800000"/>
            <a:headEnd/>
            <a:tailEnd/>
          </a:ln>
        </p:spPr>
        <p:txBody>
          <a:bodyPr wrap="none" anchor="ctr">
            <a:prstTxWarp prst="textNoShape">
              <a:avLst/>
            </a:prstTxWarp>
            <a:spAutoFit/>
          </a:bodyPr>
          <a:lstStyle/>
          <a:p>
            <a:pPr eaLnBrk="1" hangingPunct="1">
              <a:lnSpc>
                <a:spcPct val="90000"/>
              </a:lnSpc>
            </a:pPr>
            <a:r>
              <a:rPr lang="en-US" sz="1600" dirty="0">
                <a:latin typeface="Arial" pitchFamily="-106" charset="0"/>
                <a:ea typeface="Arial" pitchFamily="-106" charset="0"/>
                <a:cs typeface="Arial" pitchFamily="-106" charset="0"/>
              </a:rPr>
              <a:t>Randomized</a:t>
            </a:r>
          </a:p>
        </p:txBody>
      </p:sp>
      <p:sp>
        <p:nvSpPr>
          <p:cNvPr id="40" name="Text Box 20">
            <a:extLst>
              <a:ext uri="{FF2B5EF4-FFF2-40B4-BE49-F238E27FC236}">
                <a16:creationId xmlns:a16="http://schemas.microsoft.com/office/drawing/2014/main" id="{4FA1694C-C14C-D14D-84BD-DB9F98907AFC}"/>
              </a:ext>
            </a:extLst>
          </p:cNvPr>
          <p:cNvSpPr txBox="1">
            <a:spLocks noChangeArrowheads="1"/>
          </p:cNvSpPr>
          <p:nvPr/>
        </p:nvSpPr>
        <p:spPr bwMode="auto">
          <a:xfrm>
            <a:off x="1210438" y="1452065"/>
            <a:ext cx="571500"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latin typeface="Arial" pitchFamily="-107" charset="0"/>
                <a:ea typeface="Arial" pitchFamily="-107" charset="0"/>
                <a:cs typeface="Arial" pitchFamily="-107" charset="0"/>
              </a:rPr>
              <a:t>0</a:t>
            </a:r>
            <a:endParaRPr lang="en-US" sz="1800" dirty="0">
              <a:solidFill>
                <a:schemeClr val="tx1"/>
              </a:solidFill>
              <a:latin typeface="Arial" pitchFamily="-107" charset="0"/>
              <a:ea typeface="Arial" pitchFamily="-107" charset="0"/>
              <a:cs typeface="Arial" pitchFamily="-107" charset="0"/>
            </a:endParaRPr>
          </a:p>
        </p:txBody>
      </p:sp>
      <p:sp>
        <p:nvSpPr>
          <p:cNvPr id="43" name="Line 13">
            <a:extLst>
              <a:ext uri="{FF2B5EF4-FFF2-40B4-BE49-F238E27FC236}">
                <a16:creationId xmlns:a16="http://schemas.microsoft.com/office/drawing/2014/main" id="{44761C30-E230-5A42-BE6E-8961AB15474B}"/>
              </a:ext>
            </a:extLst>
          </p:cNvPr>
          <p:cNvSpPr>
            <a:spLocks noChangeShapeType="1"/>
          </p:cNvSpPr>
          <p:nvPr/>
        </p:nvSpPr>
        <p:spPr bwMode="auto">
          <a:xfrm>
            <a:off x="5513610" y="1796274"/>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44" name="Text Box 20">
            <a:extLst>
              <a:ext uri="{FF2B5EF4-FFF2-40B4-BE49-F238E27FC236}">
                <a16:creationId xmlns:a16="http://schemas.microsoft.com/office/drawing/2014/main" id="{FFBC2D53-258F-D342-A69F-E68E3EC62959}"/>
              </a:ext>
            </a:extLst>
          </p:cNvPr>
          <p:cNvSpPr txBox="1">
            <a:spLocks noChangeArrowheads="1"/>
          </p:cNvSpPr>
          <p:nvPr/>
        </p:nvSpPr>
        <p:spPr bwMode="auto">
          <a:xfrm>
            <a:off x="5286094" y="1452065"/>
            <a:ext cx="478973"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52</a:t>
            </a:r>
          </a:p>
        </p:txBody>
      </p:sp>
      <p:sp>
        <p:nvSpPr>
          <p:cNvPr id="45" name="Text Box 12">
            <a:extLst>
              <a:ext uri="{FF2B5EF4-FFF2-40B4-BE49-F238E27FC236}">
                <a16:creationId xmlns:a16="http://schemas.microsoft.com/office/drawing/2014/main" id="{9314BF74-91DD-024A-8F4A-72B51C0FF3BE}"/>
              </a:ext>
            </a:extLst>
          </p:cNvPr>
          <p:cNvSpPr txBox="1">
            <a:spLocks noChangeArrowheads="1"/>
          </p:cNvSpPr>
          <p:nvPr/>
        </p:nvSpPr>
        <p:spPr bwMode="auto">
          <a:xfrm>
            <a:off x="4014655" y="1956387"/>
            <a:ext cx="1994257"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Analysis for </a:t>
            </a:r>
            <a:br>
              <a:rPr lang="en-US" sz="1600" dirty="0">
                <a:solidFill>
                  <a:schemeClr val="accent6"/>
                </a:solidFill>
                <a:latin typeface="Arial" pitchFamily="-106" charset="0"/>
                <a:ea typeface="Arial" pitchFamily="-106" charset="0"/>
                <a:cs typeface="Arial" pitchFamily="-106" charset="0"/>
              </a:rPr>
            </a:br>
            <a:r>
              <a:rPr lang="en-US" sz="1600" dirty="0">
                <a:solidFill>
                  <a:schemeClr val="accent6"/>
                </a:solidFill>
                <a:latin typeface="Arial" pitchFamily="-106" charset="0"/>
                <a:ea typeface="Arial" pitchFamily="-106" charset="0"/>
                <a:cs typeface="Arial" pitchFamily="-106" charset="0"/>
              </a:rPr>
              <a:t>Virologic Response</a:t>
            </a:r>
          </a:p>
        </p:txBody>
      </p:sp>
      <p:sp>
        <p:nvSpPr>
          <p:cNvPr id="46" name="Text Box 12">
            <a:extLst>
              <a:ext uri="{FF2B5EF4-FFF2-40B4-BE49-F238E27FC236}">
                <a16:creationId xmlns:a16="http://schemas.microsoft.com/office/drawing/2014/main" id="{80464C87-0A90-EF47-ADB5-E03B4243B5B4}"/>
              </a:ext>
            </a:extLst>
          </p:cNvPr>
          <p:cNvSpPr txBox="1">
            <a:spLocks noChangeArrowheads="1"/>
          </p:cNvSpPr>
          <p:nvPr/>
        </p:nvSpPr>
        <p:spPr bwMode="auto">
          <a:xfrm>
            <a:off x="4463132" y="2861865"/>
            <a:ext cx="2116178"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tx1"/>
                </a:solidFill>
                <a:latin typeface="Arial" pitchFamily="-106" charset="0"/>
                <a:ea typeface="Arial" pitchFamily="-106" charset="0"/>
                <a:cs typeface="Arial" pitchFamily="-106" charset="0"/>
              </a:rPr>
              <a:t>Continuation for </a:t>
            </a:r>
            <a:br>
              <a:rPr lang="en-US" sz="1600" dirty="0">
                <a:solidFill>
                  <a:schemeClr val="tx1"/>
                </a:solidFill>
                <a:latin typeface="Arial" pitchFamily="-106" charset="0"/>
                <a:ea typeface="Arial" pitchFamily="-106" charset="0"/>
                <a:cs typeface="Arial" pitchFamily="-106" charset="0"/>
              </a:rPr>
            </a:br>
            <a:r>
              <a:rPr lang="en-US" sz="1600" dirty="0">
                <a:solidFill>
                  <a:schemeClr val="tx1"/>
                </a:solidFill>
                <a:latin typeface="Arial" pitchFamily="-106" charset="0"/>
                <a:ea typeface="Arial" pitchFamily="-106" charset="0"/>
                <a:cs typeface="Arial" pitchFamily="-106" charset="0"/>
              </a:rPr>
              <a:t>Virologic Responders</a:t>
            </a:r>
          </a:p>
        </p:txBody>
      </p:sp>
    </p:spTree>
    <p:extLst>
      <p:ext uri="{BB962C8B-B14F-4D97-AF65-F5344CB8AC3E}">
        <p14:creationId xmlns:p14="http://schemas.microsoft.com/office/powerpoint/2010/main" val="214850693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in </a:t>
            </a:r>
            <a:r>
              <a:rPr lang="en-US" dirty="0" err="1">
                <a:solidFill>
                  <a:schemeClr val="accent5">
                    <a:lumMod val="20000"/>
                    <a:lumOff val="80000"/>
                  </a:schemeClr>
                </a:solidFill>
                <a:latin typeface="Arial" pitchFamily="-106" charset="0"/>
              </a:rPr>
              <a:t>HBeAg</a:t>
            </a:r>
            <a:r>
              <a:rPr lang="en-US"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 Results</a:t>
            </a:r>
            <a:endParaRPr lang="en-US" dirty="0">
              <a:solidFill>
                <a:srgbClr val="FFFFFF"/>
              </a:solidFill>
            </a:endParaRPr>
          </a:p>
        </p:txBody>
      </p:sp>
      <p:sp>
        <p:nvSpPr>
          <p:cNvPr id="4" name="Content Placeholder 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2006;354:1001-10. </a:t>
            </a:r>
          </a:p>
        </p:txBody>
      </p:sp>
      <p:sp>
        <p:nvSpPr>
          <p:cNvPr id="3" name="Text Placeholder 2"/>
          <p:cNvSpPr>
            <a:spLocks noGrp="1"/>
          </p:cNvSpPr>
          <p:nvPr>
            <p:ph type="body" idx="10"/>
          </p:nvPr>
        </p:nvSpPr>
        <p:spPr>
          <a:prstGeom prst="rect">
            <a:avLst/>
          </a:prstGeom>
        </p:spPr>
        <p:txBody>
          <a:bodyPr/>
          <a:lstStyle/>
          <a:p>
            <a:r>
              <a:rPr lang="en-US" dirty="0" err="1">
                <a:solidFill>
                  <a:schemeClr val="bg1"/>
                </a:solidFill>
                <a:latin typeface="Arial" pitchFamily="-106" charset="0"/>
              </a:rPr>
              <a:t>HBeAg</a:t>
            </a:r>
            <a:r>
              <a:rPr lang="en-US" dirty="0">
                <a:solidFill>
                  <a:schemeClr val="bg1"/>
                </a:solidFill>
                <a:latin typeface="Arial" pitchFamily="-106" charset="0"/>
              </a:rPr>
              <a:t>-Positive Study Participants: Week 48 Treatment Response</a:t>
            </a:r>
          </a:p>
        </p:txBody>
      </p:sp>
      <p:graphicFrame>
        <p:nvGraphicFramePr>
          <p:cNvPr id="6" name="Chart 5"/>
          <p:cNvGraphicFramePr>
            <a:graphicFrameLocks/>
          </p:cNvGraphicFramePr>
          <p:nvPr>
            <p:extLst>
              <p:ext uri="{D42A27DB-BD31-4B8C-83A1-F6EECF244321}">
                <p14:modId xmlns:p14="http://schemas.microsoft.com/office/powerpoint/2010/main" val="2991180034"/>
              </p:ext>
            </p:extLst>
          </p:nvPr>
        </p:nvGraphicFramePr>
        <p:xfrm>
          <a:off x="313864" y="1860589"/>
          <a:ext cx="8503920"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11" name="Rounded Rectangle 10">
            <a:extLst>
              <a:ext uri="{FF2B5EF4-FFF2-40B4-BE49-F238E27FC236}">
                <a16:creationId xmlns:a16="http://schemas.microsoft.com/office/drawing/2014/main" id="{8EBF06A1-A6C1-934F-A4F6-19A1F7258583}"/>
              </a:ext>
            </a:extLst>
          </p:cNvPr>
          <p:cNvSpPr/>
          <p:nvPr/>
        </p:nvSpPr>
        <p:spPr>
          <a:xfrm>
            <a:off x="3577402"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0.02</a:t>
            </a:r>
            <a:endParaRPr lang="en-US" sz="1400" baseline="30000" dirty="0">
              <a:solidFill>
                <a:schemeClr val="bg1"/>
              </a:solidFill>
              <a:latin typeface="Arial"/>
              <a:cs typeface="Arial"/>
            </a:endParaRPr>
          </a:p>
        </p:txBody>
      </p:sp>
      <p:sp>
        <p:nvSpPr>
          <p:cNvPr id="13" name="Rounded Rectangle 12">
            <a:extLst>
              <a:ext uri="{FF2B5EF4-FFF2-40B4-BE49-F238E27FC236}">
                <a16:creationId xmlns:a16="http://schemas.microsoft.com/office/drawing/2014/main" id="{6E332AD0-5143-8A45-852C-7F91393A9C3A}"/>
              </a:ext>
            </a:extLst>
          </p:cNvPr>
          <p:cNvSpPr/>
          <p:nvPr/>
        </p:nvSpPr>
        <p:spPr>
          <a:xfrm>
            <a:off x="182454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&lt; 0.001</a:t>
            </a:r>
            <a:endParaRPr lang="en-US" sz="1400" baseline="30000" dirty="0">
              <a:solidFill>
                <a:schemeClr val="bg1"/>
              </a:solidFill>
              <a:latin typeface="Arial"/>
              <a:cs typeface="Arial"/>
            </a:endParaRPr>
          </a:p>
        </p:txBody>
      </p:sp>
      <p:sp>
        <p:nvSpPr>
          <p:cNvPr id="8" name="Rounded Rectangle 7">
            <a:extLst>
              <a:ext uri="{FF2B5EF4-FFF2-40B4-BE49-F238E27FC236}">
                <a16:creationId xmlns:a16="http://schemas.microsoft.com/office/drawing/2014/main" id="{77066A8D-D61F-0044-8712-3FB1ED0DA700}"/>
              </a:ext>
            </a:extLst>
          </p:cNvPr>
          <p:cNvSpPr/>
          <p:nvPr/>
        </p:nvSpPr>
        <p:spPr>
          <a:xfrm>
            <a:off x="536644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0.45</a:t>
            </a:r>
            <a:endParaRPr lang="en-US" sz="1400" baseline="30000" dirty="0">
              <a:solidFill>
                <a:schemeClr val="bg1"/>
              </a:solidFill>
              <a:latin typeface="Arial"/>
              <a:cs typeface="Arial"/>
            </a:endParaRPr>
          </a:p>
        </p:txBody>
      </p:sp>
      <p:sp>
        <p:nvSpPr>
          <p:cNvPr id="9" name="Rounded Rectangle 8">
            <a:extLst>
              <a:ext uri="{FF2B5EF4-FFF2-40B4-BE49-F238E27FC236}">
                <a16:creationId xmlns:a16="http://schemas.microsoft.com/office/drawing/2014/main" id="{9BFFFAFF-98F9-A444-90F1-3D0F825A6522}"/>
              </a:ext>
            </a:extLst>
          </p:cNvPr>
          <p:cNvSpPr/>
          <p:nvPr/>
        </p:nvSpPr>
        <p:spPr>
          <a:xfrm>
            <a:off x="7324456" y="2589058"/>
            <a:ext cx="1005840" cy="274320"/>
          </a:xfrm>
          <a:prstGeom prst="roundRect">
            <a:avLst/>
          </a:prstGeom>
          <a:solidFill>
            <a:schemeClr val="tx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Arial"/>
                <a:cs typeface="Arial"/>
              </a:rPr>
              <a:t>P = 0.52</a:t>
            </a:r>
            <a:endParaRPr lang="en-US" sz="1400" baseline="30000" dirty="0">
              <a:solidFill>
                <a:schemeClr val="bg1"/>
              </a:solidFill>
              <a:latin typeface="Arial"/>
              <a:cs typeface="Arial"/>
            </a:endParaRPr>
          </a:p>
        </p:txBody>
      </p:sp>
    </p:spTree>
    <p:extLst>
      <p:ext uri="{BB962C8B-B14F-4D97-AF65-F5344CB8AC3E}">
        <p14:creationId xmlns:p14="http://schemas.microsoft.com/office/powerpoint/2010/main" val="376310549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Chang TT, et. al. N </a:t>
            </a:r>
            <a:r>
              <a:rPr lang="en-US" dirty="0" err="1">
                <a:latin typeface="Arial" pitchFamily="-106" charset="0"/>
              </a:rPr>
              <a:t>Engl</a:t>
            </a:r>
            <a:r>
              <a:rPr lang="en-US" dirty="0">
                <a:latin typeface="Arial" pitchFamily="-106" charset="0"/>
              </a:rPr>
              <a:t> J Med. 200;354:1001-10.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ext uri="{D42A27DB-BD31-4B8C-83A1-F6EECF244321}">
                <p14:modId xmlns:p14="http://schemas.microsoft.com/office/powerpoint/2010/main" val="3359990211"/>
              </p:ext>
            </p:extLst>
          </p:nvPr>
        </p:nvGraphicFramePr>
        <p:xfrm>
          <a:off x="0" y="2451471"/>
          <a:ext cx="9144000" cy="2353945"/>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“Among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-positive chronic hepatitis B, the rates of histologic, virologic, and biochemical improvement are significantly higher with entecavir than with lamivudine. The safety profile of the two agents is similar, and there is no evidence of viral resistance to entecavir</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972839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Entecavir versus Lamivudine in </a:t>
            </a:r>
            <a:r>
              <a:rPr lang="en-US" sz="2800" dirty="0" err="1"/>
              <a:t>HBeAg</a:t>
            </a:r>
            <a:r>
              <a:rPr lang="en-US" sz="2800" dirty="0"/>
              <a:t>-Negative</a:t>
            </a:r>
            <a:br>
              <a:rPr lang="en-US" sz="2800" dirty="0"/>
            </a:br>
            <a:r>
              <a:rPr lang="en-US" sz="2800" dirty="0" err="1"/>
              <a:t>BEHoLD</a:t>
            </a:r>
            <a:r>
              <a:rPr lang="en-US" sz="2800" dirty="0"/>
              <a:t>: </a:t>
            </a:r>
            <a:r>
              <a:rPr lang="en-US" sz="2800" dirty="0" err="1"/>
              <a:t>HBeAg</a:t>
            </a:r>
            <a:r>
              <a:rPr lang="en-US" sz="2800" dirty="0"/>
              <a:t>-Positive, Week 96</a:t>
            </a:r>
          </a:p>
        </p:txBody>
      </p:sp>
    </p:spTree>
    <p:extLst>
      <p:ext uri="{BB962C8B-B14F-4D97-AF65-F5344CB8AC3E}">
        <p14:creationId xmlns:p14="http://schemas.microsoft.com/office/powerpoint/2010/main" val="299786033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Conclusions</a:t>
            </a:r>
            <a:endParaRPr lang="en-US" dirty="0"/>
          </a:p>
        </p:txBody>
      </p:sp>
      <p:sp>
        <p:nvSpPr>
          <p:cNvPr id="4" name="Content Placeholder 3"/>
          <p:cNvSpPr>
            <a:spLocks noGrp="1"/>
          </p:cNvSpPr>
          <p:nvPr>
            <p:ph sz="half" idx="2"/>
          </p:nvPr>
        </p:nvSpPr>
        <p:spPr>
          <a:xfrm>
            <a:off x="323850" y="1456865"/>
            <a:ext cx="8515350" cy="4935226"/>
          </a:xfrm>
        </p:spPr>
        <p:txBody>
          <a:bodyPr>
            <a:noAutofit/>
          </a:bodyPr>
          <a:lstStyle/>
          <a:p>
            <a:pPr>
              <a:lnSpc>
                <a:spcPts val="2400"/>
              </a:lnSpc>
              <a:spcBef>
                <a:spcPts val="1400"/>
              </a:spcBef>
              <a:buFont typeface="Arial" pitchFamily="-106" charset="0"/>
              <a:buChar char="•"/>
            </a:pPr>
            <a:r>
              <a:rPr lang="en-US" sz="2000" b="1" dirty="0">
                <a:solidFill>
                  <a:schemeClr val="tx1"/>
                </a:solidFill>
                <a:latin typeface="Arial" pitchFamily="-106" charset="0"/>
              </a:rPr>
              <a:t>Background</a:t>
            </a:r>
            <a:br>
              <a:rPr lang="en-US" sz="2000" dirty="0">
                <a:solidFill>
                  <a:schemeClr val="tx1"/>
                </a:solidFill>
                <a:latin typeface="Arial" pitchFamily="-106" charset="0"/>
              </a:rPr>
            </a:br>
            <a:r>
              <a:rPr lang="en-US" sz="2000" dirty="0">
                <a:solidFill>
                  <a:schemeClr val="tx1"/>
                </a:solidFill>
                <a:latin typeface="Arial" pitchFamily="-106" charset="0"/>
              </a:rPr>
              <a:t>- Phase 3, randomized, double-blind controlled trial </a:t>
            </a:r>
            <a:br>
              <a:rPr lang="en-US" sz="2000" dirty="0">
                <a:solidFill>
                  <a:schemeClr val="tx1"/>
                </a:solidFill>
                <a:latin typeface="Arial" pitchFamily="-106" charset="0"/>
              </a:rPr>
            </a:br>
            <a:r>
              <a:rPr lang="en-US" sz="2000" dirty="0">
                <a:solidFill>
                  <a:schemeClr val="tx1"/>
                </a:solidFill>
                <a:latin typeface="Arial" pitchFamily="-106" charset="0"/>
              </a:rPr>
              <a:t>- 146 centers in Europe, Asia, Americas, Australia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a:t>
            </a:r>
            <a:br>
              <a:rPr lang="en-US" sz="2000" dirty="0">
                <a:solidFill>
                  <a:schemeClr val="tx1"/>
                </a:solidFill>
                <a:latin typeface="Arial" pitchFamily="-106" charset="0"/>
              </a:rPr>
            </a:br>
            <a:r>
              <a:rPr lang="en-US" sz="2000" dirty="0">
                <a:solidFill>
                  <a:schemeClr val="tx1"/>
                </a:solidFill>
                <a:latin typeface="Arial" pitchFamily="-106" charset="0"/>
              </a:rPr>
              <a:t>- N = 715 with chronic </a:t>
            </a:r>
            <a:r>
              <a:rPr lang="en-US" sz="2000" dirty="0" err="1">
                <a:solidFill>
                  <a:schemeClr val="tx1"/>
                </a:solidFill>
                <a:latin typeface="Arial" pitchFamily="-106" charset="0"/>
              </a:rPr>
              <a:t>HBeAg</a:t>
            </a:r>
            <a:r>
              <a:rPr lang="en-US" sz="2000" dirty="0">
                <a:solidFill>
                  <a:schemeClr val="tx1"/>
                </a:solidFill>
                <a:latin typeface="Arial" pitchFamily="-106" charset="0"/>
              </a:rPr>
              <a:t>-positive</a:t>
            </a:r>
            <a:br>
              <a:rPr lang="en-US" sz="2000" dirty="0">
                <a:solidFill>
                  <a:schemeClr val="tx1"/>
                </a:solidFill>
                <a:latin typeface="Arial" pitchFamily="-106" charset="0"/>
              </a:rPr>
            </a:br>
            <a:r>
              <a:rPr lang="en-US" sz="2000" dirty="0">
                <a:solidFill>
                  <a:schemeClr val="tx1"/>
                </a:solidFill>
                <a:latin typeface="Arial" pitchFamily="-106" charset="0"/>
              </a:rPr>
              <a:t>- Excluded: prior lamivudine therapy x &gt;12 weeks or any prior entecavir</a:t>
            </a:r>
            <a:br>
              <a:rPr lang="en-US" sz="2000" dirty="0">
                <a:solidFill>
                  <a:schemeClr val="tx1"/>
                </a:solidFill>
                <a:latin typeface="Arial" pitchFamily="-106" charset="0"/>
              </a:rPr>
            </a:br>
            <a:r>
              <a:rPr lang="en-US" sz="2000" dirty="0">
                <a:solidFill>
                  <a:schemeClr val="tx1"/>
                </a:solidFill>
                <a:latin typeface="Arial" pitchFamily="-106" charset="0"/>
              </a:rPr>
              <a:t>- Week 52 “virologic responders” (HBV DNA to &lt;700,000 copies/mL &amp; </a:t>
            </a:r>
            <a:r>
              <a:rPr lang="en-US" sz="2000" dirty="0" err="1">
                <a:solidFill>
                  <a:schemeClr val="tx1"/>
                </a:solidFill>
                <a:latin typeface="Arial" pitchFamily="-106" charset="0"/>
              </a:rPr>
              <a:t>HBeAg</a:t>
            </a:r>
            <a:r>
              <a:rPr lang="en-US" sz="2000" dirty="0">
                <a:solidFill>
                  <a:schemeClr val="tx1"/>
                </a:solidFill>
                <a:latin typeface="Arial" pitchFamily="-106" charset="0"/>
              </a:rPr>
              <a:t> loss): continue blinded treatment to week 96 </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once daily</a:t>
            </a:r>
            <a:br>
              <a:rPr lang="en-US" sz="2000" dirty="0">
                <a:solidFill>
                  <a:schemeClr val="tx1"/>
                </a:solidFill>
                <a:latin typeface="Arial" pitchFamily="-106" charset="0"/>
              </a:rPr>
            </a:br>
            <a:r>
              <a:rPr lang="en-US" sz="2000" dirty="0">
                <a:solidFill>
                  <a:schemeClr val="tx1"/>
                </a:solidFill>
                <a:latin typeface="Arial" pitchFamily="-106" charset="0"/>
              </a:rPr>
              <a:t>- Lamivudine 100 mg once daily</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a:r>
            <a:br>
              <a:rPr lang="en-US" sz="2000" dirty="0">
                <a:solidFill>
                  <a:schemeClr val="tx1"/>
                </a:solidFill>
                <a:latin typeface="Arial" pitchFamily="-106" charset="0"/>
              </a:rPr>
            </a:br>
            <a:r>
              <a:rPr lang="en-US" sz="2000" dirty="0">
                <a:solidFill>
                  <a:schemeClr val="tx1"/>
                </a:solidFill>
                <a:latin typeface="Arial" pitchFamily="-106" charset="0"/>
              </a:rPr>
              <a:t> - Virologic Response: HBV DNA level &lt;300 copies/mL</a:t>
            </a:r>
            <a:br>
              <a:rPr lang="en-US" sz="2000" dirty="0">
                <a:solidFill>
                  <a:schemeClr val="tx1"/>
                </a:solidFill>
                <a:latin typeface="Arial" pitchFamily="-106" charset="0"/>
              </a:rPr>
            </a:br>
            <a:r>
              <a:rPr lang="en-US" sz="2000" dirty="0">
                <a:solidFill>
                  <a:schemeClr val="tx1"/>
                </a:solidFill>
                <a:latin typeface="Arial" pitchFamily="-106" charset="0"/>
              </a:rPr>
              <a:t> - Serologic Response: </a:t>
            </a:r>
            <a:r>
              <a:rPr lang="en-US" sz="2000" dirty="0" err="1">
                <a:solidFill>
                  <a:schemeClr val="tx1"/>
                </a:solidFill>
                <a:latin typeface="Arial" pitchFamily="-106" charset="0"/>
              </a:rPr>
              <a:t>HBeAg</a:t>
            </a:r>
            <a:r>
              <a:rPr lang="en-US" sz="2000" dirty="0">
                <a:solidFill>
                  <a:schemeClr val="tx1"/>
                </a:solidFill>
                <a:latin typeface="Arial" pitchFamily="-106" charset="0"/>
              </a:rPr>
              <a:t> seroconversion, HBsAg loss</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Tree>
    <p:extLst>
      <p:ext uri="{BB962C8B-B14F-4D97-AF65-F5344CB8AC3E}">
        <p14:creationId xmlns:p14="http://schemas.microsoft.com/office/powerpoint/2010/main" val="315870388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itle 2"/>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Study Design</a:t>
            </a:r>
            <a:endParaRPr lang="en-US" dirty="0"/>
          </a:p>
        </p:txBody>
      </p:sp>
      <p:sp>
        <p:nvSpPr>
          <p:cNvPr id="24" name="Rectangle 2">
            <a:extLst>
              <a:ext uri="{FF2B5EF4-FFF2-40B4-BE49-F238E27FC236}">
                <a16:creationId xmlns:a16="http://schemas.microsoft.com/office/drawing/2014/main" id="{8C7336D3-67F6-DE43-A268-D0065C339B34}"/>
              </a:ext>
            </a:extLst>
          </p:cNvPr>
          <p:cNvSpPr>
            <a:spLocks noChangeArrowheads="1"/>
          </p:cNvSpPr>
          <p:nvPr/>
        </p:nvSpPr>
        <p:spPr bwMode="auto">
          <a:xfrm>
            <a:off x="1506583" y="3855745"/>
            <a:ext cx="4007036" cy="990600"/>
          </a:xfrm>
          <a:prstGeom prst="rect">
            <a:avLst/>
          </a:prstGeom>
          <a:solidFill>
            <a:schemeClr val="accent1">
              <a:lumMod val="40000"/>
              <a:lumOff val="6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354)</a:t>
            </a:r>
          </a:p>
        </p:txBody>
      </p:sp>
      <p:sp>
        <p:nvSpPr>
          <p:cNvPr id="25" name="Rectangle 3">
            <a:extLst>
              <a:ext uri="{FF2B5EF4-FFF2-40B4-BE49-F238E27FC236}">
                <a16:creationId xmlns:a16="http://schemas.microsoft.com/office/drawing/2014/main" id="{E542D64C-FFC3-FD4E-86A3-0D741AA9FB7F}"/>
              </a:ext>
            </a:extLst>
          </p:cNvPr>
          <p:cNvSpPr>
            <a:spLocks noChangeArrowheads="1"/>
          </p:cNvSpPr>
          <p:nvPr/>
        </p:nvSpPr>
        <p:spPr bwMode="auto">
          <a:xfrm>
            <a:off x="1506583" y="5056630"/>
            <a:ext cx="4007036" cy="990600"/>
          </a:xfrm>
          <a:prstGeom prst="rect">
            <a:avLst/>
          </a:prstGeom>
          <a:solidFill>
            <a:schemeClr val="accent5">
              <a:lumMod val="60000"/>
              <a:lumOff val="40000"/>
              <a:alpha val="7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355)</a:t>
            </a:r>
          </a:p>
        </p:txBody>
      </p:sp>
      <p:sp>
        <p:nvSpPr>
          <p:cNvPr id="26" name="Rectangle 3">
            <a:extLst>
              <a:ext uri="{FF2B5EF4-FFF2-40B4-BE49-F238E27FC236}">
                <a16:creationId xmlns:a16="http://schemas.microsoft.com/office/drawing/2014/main" id="{BF8D76F4-B73F-5547-BF76-759F5A6D9860}"/>
              </a:ext>
            </a:extLst>
          </p:cNvPr>
          <p:cNvSpPr>
            <a:spLocks noChangeArrowheads="1"/>
          </p:cNvSpPr>
          <p:nvPr/>
        </p:nvSpPr>
        <p:spPr bwMode="auto">
          <a:xfrm>
            <a:off x="-12700" y="1435099"/>
            <a:ext cx="9162288" cy="365757"/>
          </a:xfrm>
          <a:prstGeom prst="rect">
            <a:avLst/>
          </a:prstGeom>
          <a:solidFill>
            <a:srgbClr val="D9D9D9"/>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eaLnBrk="1" hangingPunct="1"/>
            <a:endParaRPr lang="en-US" sz="1600" dirty="0">
              <a:solidFill>
                <a:srgbClr val="000000"/>
              </a:solidFill>
              <a:latin typeface="Arial" pitchFamily="-107" charset="0"/>
              <a:ea typeface="Arial" pitchFamily="-107" charset="0"/>
              <a:cs typeface="Arial" pitchFamily="-107" charset="0"/>
            </a:endParaRPr>
          </a:p>
        </p:txBody>
      </p:sp>
      <p:sp>
        <p:nvSpPr>
          <p:cNvPr id="27" name="Line 13">
            <a:extLst>
              <a:ext uri="{FF2B5EF4-FFF2-40B4-BE49-F238E27FC236}">
                <a16:creationId xmlns:a16="http://schemas.microsoft.com/office/drawing/2014/main" id="{9AA661BF-0DCD-B14C-A194-4C35EBCEA8C5}"/>
              </a:ext>
            </a:extLst>
          </p:cNvPr>
          <p:cNvSpPr>
            <a:spLocks noChangeShapeType="1"/>
          </p:cNvSpPr>
          <p:nvPr/>
        </p:nvSpPr>
        <p:spPr bwMode="auto">
          <a:xfrm>
            <a:off x="8225251" y="1798304"/>
            <a:ext cx="0" cy="914400"/>
          </a:xfrm>
          <a:prstGeom prst="line">
            <a:avLst/>
          </a:prstGeom>
          <a:noFill/>
          <a:ln w="28575">
            <a:solidFill>
              <a:schemeClr val="accent6"/>
            </a:solidFill>
            <a:round/>
            <a:headEnd/>
            <a:tailEnd type="oval" w="med" len="med"/>
          </a:ln>
        </p:spPr>
        <p:txBody>
          <a:bodyPr>
            <a:prstTxWarp prst="textNoShape">
              <a:avLst/>
            </a:prstTxWarp>
          </a:bodyPr>
          <a:lstStyle/>
          <a:p>
            <a:endParaRPr lang="en-US"/>
          </a:p>
        </p:txBody>
      </p:sp>
      <p:sp>
        <p:nvSpPr>
          <p:cNvPr id="28" name="Line 13">
            <a:extLst>
              <a:ext uri="{FF2B5EF4-FFF2-40B4-BE49-F238E27FC236}">
                <a16:creationId xmlns:a16="http://schemas.microsoft.com/office/drawing/2014/main" id="{96FDB255-A904-5540-B1D5-F54B01538925}"/>
              </a:ext>
            </a:extLst>
          </p:cNvPr>
          <p:cNvSpPr>
            <a:spLocks noChangeShapeType="1"/>
          </p:cNvSpPr>
          <p:nvPr/>
        </p:nvSpPr>
        <p:spPr bwMode="auto">
          <a:xfrm>
            <a:off x="5008511" y="1796274"/>
            <a:ext cx="0" cy="914400"/>
          </a:xfrm>
          <a:prstGeom prst="line">
            <a:avLst/>
          </a:prstGeom>
          <a:noFill/>
          <a:ln w="28575" cap="rnd">
            <a:solidFill>
              <a:schemeClr val="accent6"/>
            </a:solidFill>
            <a:round/>
            <a:headEnd/>
            <a:tailEnd type="oval" w="med" len="med"/>
          </a:ln>
        </p:spPr>
        <p:txBody>
          <a:bodyPr>
            <a:prstTxWarp prst="textNoShape">
              <a:avLst/>
            </a:prstTxWarp>
          </a:bodyPr>
          <a:lstStyle/>
          <a:p>
            <a:endParaRPr lang="en-US"/>
          </a:p>
        </p:txBody>
      </p:sp>
      <p:sp>
        <p:nvSpPr>
          <p:cNvPr id="29" name="Line 13">
            <a:extLst>
              <a:ext uri="{FF2B5EF4-FFF2-40B4-BE49-F238E27FC236}">
                <a16:creationId xmlns:a16="http://schemas.microsoft.com/office/drawing/2014/main" id="{0B12DBA6-0BBE-E148-8D1D-18DC9E307455}"/>
              </a:ext>
            </a:extLst>
          </p:cNvPr>
          <p:cNvSpPr>
            <a:spLocks noChangeShapeType="1"/>
          </p:cNvSpPr>
          <p:nvPr/>
        </p:nvSpPr>
        <p:spPr bwMode="auto">
          <a:xfrm>
            <a:off x="1479845" y="1798303"/>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30" name="Text Box 20">
            <a:extLst>
              <a:ext uri="{FF2B5EF4-FFF2-40B4-BE49-F238E27FC236}">
                <a16:creationId xmlns:a16="http://schemas.microsoft.com/office/drawing/2014/main" id="{8A53765A-DF10-8D41-8367-583A3DE196C2}"/>
              </a:ext>
            </a:extLst>
          </p:cNvPr>
          <p:cNvSpPr txBox="1">
            <a:spLocks noChangeArrowheads="1"/>
          </p:cNvSpPr>
          <p:nvPr/>
        </p:nvSpPr>
        <p:spPr bwMode="auto">
          <a:xfrm>
            <a:off x="4437011"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48</a:t>
            </a:r>
          </a:p>
        </p:txBody>
      </p:sp>
      <p:sp>
        <p:nvSpPr>
          <p:cNvPr id="31" name="Text Box 20">
            <a:extLst>
              <a:ext uri="{FF2B5EF4-FFF2-40B4-BE49-F238E27FC236}">
                <a16:creationId xmlns:a16="http://schemas.microsoft.com/office/drawing/2014/main" id="{7C5666CC-4A51-9E45-9CDB-C17501E427AF}"/>
              </a:ext>
            </a:extLst>
          </p:cNvPr>
          <p:cNvSpPr txBox="1">
            <a:spLocks noChangeArrowheads="1"/>
          </p:cNvSpPr>
          <p:nvPr/>
        </p:nvSpPr>
        <p:spPr bwMode="auto">
          <a:xfrm>
            <a:off x="7645814" y="1452065"/>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96</a:t>
            </a:r>
          </a:p>
        </p:txBody>
      </p:sp>
      <p:sp>
        <p:nvSpPr>
          <p:cNvPr id="32" name="Text Box 20">
            <a:extLst>
              <a:ext uri="{FF2B5EF4-FFF2-40B4-BE49-F238E27FC236}">
                <a16:creationId xmlns:a16="http://schemas.microsoft.com/office/drawing/2014/main" id="{B91B738B-406F-8E43-AAD9-41AFD4388A1D}"/>
              </a:ext>
            </a:extLst>
          </p:cNvPr>
          <p:cNvSpPr txBox="1">
            <a:spLocks noChangeArrowheads="1"/>
          </p:cNvSpPr>
          <p:nvPr/>
        </p:nvSpPr>
        <p:spPr bwMode="auto">
          <a:xfrm>
            <a:off x="-4726" y="1460774"/>
            <a:ext cx="1189037"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a:t>
            </a:r>
          </a:p>
        </p:txBody>
      </p:sp>
      <p:sp>
        <p:nvSpPr>
          <p:cNvPr id="34" name="Text Box 12">
            <a:extLst>
              <a:ext uri="{FF2B5EF4-FFF2-40B4-BE49-F238E27FC236}">
                <a16:creationId xmlns:a16="http://schemas.microsoft.com/office/drawing/2014/main" id="{A08AFF44-5DEC-0A41-A62A-47D479E379EF}"/>
              </a:ext>
            </a:extLst>
          </p:cNvPr>
          <p:cNvSpPr txBox="1">
            <a:spLocks noChangeArrowheads="1"/>
          </p:cNvSpPr>
          <p:nvPr/>
        </p:nvSpPr>
        <p:spPr bwMode="auto">
          <a:xfrm>
            <a:off x="7724501" y="1982162"/>
            <a:ext cx="1015336" cy="535531"/>
          </a:xfrm>
          <a:prstGeom prst="rect">
            <a:avLst/>
          </a:prstGeom>
          <a:solidFill>
            <a:srgbClr val="FFFFFF"/>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Final Analysis</a:t>
            </a:r>
          </a:p>
        </p:txBody>
      </p:sp>
      <p:sp>
        <p:nvSpPr>
          <p:cNvPr id="35" name="Text Box 12">
            <a:extLst>
              <a:ext uri="{FF2B5EF4-FFF2-40B4-BE49-F238E27FC236}">
                <a16:creationId xmlns:a16="http://schemas.microsoft.com/office/drawing/2014/main" id="{0B436D18-691F-8441-82F7-8EDF2C119CB8}"/>
              </a:ext>
            </a:extLst>
          </p:cNvPr>
          <p:cNvSpPr txBox="1">
            <a:spLocks noChangeArrowheads="1"/>
          </p:cNvSpPr>
          <p:nvPr/>
        </p:nvSpPr>
        <p:spPr bwMode="auto">
          <a:xfrm>
            <a:off x="787517" y="2059485"/>
            <a:ext cx="1385588" cy="318036"/>
          </a:xfrm>
          <a:prstGeom prst="rect">
            <a:avLst/>
          </a:prstGeom>
          <a:solidFill>
            <a:schemeClr val="bg1"/>
          </a:solidFill>
          <a:ln w="9525">
            <a:noFill/>
            <a:miter lim="800000"/>
            <a:headEnd/>
            <a:tailEnd/>
          </a:ln>
        </p:spPr>
        <p:txBody>
          <a:bodyPr wrap="none" anchor="ctr">
            <a:prstTxWarp prst="textNoShape">
              <a:avLst/>
            </a:prstTxWarp>
            <a:spAutoFit/>
          </a:bodyPr>
          <a:lstStyle/>
          <a:p>
            <a:pPr eaLnBrk="1" hangingPunct="1">
              <a:lnSpc>
                <a:spcPct val="90000"/>
              </a:lnSpc>
            </a:pPr>
            <a:r>
              <a:rPr lang="en-US" sz="1600" dirty="0">
                <a:latin typeface="Arial" pitchFamily="-106" charset="0"/>
                <a:ea typeface="Arial" pitchFamily="-106" charset="0"/>
                <a:cs typeface="Arial" pitchFamily="-106" charset="0"/>
              </a:rPr>
              <a:t>Randomized</a:t>
            </a:r>
          </a:p>
        </p:txBody>
      </p:sp>
      <p:sp>
        <p:nvSpPr>
          <p:cNvPr id="36" name="Rectangle 2">
            <a:extLst>
              <a:ext uri="{FF2B5EF4-FFF2-40B4-BE49-F238E27FC236}">
                <a16:creationId xmlns:a16="http://schemas.microsoft.com/office/drawing/2014/main" id="{721943EC-BB6B-B84F-ABAA-9644ED0CEE40}"/>
              </a:ext>
            </a:extLst>
          </p:cNvPr>
          <p:cNvSpPr>
            <a:spLocks noChangeArrowheads="1"/>
          </p:cNvSpPr>
          <p:nvPr/>
        </p:nvSpPr>
        <p:spPr bwMode="auto">
          <a:xfrm>
            <a:off x="5513619" y="3855745"/>
            <a:ext cx="2759524" cy="990600"/>
          </a:xfrm>
          <a:prstGeom prst="rect">
            <a:avLst/>
          </a:prstGeom>
          <a:solidFill>
            <a:schemeClr val="accent1">
              <a:lumMod val="40000"/>
              <a:lumOff val="60000"/>
              <a:alpha val="43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243)</a:t>
            </a:r>
          </a:p>
        </p:txBody>
      </p:sp>
      <p:sp>
        <p:nvSpPr>
          <p:cNvPr id="37" name="Rectangle 3">
            <a:extLst>
              <a:ext uri="{FF2B5EF4-FFF2-40B4-BE49-F238E27FC236}">
                <a16:creationId xmlns:a16="http://schemas.microsoft.com/office/drawing/2014/main" id="{7DF05E6B-B392-544A-BD39-F9DA33E28B4C}"/>
              </a:ext>
            </a:extLst>
          </p:cNvPr>
          <p:cNvSpPr>
            <a:spLocks noChangeArrowheads="1"/>
          </p:cNvSpPr>
          <p:nvPr/>
        </p:nvSpPr>
        <p:spPr bwMode="auto">
          <a:xfrm>
            <a:off x="5513619" y="5056630"/>
            <a:ext cx="2759524" cy="990600"/>
          </a:xfrm>
          <a:prstGeom prst="rect">
            <a:avLst/>
          </a:prstGeom>
          <a:solidFill>
            <a:schemeClr val="accent5">
              <a:lumMod val="60000"/>
              <a:lumOff val="40000"/>
              <a:alpha val="5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Lamivudine:</a:t>
            </a:r>
            <a:r>
              <a:rPr lang="en-US" sz="1800" dirty="0">
                <a:solidFill>
                  <a:srgbClr val="000000"/>
                </a:solidFill>
                <a:latin typeface="Arial" pitchFamily="-106" charset="0"/>
                <a:ea typeface="Arial" pitchFamily="-106" charset="0"/>
                <a:cs typeface="Arial" pitchFamily="-106" charset="0"/>
              </a:rPr>
              <a:t>100 mg/day</a:t>
            </a:r>
          </a:p>
          <a:p>
            <a:pPr algn="ctr" eaLnBrk="1" hangingPunct="1"/>
            <a:r>
              <a:rPr lang="en-US" sz="1800" dirty="0">
                <a:solidFill>
                  <a:srgbClr val="000000"/>
                </a:solidFill>
                <a:latin typeface="Arial" pitchFamily="-106" charset="0"/>
                <a:ea typeface="Arial" pitchFamily="-106" charset="0"/>
                <a:cs typeface="Arial" pitchFamily="-106" charset="0"/>
              </a:rPr>
              <a:t>(n = 164)</a:t>
            </a:r>
          </a:p>
        </p:txBody>
      </p:sp>
      <p:sp>
        <p:nvSpPr>
          <p:cNvPr id="42" name="Text Box 20">
            <a:extLst>
              <a:ext uri="{FF2B5EF4-FFF2-40B4-BE49-F238E27FC236}">
                <a16:creationId xmlns:a16="http://schemas.microsoft.com/office/drawing/2014/main" id="{1F7AEB13-7095-B84C-BA4A-442DBF3EF6BB}"/>
              </a:ext>
            </a:extLst>
          </p:cNvPr>
          <p:cNvSpPr txBox="1">
            <a:spLocks noChangeArrowheads="1"/>
          </p:cNvSpPr>
          <p:nvPr/>
        </p:nvSpPr>
        <p:spPr bwMode="auto">
          <a:xfrm>
            <a:off x="1210438" y="1452065"/>
            <a:ext cx="571500"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latin typeface="Arial" pitchFamily="-107" charset="0"/>
                <a:ea typeface="Arial" pitchFamily="-107" charset="0"/>
                <a:cs typeface="Arial" pitchFamily="-107" charset="0"/>
              </a:rPr>
              <a:t>0</a:t>
            </a:r>
            <a:endParaRPr lang="en-US" sz="1800" dirty="0">
              <a:solidFill>
                <a:schemeClr val="tx1"/>
              </a:solidFill>
              <a:latin typeface="Arial" pitchFamily="-107" charset="0"/>
              <a:ea typeface="Arial" pitchFamily="-107" charset="0"/>
              <a:cs typeface="Arial" pitchFamily="-107" charset="0"/>
            </a:endParaRPr>
          </a:p>
        </p:txBody>
      </p:sp>
      <p:sp>
        <p:nvSpPr>
          <p:cNvPr id="43" name="Line 13">
            <a:extLst>
              <a:ext uri="{FF2B5EF4-FFF2-40B4-BE49-F238E27FC236}">
                <a16:creationId xmlns:a16="http://schemas.microsoft.com/office/drawing/2014/main" id="{EBA786B6-14FE-5840-9385-C928810B5491}"/>
              </a:ext>
            </a:extLst>
          </p:cNvPr>
          <p:cNvSpPr>
            <a:spLocks noChangeShapeType="1"/>
          </p:cNvSpPr>
          <p:nvPr/>
        </p:nvSpPr>
        <p:spPr bwMode="auto">
          <a:xfrm>
            <a:off x="5513610" y="1796274"/>
            <a:ext cx="0" cy="2011680"/>
          </a:xfrm>
          <a:prstGeom prst="line">
            <a:avLst/>
          </a:prstGeom>
          <a:noFill/>
          <a:ln w="28575">
            <a:solidFill>
              <a:schemeClr val="tx1"/>
            </a:solidFill>
            <a:round/>
            <a:headEnd/>
            <a:tailEnd type="triangle" w="med" len="med"/>
          </a:ln>
        </p:spPr>
        <p:txBody>
          <a:bodyPr>
            <a:prstTxWarp prst="textNoShape">
              <a:avLst/>
            </a:prstTxWarp>
          </a:bodyPr>
          <a:lstStyle/>
          <a:p>
            <a:endParaRPr lang="en-US" dirty="0"/>
          </a:p>
        </p:txBody>
      </p:sp>
      <p:sp>
        <p:nvSpPr>
          <p:cNvPr id="44" name="Text Box 20">
            <a:extLst>
              <a:ext uri="{FF2B5EF4-FFF2-40B4-BE49-F238E27FC236}">
                <a16:creationId xmlns:a16="http://schemas.microsoft.com/office/drawing/2014/main" id="{2C206CAE-E213-BD4A-A707-A069552650E5}"/>
              </a:ext>
            </a:extLst>
          </p:cNvPr>
          <p:cNvSpPr txBox="1">
            <a:spLocks noChangeArrowheads="1"/>
          </p:cNvSpPr>
          <p:nvPr/>
        </p:nvSpPr>
        <p:spPr bwMode="auto">
          <a:xfrm>
            <a:off x="5286094" y="1452065"/>
            <a:ext cx="478973" cy="346248"/>
          </a:xfrm>
          <a:prstGeom prst="rect">
            <a:avLst/>
          </a:prstGeom>
          <a:noFill/>
          <a:ln w="9525">
            <a:noFill/>
            <a:miter lim="800000"/>
            <a:headEnd/>
            <a:tailEnd/>
          </a:ln>
        </p:spPr>
        <p:txBody>
          <a:bodyPr wrap="square">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52</a:t>
            </a:r>
          </a:p>
        </p:txBody>
      </p:sp>
      <p:sp>
        <p:nvSpPr>
          <p:cNvPr id="33" name="Text Box 12">
            <a:extLst>
              <a:ext uri="{FF2B5EF4-FFF2-40B4-BE49-F238E27FC236}">
                <a16:creationId xmlns:a16="http://schemas.microsoft.com/office/drawing/2014/main" id="{A2EE4239-FE23-D04C-B230-452CEE8506BC}"/>
              </a:ext>
            </a:extLst>
          </p:cNvPr>
          <p:cNvSpPr txBox="1">
            <a:spLocks noChangeArrowheads="1"/>
          </p:cNvSpPr>
          <p:nvPr/>
        </p:nvSpPr>
        <p:spPr bwMode="auto">
          <a:xfrm>
            <a:off x="4014655" y="1956387"/>
            <a:ext cx="1994257"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accent6"/>
                </a:solidFill>
                <a:latin typeface="Arial" pitchFamily="-106" charset="0"/>
                <a:ea typeface="Arial" pitchFamily="-106" charset="0"/>
                <a:cs typeface="Arial" pitchFamily="-106" charset="0"/>
              </a:rPr>
              <a:t>Analysis for </a:t>
            </a:r>
            <a:br>
              <a:rPr lang="en-US" sz="1600" dirty="0">
                <a:solidFill>
                  <a:schemeClr val="accent6"/>
                </a:solidFill>
                <a:latin typeface="Arial" pitchFamily="-106" charset="0"/>
                <a:ea typeface="Arial" pitchFamily="-106" charset="0"/>
                <a:cs typeface="Arial" pitchFamily="-106" charset="0"/>
              </a:rPr>
            </a:br>
            <a:r>
              <a:rPr lang="en-US" sz="1600" dirty="0">
                <a:solidFill>
                  <a:schemeClr val="accent6"/>
                </a:solidFill>
                <a:latin typeface="Arial" pitchFamily="-106" charset="0"/>
                <a:ea typeface="Arial" pitchFamily="-106" charset="0"/>
                <a:cs typeface="Arial" pitchFamily="-106" charset="0"/>
              </a:rPr>
              <a:t>Virologic Response</a:t>
            </a:r>
          </a:p>
        </p:txBody>
      </p:sp>
      <p:sp>
        <p:nvSpPr>
          <p:cNvPr id="45" name="Text Box 12">
            <a:extLst>
              <a:ext uri="{FF2B5EF4-FFF2-40B4-BE49-F238E27FC236}">
                <a16:creationId xmlns:a16="http://schemas.microsoft.com/office/drawing/2014/main" id="{31FD3697-AC11-BC4F-B683-36EA6D5DEE3A}"/>
              </a:ext>
            </a:extLst>
          </p:cNvPr>
          <p:cNvSpPr txBox="1">
            <a:spLocks noChangeArrowheads="1"/>
          </p:cNvSpPr>
          <p:nvPr/>
        </p:nvSpPr>
        <p:spPr bwMode="auto">
          <a:xfrm>
            <a:off x="4463132" y="2861865"/>
            <a:ext cx="2116178" cy="535531"/>
          </a:xfrm>
          <a:prstGeom prst="rect">
            <a:avLst/>
          </a:prstGeom>
          <a:solidFill>
            <a:schemeClr val="bg1"/>
          </a:solidFill>
          <a:ln w="9525">
            <a:noFill/>
            <a:miter lim="800000"/>
            <a:headEnd/>
            <a:tailEnd/>
          </a:ln>
        </p:spPr>
        <p:txBody>
          <a:bodyPr wrap="square" anchor="ctr">
            <a:prstTxWarp prst="textNoShape">
              <a:avLst/>
            </a:prstTxWarp>
            <a:spAutoFit/>
          </a:bodyPr>
          <a:lstStyle/>
          <a:p>
            <a:pPr algn="ctr" eaLnBrk="1" hangingPunct="1">
              <a:lnSpc>
                <a:spcPct val="90000"/>
              </a:lnSpc>
            </a:pPr>
            <a:r>
              <a:rPr lang="en-US" sz="1600" dirty="0">
                <a:solidFill>
                  <a:schemeClr val="tx1"/>
                </a:solidFill>
                <a:latin typeface="Arial" pitchFamily="-106" charset="0"/>
                <a:ea typeface="Arial" pitchFamily="-106" charset="0"/>
                <a:cs typeface="Arial" pitchFamily="-106" charset="0"/>
              </a:rPr>
              <a:t>Continuation for </a:t>
            </a:r>
            <a:br>
              <a:rPr lang="en-US" sz="1600" dirty="0">
                <a:solidFill>
                  <a:schemeClr val="tx1"/>
                </a:solidFill>
                <a:latin typeface="Arial" pitchFamily="-106" charset="0"/>
                <a:ea typeface="Arial" pitchFamily="-106" charset="0"/>
                <a:cs typeface="Arial" pitchFamily="-106" charset="0"/>
              </a:rPr>
            </a:br>
            <a:r>
              <a:rPr lang="en-US" sz="1600" dirty="0">
                <a:solidFill>
                  <a:schemeClr val="tx1"/>
                </a:solidFill>
                <a:latin typeface="Arial" pitchFamily="-106" charset="0"/>
                <a:ea typeface="Arial" pitchFamily="-106" charset="0"/>
                <a:cs typeface="Arial" pitchFamily="-106" charset="0"/>
              </a:rPr>
              <a:t>Virologic Responders</a:t>
            </a:r>
          </a:p>
        </p:txBody>
      </p:sp>
    </p:spTree>
    <p:extLst>
      <p:ext uri="{BB962C8B-B14F-4D97-AF65-F5344CB8AC3E}">
        <p14:creationId xmlns:p14="http://schemas.microsoft.com/office/powerpoint/2010/main" val="218111524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96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-Positive)</a:t>
            </a:r>
            <a:r>
              <a:rPr lang="en-US" dirty="0">
                <a:solidFill>
                  <a:srgbClr val="FFFFFF"/>
                </a:solidFill>
                <a:latin typeface="Arial" pitchFamily="-106" charset="0"/>
              </a:rPr>
              <a:t>: Results</a:t>
            </a:r>
            <a:endParaRPr lang="en-US" dirty="0">
              <a:solidFill>
                <a:srgbClr val="FFFFFF"/>
              </a:solidFill>
            </a:endParaRPr>
          </a:p>
        </p:txBody>
      </p:sp>
      <p:sp>
        <p:nvSpPr>
          <p:cNvPr id="4" name="Content Placeholder 3"/>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Gish RG, et. al. Gastroenterology. 2007;133:1437-44. </a:t>
            </a:r>
          </a:p>
        </p:txBody>
      </p:sp>
      <p:sp>
        <p:nvSpPr>
          <p:cNvPr id="3" name="Text Placeholder 2"/>
          <p:cNvSpPr>
            <a:spLocks noGrp="1"/>
          </p:cNvSpPr>
          <p:nvPr>
            <p:ph type="body" idx="10"/>
          </p:nvPr>
        </p:nvSpPr>
        <p:spPr>
          <a:prstGeom prst="rect">
            <a:avLst/>
          </a:prstGeom>
        </p:spPr>
        <p:txBody>
          <a:bodyPr/>
          <a:lstStyle/>
          <a:p>
            <a:r>
              <a:rPr lang="en-US" dirty="0" err="1">
                <a:solidFill>
                  <a:schemeClr val="bg1"/>
                </a:solidFill>
                <a:latin typeface="Arial" pitchFamily="-106" charset="0"/>
              </a:rPr>
              <a:t>HBeAg</a:t>
            </a:r>
            <a:r>
              <a:rPr lang="en-US" dirty="0">
                <a:solidFill>
                  <a:schemeClr val="bg1"/>
                </a:solidFill>
                <a:latin typeface="Arial" pitchFamily="-106" charset="0"/>
              </a:rPr>
              <a:t>-Positive Study Participants: Week 96 Treatment Response</a:t>
            </a:r>
          </a:p>
        </p:txBody>
      </p:sp>
      <p:graphicFrame>
        <p:nvGraphicFramePr>
          <p:cNvPr id="6" name="Chart 5"/>
          <p:cNvGraphicFramePr>
            <a:graphicFrameLocks/>
          </p:cNvGraphicFramePr>
          <p:nvPr>
            <p:extLst>
              <p:ext uri="{D42A27DB-BD31-4B8C-83A1-F6EECF244321}">
                <p14:modId xmlns:p14="http://schemas.microsoft.com/office/powerpoint/2010/main" val="2911896754"/>
              </p:ext>
            </p:extLst>
          </p:nvPr>
        </p:nvGraphicFramePr>
        <p:xfrm>
          <a:off x="467659" y="1817644"/>
          <a:ext cx="8208682" cy="4507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0016032"/>
      </p:ext>
    </p:extLst>
  </p:cSld>
  <p:clrMapOvr>
    <a:masterClrMapping/>
  </p:clrMapOvr>
  <p:transition spd="slow"/>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AETC_Master_Template_061510.potx</Template>
  <TotalTime>36529</TotalTime>
  <Words>858</Words>
  <Application>Microsoft Macintosh PowerPoint</Application>
  <PresentationFormat>On-screen Show (4:3)</PresentationFormat>
  <Paragraphs>103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Geneva</vt:lpstr>
      <vt:lpstr>Times New Roman</vt:lpstr>
      <vt:lpstr>AETC_Master_Template_061510</vt:lpstr>
      <vt:lpstr>Entecavir versus Lamivudine in HBeAg-Negative BEHoLD: HBeAg-Positive, Week 48</vt:lpstr>
      <vt:lpstr>Entecavir versus Lamivudine: 48 Week Data BEHoLD (HBeAg-Positive): Study Design</vt:lpstr>
      <vt:lpstr>Entecavir versus Lamivudine in HBeAg-Negative BEHoLD (HBeAg-Positive): Study Design</vt:lpstr>
      <vt:lpstr>Entecavir versus Lamivudine in HBeAg-Negative BEHoLD (HBeAg-Positive): Results</vt:lpstr>
      <vt:lpstr>Entecavir versus Lamivudine: 48 Week Data BEHoLD (HBeAg-Positive): Conclusions</vt:lpstr>
      <vt:lpstr>Entecavir versus Lamivudine in HBeAg-Negative BEHoLD: HBeAg-Positive, Week 96</vt:lpstr>
      <vt:lpstr>Entecavir versus Lamivudine: 96 Week Data BEHoLD (HBeAg-Positive): Conclusions</vt:lpstr>
      <vt:lpstr>Entecavir versus Lamivudine: 96 Week Data BEHoLD (HBeAg-Positive): Study Design</vt:lpstr>
      <vt:lpstr>Entecavir versus Lamivudine: 96 Week Data BEHoLD (HBeAg-Positive): Results</vt:lpstr>
      <vt:lpstr>Entecavir versus Lamivudine: 96 Week Data BEHoLD (HBeAg-Positive): Safety &amp; Adverse Events</vt:lpstr>
      <vt:lpstr>Entecavir versus Lamivudine: 96 Week Data BEHoLD (HBeAg-Positive): Conclusions</vt:lpstr>
    </vt:vector>
  </TitlesOfParts>
  <Company>HMC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Spach</cp:lastModifiedBy>
  <cp:revision>1387</cp:revision>
  <cp:lastPrinted>2019-10-21T18:40:24Z</cp:lastPrinted>
  <dcterms:created xsi:type="dcterms:W3CDTF">2010-11-28T05:36:22Z</dcterms:created>
  <dcterms:modified xsi:type="dcterms:W3CDTF">2020-03-03T15:41:24Z</dcterms:modified>
</cp:coreProperties>
</file>