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60" r:id="rId1"/>
  </p:sldMasterIdLst>
  <p:notesMasterIdLst>
    <p:notesMasterId r:id="rId33"/>
  </p:notesMasterIdLst>
  <p:handoutMasterIdLst>
    <p:handoutMasterId r:id="rId34"/>
  </p:handoutMasterIdLst>
  <p:sldIdLst>
    <p:sldId id="1073" r:id="rId2"/>
    <p:sldId id="1075" r:id="rId3"/>
    <p:sldId id="1076" r:id="rId4"/>
    <p:sldId id="1077" r:id="rId5"/>
    <p:sldId id="1083" r:id="rId6"/>
    <p:sldId id="1079" r:id="rId7"/>
    <p:sldId id="1080" r:id="rId8"/>
    <p:sldId id="1085" r:id="rId9"/>
    <p:sldId id="1084" r:id="rId10"/>
    <p:sldId id="1086" r:id="rId11"/>
    <p:sldId id="1081" r:id="rId12"/>
    <p:sldId id="1087" r:id="rId13"/>
    <p:sldId id="1089" r:id="rId14"/>
    <p:sldId id="1090" r:id="rId15"/>
    <p:sldId id="1091" r:id="rId16"/>
    <p:sldId id="1095" r:id="rId17"/>
    <p:sldId id="1093" r:id="rId18"/>
    <p:sldId id="1092" r:id="rId19"/>
    <p:sldId id="1104" r:id="rId20"/>
    <p:sldId id="1082" r:id="rId21"/>
    <p:sldId id="1094" r:id="rId22"/>
    <p:sldId id="1096" r:id="rId23"/>
    <p:sldId id="1088" r:id="rId24"/>
    <p:sldId id="1097" r:id="rId25"/>
    <p:sldId id="1098" r:id="rId26"/>
    <p:sldId id="1099" r:id="rId27"/>
    <p:sldId id="1100" r:id="rId28"/>
    <p:sldId id="1102" r:id="rId29"/>
    <p:sldId id="1101" r:id="rId30"/>
    <p:sldId id="1103" r:id="rId31"/>
    <p:sldId id="1074" r:id="rId32"/>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646E"/>
    <a:srgbClr val="285078"/>
    <a:srgbClr val="00597C"/>
    <a:srgbClr val="023147"/>
    <a:srgbClr val="82C8FA"/>
    <a:srgbClr val="65BEF9"/>
    <a:srgbClr val="81C3F9"/>
    <a:srgbClr val="00ADFA"/>
    <a:srgbClr val="0097DB"/>
    <a:srgbClr val="0066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67" autoAdjust="0"/>
    <p:restoredTop sz="64932" autoAdjust="0"/>
  </p:normalViewPr>
  <p:slideViewPr>
    <p:cSldViewPr snapToGrid="0" showGuides="1">
      <p:cViewPr varScale="1">
        <p:scale>
          <a:sx n="107" d="100"/>
          <a:sy n="107" d="100"/>
        </p:scale>
        <p:origin x="2056" y="16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40" d="100"/>
        <a:sy n="140" d="100"/>
      </p:scale>
      <p:origin x="0" y="9952"/>
    </p:cViewPr>
  </p:sorterViewPr>
  <p:notesViewPr>
    <p:cSldViewPr snapToGrid="0" showGuides="1">
      <p:cViewPr varScale="1">
        <p:scale>
          <a:sx n="76" d="100"/>
          <a:sy n="76" d="100"/>
        </p:scale>
        <p:origin x="-1416" y="-11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83A5ED-3603-44FC-9088-E27106B69D39}"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1DDB352-71C4-4D66-8D6A-94D8323BBF65}">
      <dgm:prSet custT="1"/>
      <dgm:spPr/>
      <dgm:t>
        <a:bodyPr/>
        <a:lstStyle/>
        <a:p>
          <a:r>
            <a:rPr lang="en-US" sz="2400" b="1" baseline="0"/>
            <a:t>High risk</a:t>
          </a:r>
          <a:r>
            <a:rPr lang="en-US" sz="2400" baseline="0"/>
            <a:t> </a:t>
          </a:r>
          <a:r>
            <a:rPr lang="en-US" sz="2400" baseline="0">
              <a:sym typeface="Wingdings" panose="05000000000000000000" pitchFamily="2" charset="2"/>
            </a:rPr>
            <a:t></a:t>
          </a:r>
          <a:r>
            <a:rPr lang="en-US" sz="2400" baseline="0"/>
            <a:t> HBV reactivation ≥10%</a:t>
          </a:r>
          <a:endParaRPr lang="en-US" sz="2400"/>
        </a:p>
      </dgm:t>
    </dgm:pt>
    <dgm:pt modelId="{D17C4107-56FD-499D-B39B-EB2A1162B41E}" type="parTrans" cxnId="{39869338-64A9-428A-BBDA-093D66C8D510}">
      <dgm:prSet/>
      <dgm:spPr/>
      <dgm:t>
        <a:bodyPr/>
        <a:lstStyle/>
        <a:p>
          <a:endParaRPr lang="en-US" sz="1600"/>
        </a:p>
      </dgm:t>
    </dgm:pt>
    <dgm:pt modelId="{642E07AB-C3F8-4D8D-9B23-59D8D80313B2}" type="sibTrans" cxnId="{39869338-64A9-428A-BBDA-093D66C8D510}">
      <dgm:prSet/>
      <dgm:spPr/>
      <dgm:t>
        <a:bodyPr/>
        <a:lstStyle/>
        <a:p>
          <a:endParaRPr lang="en-US" sz="1600"/>
        </a:p>
      </dgm:t>
    </dgm:pt>
    <dgm:pt modelId="{C581CB3E-FD79-4C9E-BE18-632F4408A7CD}">
      <dgm:prSet custT="1"/>
      <dgm:spPr/>
      <dgm:t>
        <a:bodyPr/>
        <a:lstStyle/>
        <a:p>
          <a:r>
            <a:rPr lang="en-US" sz="2400" b="1" baseline="0"/>
            <a:t>Moderate risk </a:t>
          </a:r>
          <a:r>
            <a:rPr lang="en-US" sz="2400" baseline="0">
              <a:sym typeface="Wingdings" panose="05000000000000000000" pitchFamily="2" charset="2"/>
            </a:rPr>
            <a:t></a:t>
          </a:r>
          <a:r>
            <a:rPr lang="en-US" sz="2400" baseline="0"/>
            <a:t> HBV reactivation 1-10%</a:t>
          </a:r>
          <a:endParaRPr lang="en-US" sz="2400"/>
        </a:p>
      </dgm:t>
    </dgm:pt>
    <dgm:pt modelId="{4915182B-774A-4C16-87A6-E0F7F3BEE196}" type="parTrans" cxnId="{AF3B680F-6CCF-4CE6-95C6-976948EB380E}">
      <dgm:prSet/>
      <dgm:spPr/>
      <dgm:t>
        <a:bodyPr/>
        <a:lstStyle/>
        <a:p>
          <a:endParaRPr lang="en-US" sz="1600"/>
        </a:p>
      </dgm:t>
    </dgm:pt>
    <dgm:pt modelId="{F3AAC0C7-6A2B-4D05-9E49-FCA014B1C465}" type="sibTrans" cxnId="{AF3B680F-6CCF-4CE6-95C6-976948EB380E}">
      <dgm:prSet/>
      <dgm:spPr/>
      <dgm:t>
        <a:bodyPr/>
        <a:lstStyle/>
        <a:p>
          <a:endParaRPr lang="en-US" sz="1600"/>
        </a:p>
      </dgm:t>
    </dgm:pt>
    <dgm:pt modelId="{B315C8DD-268B-45A9-A9C8-3EF73FB82C76}">
      <dgm:prSet custT="1"/>
      <dgm:spPr/>
      <dgm:t>
        <a:bodyPr/>
        <a:lstStyle/>
        <a:p>
          <a:r>
            <a:rPr lang="en-US" sz="2400" b="1" baseline="0"/>
            <a:t>Low risk</a:t>
          </a:r>
          <a:r>
            <a:rPr lang="en-US" sz="2400" baseline="0"/>
            <a:t> </a:t>
          </a:r>
          <a:r>
            <a:rPr lang="en-US" sz="2400" baseline="0">
              <a:sym typeface="Wingdings" panose="05000000000000000000" pitchFamily="2" charset="2"/>
            </a:rPr>
            <a:t></a:t>
          </a:r>
          <a:r>
            <a:rPr lang="en-US" sz="2400" baseline="0"/>
            <a:t> HBV reactivation &lt;1%</a:t>
          </a:r>
          <a:endParaRPr lang="en-US" sz="2400"/>
        </a:p>
      </dgm:t>
    </dgm:pt>
    <dgm:pt modelId="{CCC3990C-0E27-482C-836D-16EF41E46CCE}" type="parTrans" cxnId="{DAC19649-0222-40D3-B6B0-67F5E6FB35CB}">
      <dgm:prSet/>
      <dgm:spPr/>
      <dgm:t>
        <a:bodyPr/>
        <a:lstStyle/>
        <a:p>
          <a:endParaRPr lang="en-US" sz="1600"/>
        </a:p>
      </dgm:t>
    </dgm:pt>
    <dgm:pt modelId="{DEB8BADA-CF85-4FA3-A994-437032F79149}" type="sibTrans" cxnId="{DAC19649-0222-40D3-B6B0-67F5E6FB35CB}">
      <dgm:prSet/>
      <dgm:spPr/>
      <dgm:t>
        <a:bodyPr/>
        <a:lstStyle/>
        <a:p>
          <a:endParaRPr lang="en-US" sz="1600"/>
        </a:p>
      </dgm:t>
    </dgm:pt>
    <dgm:pt modelId="{62C22DE5-4F2E-46EA-8843-E82FDD04A1C5}" type="pres">
      <dgm:prSet presAssocID="{F083A5ED-3603-44FC-9088-E27106B69D39}" presName="root" presStyleCnt="0">
        <dgm:presLayoutVars>
          <dgm:dir/>
          <dgm:resizeHandles val="exact"/>
        </dgm:presLayoutVars>
      </dgm:prSet>
      <dgm:spPr/>
    </dgm:pt>
    <dgm:pt modelId="{1F76F6C9-7E41-4186-BBBD-51495E9C5AB7}" type="pres">
      <dgm:prSet presAssocID="{31DDB352-71C4-4D66-8D6A-94D8323BBF65}" presName="compNode" presStyleCnt="0"/>
      <dgm:spPr/>
    </dgm:pt>
    <dgm:pt modelId="{C72D2142-59FB-4AD8-BBF8-8E49D37AE846}" type="pres">
      <dgm:prSet presAssocID="{31DDB352-71C4-4D66-8D6A-94D8323BBF65}" presName="bgRect" presStyleLbl="bgShp" presStyleIdx="0" presStyleCnt="3"/>
      <dgm:spPr/>
    </dgm:pt>
    <dgm:pt modelId="{37A57CD2-5A63-496B-BD5B-0CC8ADBE3962}" type="pres">
      <dgm:prSet presAssocID="{31DDB352-71C4-4D66-8D6A-94D8323BBF6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Flask"/>
        </a:ext>
      </dgm:extLst>
    </dgm:pt>
    <dgm:pt modelId="{C34A7D9B-18F6-4995-8698-DD3115F6858E}" type="pres">
      <dgm:prSet presAssocID="{31DDB352-71C4-4D66-8D6A-94D8323BBF65}" presName="spaceRect" presStyleCnt="0"/>
      <dgm:spPr/>
    </dgm:pt>
    <dgm:pt modelId="{4B9D6BDD-23D0-42A6-9B36-215E78611C2B}" type="pres">
      <dgm:prSet presAssocID="{31DDB352-71C4-4D66-8D6A-94D8323BBF65}" presName="parTx" presStyleLbl="revTx" presStyleIdx="0" presStyleCnt="3">
        <dgm:presLayoutVars>
          <dgm:chMax val="0"/>
          <dgm:chPref val="0"/>
        </dgm:presLayoutVars>
      </dgm:prSet>
      <dgm:spPr/>
    </dgm:pt>
    <dgm:pt modelId="{EC2BC5F1-4220-4160-99AE-992C1DE6783F}" type="pres">
      <dgm:prSet presAssocID="{642E07AB-C3F8-4D8D-9B23-59D8D80313B2}" presName="sibTrans" presStyleCnt="0"/>
      <dgm:spPr/>
    </dgm:pt>
    <dgm:pt modelId="{C6EA2A45-406A-4513-B66F-68DA543972BE}" type="pres">
      <dgm:prSet presAssocID="{C581CB3E-FD79-4C9E-BE18-632F4408A7CD}" presName="compNode" presStyleCnt="0"/>
      <dgm:spPr/>
    </dgm:pt>
    <dgm:pt modelId="{8A98A682-3BAB-4FE1-82ED-607C94977B73}" type="pres">
      <dgm:prSet presAssocID="{C581CB3E-FD79-4C9E-BE18-632F4408A7CD}" presName="bgRect" presStyleLbl="bgShp" presStyleIdx="1" presStyleCnt="3"/>
      <dgm:spPr/>
    </dgm:pt>
    <dgm:pt modelId="{E3F46232-BF8D-4BD9-8541-C3B460853F76}" type="pres">
      <dgm:prSet presAssocID="{C581CB3E-FD79-4C9E-BE18-632F4408A7C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Radioactive Sign"/>
        </a:ext>
      </dgm:extLst>
    </dgm:pt>
    <dgm:pt modelId="{7B80152E-D678-447F-92ED-22CCE4C87E2F}" type="pres">
      <dgm:prSet presAssocID="{C581CB3E-FD79-4C9E-BE18-632F4408A7CD}" presName="spaceRect" presStyleCnt="0"/>
      <dgm:spPr/>
    </dgm:pt>
    <dgm:pt modelId="{A0F316F1-6204-476A-A47B-B81B6C772076}" type="pres">
      <dgm:prSet presAssocID="{C581CB3E-FD79-4C9E-BE18-632F4408A7CD}" presName="parTx" presStyleLbl="revTx" presStyleIdx="1" presStyleCnt="3">
        <dgm:presLayoutVars>
          <dgm:chMax val="0"/>
          <dgm:chPref val="0"/>
        </dgm:presLayoutVars>
      </dgm:prSet>
      <dgm:spPr/>
    </dgm:pt>
    <dgm:pt modelId="{30C18F83-4A71-43EC-B944-4E83346CA7DF}" type="pres">
      <dgm:prSet presAssocID="{F3AAC0C7-6A2B-4D05-9E49-FCA014B1C465}" presName="sibTrans" presStyleCnt="0"/>
      <dgm:spPr/>
    </dgm:pt>
    <dgm:pt modelId="{BEB5A650-1511-4D25-93A7-E20E6866E802}" type="pres">
      <dgm:prSet presAssocID="{B315C8DD-268B-45A9-A9C8-3EF73FB82C76}" presName="compNode" presStyleCnt="0"/>
      <dgm:spPr/>
    </dgm:pt>
    <dgm:pt modelId="{E3ED5A26-C4B9-4199-9E80-3FA257982D24}" type="pres">
      <dgm:prSet presAssocID="{B315C8DD-268B-45A9-A9C8-3EF73FB82C76}" presName="bgRect" presStyleLbl="bgShp" presStyleIdx="2" presStyleCnt="3"/>
      <dgm:spPr/>
    </dgm:pt>
    <dgm:pt modelId="{7C9CC785-EB45-401A-8642-7C5D557C9BD2}" type="pres">
      <dgm:prSet presAssocID="{B315C8DD-268B-45A9-A9C8-3EF73FB82C7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eaker"/>
        </a:ext>
      </dgm:extLst>
    </dgm:pt>
    <dgm:pt modelId="{4F287DB5-6988-4808-B187-CCBDB78FF75F}" type="pres">
      <dgm:prSet presAssocID="{B315C8DD-268B-45A9-A9C8-3EF73FB82C76}" presName="spaceRect" presStyleCnt="0"/>
      <dgm:spPr/>
    </dgm:pt>
    <dgm:pt modelId="{3FC85C7E-5D5D-4397-8748-4DEF51C971F4}" type="pres">
      <dgm:prSet presAssocID="{B315C8DD-268B-45A9-A9C8-3EF73FB82C76}" presName="parTx" presStyleLbl="revTx" presStyleIdx="2" presStyleCnt="3">
        <dgm:presLayoutVars>
          <dgm:chMax val="0"/>
          <dgm:chPref val="0"/>
        </dgm:presLayoutVars>
      </dgm:prSet>
      <dgm:spPr/>
    </dgm:pt>
  </dgm:ptLst>
  <dgm:cxnLst>
    <dgm:cxn modelId="{AF3B680F-6CCF-4CE6-95C6-976948EB380E}" srcId="{F083A5ED-3603-44FC-9088-E27106B69D39}" destId="{C581CB3E-FD79-4C9E-BE18-632F4408A7CD}" srcOrd="1" destOrd="0" parTransId="{4915182B-774A-4C16-87A6-E0F7F3BEE196}" sibTransId="{F3AAC0C7-6A2B-4D05-9E49-FCA014B1C465}"/>
    <dgm:cxn modelId="{39869338-64A9-428A-BBDA-093D66C8D510}" srcId="{F083A5ED-3603-44FC-9088-E27106B69D39}" destId="{31DDB352-71C4-4D66-8D6A-94D8323BBF65}" srcOrd="0" destOrd="0" parTransId="{D17C4107-56FD-499D-B39B-EB2A1162B41E}" sibTransId="{642E07AB-C3F8-4D8D-9B23-59D8D80313B2}"/>
    <dgm:cxn modelId="{DAC19649-0222-40D3-B6B0-67F5E6FB35CB}" srcId="{F083A5ED-3603-44FC-9088-E27106B69D39}" destId="{B315C8DD-268B-45A9-A9C8-3EF73FB82C76}" srcOrd="2" destOrd="0" parTransId="{CCC3990C-0E27-482C-836D-16EF41E46CCE}" sibTransId="{DEB8BADA-CF85-4FA3-A994-437032F79149}"/>
    <dgm:cxn modelId="{106D8874-CAC3-451F-B127-DFB7E98E537D}" type="presOf" srcId="{B315C8DD-268B-45A9-A9C8-3EF73FB82C76}" destId="{3FC85C7E-5D5D-4397-8748-4DEF51C971F4}" srcOrd="0" destOrd="0" presId="urn:microsoft.com/office/officeart/2018/2/layout/IconVerticalSolidList"/>
    <dgm:cxn modelId="{1AAB5A78-32E6-4CBA-8549-0C57151868BD}" type="presOf" srcId="{C581CB3E-FD79-4C9E-BE18-632F4408A7CD}" destId="{A0F316F1-6204-476A-A47B-B81B6C772076}" srcOrd="0" destOrd="0" presId="urn:microsoft.com/office/officeart/2018/2/layout/IconVerticalSolidList"/>
    <dgm:cxn modelId="{96D665B9-2162-4C5B-999B-910452AE9DA0}" type="presOf" srcId="{F083A5ED-3603-44FC-9088-E27106B69D39}" destId="{62C22DE5-4F2E-46EA-8843-E82FDD04A1C5}" srcOrd="0" destOrd="0" presId="urn:microsoft.com/office/officeart/2018/2/layout/IconVerticalSolidList"/>
    <dgm:cxn modelId="{4D6915FF-A90E-4D59-A364-387E81524A0D}" type="presOf" srcId="{31DDB352-71C4-4D66-8D6A-94D8323BBF65}" destId="{4B9D6BDD-23D0-42A6-9B36-215E78611C2B}" srcOrd="0" destOrd="0" presId="urn:microsoft.com/office/officeart/2018/2/layout/IconVerticalSolidList"/>
    <dgm:cxn modelId="{ED751A06-6EBA-40E8-9940-97E4CB5F47C5}" type="presParOf" srcId="{62C22DE5-4F2E-46EA-8843-E82FDD04A1C5}" destId="{1F76F6C9-7E41-4186-BBBD-51495E9C5AB7}" srcOrd="0" destOrd="0" presId="urn:microsoft.com/office/officeart/2018/2/layout/IconVerticalSolidList"/>
    <dgm:cxn modelId="{F4940A0D-5ED4-4661-84E3-7D01C1DFE15A}" type="presParOf" srcId="{1F76F6C9-7E41-4186-BBBD-51495E9C5AB7}" destId="{C72D2142-59FB-4AD8-BBF8-8E49D37AE846}" srcOrd="0" destOrd="0" presId="urn:microsoft.com/office/officeart/2018/2/layout/IconVerticalSolidList"/>
    <dgm:cxn modelId="{73660A6C-0882-4587-B2C0-0B43123D5488}" type="presParOf" srcId="{1F76F6C9-7E41-4186-BBBD-51495E9C5AB7}" destId="{37A57CD2-5A63-496B-BD5B-0CC8ADBE3962}" srcOrd="1" destOrd="0" presId="urn:microsoft.com/office/officeart/2018/2/layout/IconVerticalSolidList"/>
    <dgm:cxn modelId="{1CD6E4F0-99F9-42E3-8560-D0BBE8AC9C80}" type="presParOf" srcId="{1F76F6C9-7E41-4186-BBBD-51495E9C5AB7}" destId="{C34A7D9B-18F6-4995-8698-DD3115F6858E}" srcOrd="2" destOrd="0" presId="urn:microsoft.com/office/officeart/2018/2/layout/IconVerticalSolidList"/>
    <dgm:cxn modelId="{B0553B22-1600-4885-9948-98D94FDD1BB0}" type="presParOf" srcId="{1F76F6C9-7E41-4186-BBBD-51495E9C5AB7}" destId="{4B9D6BDD-23D0-42A6-9B36-215E78611C2B}" srcOrd="3" destOrd="0" presId="urn:microsoft.com/office/officeart/2018/2/layout/IconVerticalSolidList"/>
    <dgm:cxn modelId="{46D67646-52B9-448B-8620-5B213C2941F5}" type="presParOf" srcId="{62C22DE5-4F2E-46EA-8843-E82FDD04A1C5}" destId="{EC2BC5F1-4220-4160-99AE-992C1DE6783F}" srcOrd="1" destOrd="0" presId="urn:microsoft.com/office/officeart/2018/2/layout/IconVerticalSolidList"/>
    <dgm:cxn modelId="{44258FA8-0C0B-41A5-86F3-EBE23B337C1F}" type="presParOf" srcId="{62C22DE5-4F2E-46EA-8843-E82FDD04A1C5}" destId="{C6EA2A45-406A-4513-B66F-68DA543972BE}" srcOrd="2" destOrd="0" presId="urn:microsoft.com/office/officeart/2018/2/layout/IconVerticalSolidList"/>
    <dgm:cxn modelId="{1FA4099F-517F-42E9-AF42-ED57FEEE0E2E}" type="presParOf" srcId="{C6EA2A45-406A-4513-B66F-68DA543972BE}" destId="{8A98A682-3BAB-4FE1-82ED-607C94977B73}" srcOrd="0" destOrd="0" presId="urn:microsoft.com/office/officeart/2018/2/layout/IconVerticalSolidList"/>
    <dgm:cxn modelId="{8F5CA4DC-4252-4D50-A0ED-675D54F1E8E2}" type="presParOf" srcId="{C6EA2A45-406A-4513-B66F-68DA543972BE}" destId="{E3F46232-BF8D-4BD9-8541-C3B460853F76}" srcOrd="1" destOrd="0" presId="urn:microsoft.com/office/officeart/2018/2/layout/IconVerticalSolidList"/>
    <dgm:cxn modelId="{4C7226D1-1EAD-43EE-B139-8BD2D2DAD902}" type="presParOf" srcId="{C6EA2A45-406A-4513-B66F-68DA543972BE}" destId="{7B80152E-D678-447F-92ED-22CCE4C87E2F}" srcOrd="2" destOrd="0" presId="urn:microsoft.com/office/officeart/2018/2/layout/IconVerticalSolidList"/>
    <dgm:cxn modelId="{4C176639-3460-4344-AEAE-851FA6FD078E}" type="presParOf" srcId="{C6EA2A45-406A-4513-B66F-68DA543972BE}" destId="{A0F316F1-6204-476A-A47B-B81B6C772076}" srcOrd="3" destOrd="0" presId="urn:microsoft.com/office/officeart/2018/2/layout/IconVerticalSolidList"/>
    <dgm:cxn modelId="{DE702FBB-CD7B-4D8C-BA73-B878B38AF7FC}" type="presParOf" srcId="{62C22DE5-4F2E-46EA-8843-E82FDD04A1C5}" destId="{30C18F83-4A71-43EC-B944-4E83346CA7DF}" srcOrd="3" destOrd="0" presId="urn:microsoft.com/office/officeart/2018/2/layout/IconVerticalSolidList"/>
    <dgm:cxn modelId="{3458ECD5-1F96-41F1-B058-154C30303CF5}" type="presParOf" srcId="{62C22DE5-4F2E-46EA-8843-E82FDD04A1C5}" destId="{BEB5A650-1511-4D25-93A7-E20E6866E802}" srcOrd="4" destOrd="0" presId="urn:microsoft.com/office/officeart/2018/2/layout/IconVerticalSolidList"/>
    <dgm:cxn modelId="{3E39F082-1FE2-41B6-A82A-DE9357ABE410}" type="presParOf" srcId="{BEB5A650-1511-4D25-93A7-E20E6866E802}" destId="{E3ED5A26-C4B9-4199-9E80-3FA257982D24}" srcOrd="0" destOrd="0" presId="urn:microsoft.com/office/officeart/2018/2/layout/IconVerticalSolidList"/>
    <dgm:cxn modelId="{BE590DBD-24CD-4729-A9C6-3FBF31327F20}" type="presParOf" srcId="{BEB5A650-1511-4D25-93A7-E20E6866E802}" destId="{7C9CC785-EB45-401A-8642-7C5D557C9BD2}" srcOrd="1" destOrd="0" presId="urn:microsoft.com/office/officeart/2018/2/layout/IconVerticalSolidList"/>
    <dgm:cxn modelId="{F7395F80-6268-4CB8-8959-E7FC170F1EF1}" type="presParOf" srcId="{BEB5A650-1511-4D25-93A7-E20E6866E802}" destId="{4F287DB5-6988-4808-B187-CCBDB78FF75F}" srcOrd="2" destOrd="0" presId="urn:microsoft.com/office/officeart/2018/2/layout/IconVerticalSolidList"/>
    <dgm:cxn modelId="{3D8F2CC3-A877-470A-8633-D09C2AE7D96A}" type="presParOf" srcId="{BEB5A650-1511-4D25-93A7-E20E6866E802}" destId="{3FC85C7E-5D5D-4397-8748-4DEF51C971F4}"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D2142-59FB-4AD8-BBF8-8E49D37AE846}">
      <dsp:nvSpPr>
        <dsp:cNvPr id="0" name=""/>
        <dsp:cNvSpPr/>
      </dsp:nvSpPr>
      <dsp:spPr>
        <a:xfrm>
          <a:off x="0" y="427"/>
          <a:ext cx="8228479" cy="10009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7A57CD2-5A63-496B-BD5B-0CC8ADBE3962}">
      <dsp:nvSpPr>
        <dsp:cNvPr id="0" name=""/>
        <dsp:cNvSpPr/>
      </dsp:nvSpPr>
      <dsp:spPr>
        <a:xfrm>
          <a:off x="302798" y="225650"/>
          <a:ext cx="550543" cy="5505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B9D6BDD-23D0-42A6-9B36-215E78611C2B}">
      <dsp:nvSpPr>
        <dsp:cNvPr id="0" name=""/>
        <dsp:cNvSpPr/>
      </dsp:nvSpPr>
      <dsp:spPr>
        <a:xfrm>
          <a:off x="1156141" y="427"/>
          <a:ext cx="7072337" cy="1000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38" tIns="105938" rIns="105938" bIns="105938" numCol="1" spcCol="1270" anchor="ctr" anchorCtr="0">
          <a:noAutofit/>
        </a:bodyPr>
        <a:lstStyle/>
        <a:p>
          <a:pPr marL="0" lvl="0" indent="0" algn="l" defTabSz="1066800">
            <a:lnSpc>
              <a:spcPct val="90000"/>
            </a:lnSpc>
            <a:spcBef>
              <a:spcPct val="0"/>
            </a:spcBef>
            <a:spcAft>
              <a:spcPct val="35000"/>
            </a:spcAft>
            <a:buNone/>
          </a:pPr>
          <a:r>
            <a:rPr lang="en-US" sz="2400" b="1" kern="1200" baseline="0"/>
            <a:t>High risk</a:t>
          </a:r>
          <a:r>
            <a:rPr lang="en-US" sz="2400" kern="1200" baseline="0"/>
            <a:t> </a:t>
          </a:r>
          <a:r>
            <a:rPr lang="en-US" sz="2400" kern="1200" baseline="0">
              <a:sym typeface="Wingdings" panose="05000000000000000000" pitchFamily="2" charset="2"/>
            </a:rPr>
            <a:t></a:t>
          </a:r>
          <a:r>
            <a:rPr lang="en-US" sz="2400" kern="1200" baseline="0"/>
            <a:t> HBV reactivation ≥10%</a:t>
          </a:r>
          <a:endParaRPr lang="en-US" sz="2400" kern="1200"/>
        </a:p>
      </dsp:txBody>
      <dsp:txXfrm>
        <a:off x="1156141" y="427"/>
        <a:ext cx="7072337" cy="1000988"/>
      </dsp:txXfrm>
    </dsp:sp>
    <dsp:sp modelId="{8A98A682-3BAB-4FE1-82ED-607C94977B73}">
      <dsp:nvSpPr>
        <dsp:cNvPr id="0" name=""/>
        <dsp:cNvSpPr/>
      </dsp:nvSpPr>
      <dsp:spPr>
        <a:xfrm>
          <a:off x="0" y="1251663"/>
          <a:ext cx="8228479" cy="10009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F46232-BF8D-4BD9-8541-C3B460853F76}">
      <dsp:nvSpPr>
        <dsp:cNvPr id="0" name=""/>
        <dsp:cNvSpPr/>
      </dsp:nvSpPr>
      <dsp:spPr>
        <a:xfrm>
          <a:off x="302798" y="1476885"/>
          <a:ext cx="550543" cy="5505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F316F1-6204-476A-A47B-B81B6C772076}">
      <dsp:nvSpPr>
        <dsp:cNvPr id="0" name=""/>
        <dsp:cNvSpPr/>
      </dsp:nvSpPr>
      <dsp:spPr>
        <a:xfrm>
          <a:off x="1156141" y="1251663"/>
          <a:ext cx="7072337" cy="1000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38" tIns="105938" rIns="105938" bIns="105938" numCol="1" spcCol="1270" anchor="ctr" anchorCtr="0">
          <a:noAutofit/>
        </a:bodyPr>
        <a:lstStyle/>
        <a:p>
          <a:pPr marL="0" lvl="0" indent="0" algn="l" defTabSz="1066800">
            <a:lnSpc>
              <a:spcPct val="90000"/>
            </a:lnSpc>
            <a:spcBef>
              <a:spcPct val="0"/>
            </a:spcBef>
            <a:spcAft>
              <a:spcPct val="35000"/>
            </a:spcAft>
            <a:buNone/>
          </a:pPr>
          <a:r>
            <a:rPr lang="en-US" sz="2400" b="1" kern="1200" baseline="0"/>
            <a:t>Moderate risk </a:t>
          </a:r>
          <a:r>
            <a:rPr lang="en-US" sz="2400" kern="1200" baseline="0">
              <a:sym typeface="Wingdings" panose="05000000000000000000" pitchFamily="2" charset="2"/>
            </a:rPr>
            <a:t></a:t>
          </a:r>
          <a:r>
            <a:rPr lang="en-US" sz="2400" kern="1200" baseline="0"/>
            <a:t> HBV reactivation 1-10%</a:t>
          </a:r>
          <a:endParaRPr lang="en-US" sz="2400" kern="1200"/>
        </a:p>
      </dsp:txBody>
      <dsp:txXfrm>
        <a:off x="1156141" y="1251663"/>
        <a:ext cx="7072337" cy="1000988"/>
      </dsp:txXfrm>
    </dsp:sp>
    <dsp:sp modelId="{E3ED5A26-C4B9-4199-9E80-3FA257982D24}">
      <dsp:nvSpPr>
        <dsp:cNvPr id="0" name=""/>
        <dsp:cNvSpPr/>
      </dsp:nvSpPr>
      <dsp:spPr>
        <a:xfrm>
          <a:off x="0" y="2502898"/>
          <a:ext cx="8228479" cy="10009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9CC785-EB45-401A-8642-7C5D557C9BD2}">
      <dsp:nvSpPr>
        <dsp:cNvPr id="0" name=""/>
        <dsp:cNvSpPr/>
      </dsp:nvSpPr>
      <dsp:spPr>
        <a:xfrm>
          <a:off x="302798" y="2728121"/>
          <a:ext cx="550543" cy="5505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C85C7E-5D5D-4397-8748-4DEF51C971F4}">
      <dsp:nvSpPr>
        <dsp:cNvPr id="0" name=""/>
        <dsp:cNvSpPr/>
      </dsp:nvSpPr>
      <dsp:spPr>
        <a:xfrm>
          <a:off x="1156141" y="2502898"/>
          <a:ext cx="7072337" cy="10009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938" tIns="105938" rIns="105938" bIns="105938" numCol="1" spcCol="1270" anchor="ctr" anchorCtr="0">
          <a:noAutofit/>
        </a:bodyPr>
        <a:lstStyle/>
        <a:p>
          <a:pPr marL="0" lvl="0" indent="0" algn="l" defTabSz="1066800">
            <a:lnSpc>
              <a:spcPct val="90000"/>
            </a:lnSpc>
            <a:spcBef>
              <a:spcPct val="0"/>
            </a:spcBef>
            <a:spcAft>
              <a:spcPct val="35000"/>
            </a:spcAft>
            <a:buNone/>
          </a:pPr>
          <a:r>
            <a:rPr lang="en-US" sz="2400" b="1" kern="1200" baseline="0"/>
            <a:t>Low risk</a:t>
          </a:r>
          <a:r>
            <a:rPr lang="en-US" sz="2400" kern="1200" baseline="0"/>
            <a:t> </a:t>
          </a:r>
          <a:r>
            <a:rPr lang="en-US" sz="2400" kern="1200" baseline="0">
              <a:sym typeface="Wingdings" panose="05000000000000000000" pitchFamily="2" charset="2"/>
            </a:rPr>
            <a:t></a:t>
          </a:r>
          <a:r>
            <a:rPr lang="en-US" sz="2400" kern="1200" baseline="0"/>
            <a:t> HBV reactivation &lt;1%</a:t>
          </a:r>
          <a:endParaRPr lang="en-US" sz="2400" kern="1200"/>
        </a:p>
      </dsp:txBody>
      <dsp:txXfrm>
        <a:off x="1156141" y="2502898"/>
        <a:ext cx="7072337" cy="1000988"/>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This is Dr Nina Kim from the University of Washington. Today I will be discussing Hepatitis B Reactivation.</a:t>
            </a:r>
          </a:p>
        </p:txBody>
      </p:sp>
    </p:spTree>
    <p:extLst>
      <p:ext uri="{BB962C8B-B14F-4D97-AF65-F5344CB8AC3E}">
        <p14:creationId xmlns:p14="http://schemas.microsoft.com/office/powerpoint/2010/main" val="31074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So there are a variety of clinical scenarios where HBV reactivation can occur.</a:t>
            </a:r>
          </a:p>
          <a:p>
            <a:endParaRPr lang="en-US" b="0" dirty="0"/>
          </a:p>
          <a:p>
            <a:r>
              <a:rPr lang="en-US" b="0" dirty="0"/>
              <a:t>The first three settings… involve immunosuppression of some kind. And these are the more common scenarios that I will be addressing today.</a:t>
            </a:r>
          </a:p>
          <a:p>
            <a:endParaRPr lang="en-US" b="1" dirty="0"/>
          </a:p>
          <a:p>
            <a:endParaRPr lang="en-US" b="1" dirty="0"/>
          </a:p>
          <a:p>
            <a:r>
              <a:rPr lang="en-US" b="1" dirty="0"/>
              <a:t>HCC Tx:  </a:t>
            </a:r>
            <a:r>
              <a:rPr lang="en-US" dirty="0"/>
              <a:t>antiviral therapy is recommended for all HBsAg-positive patients with HCC, the lack of prior diagnosis of HBV infection means that many patients may not be receiving antiviral treatment at the time of HCC diagnosis or treatment. </a:t>
            </a:r>
          </a:p>
          <a:p>
            <a:r>
              <a:rPr lang="en-US" dirty="0"/>
              <a:t>(Reference: https://</a:t>
            </a:r>
            <a:r>
              <a:rPr lang="en-US" dirty="0" err="1"/>
              <a:t>aasldpubs.onlinelibrary.wiley.com</a:t>
            </a:r>
            <a:r>
              <a:rPr lang="en-US" dirty="0"/>
              <a:t>/</a:t>
            </a:r>
            <a:r>
              <a:rPr lang="en-US" dirty="0" err="1"/>
              <a:t>doi</a:t>
            </a:r>
            <a:r>
              <a:rPr lang="en-US" dirty="0"/>
              <a:t>/full/10.1002/hep.32241?casa_token=sTFmMf77RsAAAAAA%3A5LRbtqpS4xUN9QmewpoH-sF_XH35LZrMuW1TjXzf_QAGkk-zHkgS_8pV_359gbpxFmQWpDSr-uOBODr8)</a:t>
            </a:r>
          </a:p>
          <a:p>
            <a:endParaRPr lang="en-US" dirty="0"/>
          </a:p>
          <a:p>
            <a:endParaRPr lang="en-US" dirty="0"/>
          </a:p>
        </p:txBody>
      </p:sp>
    </p:spTree>
    <p:extLst>
      <p:ext uri="{BB962C8B-B14F-4D97-AF65-F5344CB8AC3E}">
        <p14:creationId xmlns:p14="http://schemas.microsoft.com/office/powerpoint/2010/main" val="379016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b="0" dirty="0"/>
              <a:t>The last four are special circumstances where HBV can reactivate that I will not be addressing in my talk. But these are worth noting.</a:t>
            </a:r>
          </a:p>
          <a:p>
            <a:endParaRPr lang="en-US" dirty="0"/>
          </a:p>
        </p:txBody>
      </p:sp>
    </p:spTree>
    <p:extLst>
      <p:ext uri="{BB962C8B-B14F-4D97-AF65-F5344CB8AC3E}">
        <p14:creationId xmlns:p14="http://schemas.microsoft.com/office/powerpoint/2010/main" val="2894790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the first step in considering an individual’s risk of HBV reactivation involves evaluating their HBV status, but also their intended immunosuppressive therapy.</a:t>
            </a:r>
          </a:p>
          <a:p>
            <a:endParaRPr lang="en-US" dirty="0"/>
          </a:p>
          <a:p>
            <a:r>
              <a:rPr lang="en-US" dirty="0"/>
              <a:t>And when we consider these therapies, we can group them as low, moderate and high risk for HBV reactivation with probabilities as shown here.</a:t>
            </a:r>
          </a:p>
        </p:txBody>
      </p:sp>
    </p:spTree>
    <p:extLst>
      <p:ext uri="{BB962C8B-B14F-4D97-AF65-F5344CB8AC3E}">
        <p14:creationId xmlns:p14="http://schemas.microsoft.com/office/powerpoint/2010/main" val="31193542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Therapies with the highest risk for HBV reactivation include</a:t>
            </a:r>
          </a:p>
          <a:p>
            <a:endParaRPr lang="en-US" dirty="0"/>
          </a:p>
          <a:p>
            <a:r>
              <a:rPr lang="en-US" dirty="0"/>
              <a:t>B cell depleting monoclonal antibodies that target CD20 receptor of the B lymphocyte… used for treatment of lymphoma or autoimmune conditions such as multiple sclerosis</a:t>
            </a:r>
          </a:p>
          <a:p>
            <a:endParaRPr lang="en-US" dirty="0"/>
          </a:p>
          <a:p>
            <a:r>
              <a:rPr lang="en-US" dirty="0"/>
              <a:t>Anthracycline derivatives – a class of chemotherapy that includes __</a:t>
            </a:r>
          </a:p>
          <a:p>
            <a:endParaRPr lang="en-US" dirty="0"/>
          </a:p>
          <a:p>
            <a:r>
              <a:rPr lang="en-US" dirty="0"/>
              <a:t>Chronic or high-dose steroids – typically those that are on the order of 20 mg prednisone or more daily for a month or more.</a:t>
            </a:r>
          </a:p>
          <a:p>
            <a:endParaRPr lang="en-US" dirty="0"/>
          </a:p>
          <a:p>
            <a:r>
              <a:rPr lang="en-US" dirty="0"/>
              <a:t>TNF alpha</a:t>
            </a:r>
          </a:p>
        </p:txBody>
      </p:sp>
    </p:spTree>
    <p:extLst>
      <p:ext uri="{BB962C8B-B14F-4D97-AF65-F5344CB8AC3E}">
        <p14:creationId xmlns:p14="http://schemas.microsoft.com/office/powerpoint/2010/main" val="1936366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 these, rituximab deserves special mention. This and similar agents carry a particularly high risk of HBV reactivation…in both patients who have chronic infection as well as those who have resolved their infection. It was through increasing reports of HBV reactivation with these agents that we learned the key role B cells have in control of HBV infection.</a:t>
            </a:r>
          </a:p>
          <a:p>
            <a:endParaRPr lang="en-US" dirty="0"/>
          </a:p>
          <a:p>
            <a:r>
              <a:rPr lang="en-US" dirty="0"/>
              <a:t>The risk of HBV reactivation is serious enough to warrant a black box warning for this complication. And anyone who uses these medications needs to be aware of this risk.</a:t>
            </a:r>
          </a:p>
        </p:txBody>
      </p:sp>
    </p:spTree>
    <p:extLst>
      <p:ext uri="{BB962C8B-B14F-4D97-AF65-F5344CB8AC3E}">
        <p14:creationId xmlns:p14="http://schemas.microsoft.com/office/powerpoint/2010/main" val="340224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Therapies with moderate risk for HBV reactivation include a variety of different agents including</a:t>
            </a:r>
          </a:p>
          <a:p>
            <a:endParaRPr lang="en-US" dirty="0"/>
          </a:p>
          <a:p>
            <a:r>
              <a:rPr lang="en-US" dirty="0"/>
              <a:t>Other systemic chemo </a:t>
            </a:r>
          </a:p>
          <a:p>
            <a:r>
              <a:rPr lang="en-US" dirty="0"/>
              <a:t>Less potent TNF alpha inhibitors</a:t>
            </a:r>
          </a:p>
          <a:p>
            <a:r>
              <a:rPr lang="en-US" dirty="0"/>
              <a:t>TK inhibitors</a:t>
            </a:r>
          </a:p>
          <a:p>
            <a:endParaRPr lang="en-US" dirty="0"/>
          </a:p>
          <a:p>
            <a:r>
              <a:rPr lang="en-US" dirty="0"/>
              <a:t>And steroids that are low dose in patients who have chronic HBV</a:t>
            </a:r>
          </a:p>
          <a:p>
            <a:r>
              <a:rPr lang="en-US" dirty="0"/>
              <a:t>Medium dose for those who have resolved infection.</a:t>
            </a:r>
          </a:p>
        </p:txBody>
      </p:sp>
    </p:spTree>
    <p:extLst>
      <p:ext uri="{BB962C8B-B14F-4D97-AF65-F5344CB8AC3E}">
        <p14:creationId xmlns:p14="http://schemas.microsoft.com/office/powerpoint/2010/main" val="1542597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list are the agents that are associated with low risk of HBV reactivation…</a:t>
            </a:r>
          </a:p>
          <a:p>
            <a:endParaRPr lang="en-US" dirty="0"/>
          </a:p>
          <a:p>
            <a:r>
              <a:rPr lang="en-US" dirty="0"/>
              <a:t>So, how does one keep track of these therapies? You don’t need to – because you can always consult these categories again. </a:t>
            </a:r>
          </a:p>
        </p:txBody>
      </p:sp>
    </p:spTree>
    <p:extLst>
      <p:ext uri="{BB962C8B-B14F-4D97-AF65-F5344CB8AC3E}">
        <p14:creationId xmlns:p14="http://schemas.microsoft.com/office/powerpoint/2010/main" val="11614190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it is important to know this list by heart, </a:t>
            </a:r>
            <a:r>
              <a:rPr lang="en-US" dirty="0" err="1"/>
              <a:t>esp</a:t>
            </a:r>
            <a:r>
              <a:rPr lang="en-US" dirty="0"/>
              <a:t> if you use these medications with any regularity.</a:t>
            </a:r>
          </a:p>
        </p:txBody>
      </p:sp>
    </p:spTree>
    <p:extLst>
      <p:ext uri="{BB962C8B-B14F-4D97-AF65-F5344CB8AC3E}">
        <p14:creationId xmlns:p14="http://schemas.microsoft.com/office/powerpoint/2010/main" val="34383690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table provides the general guidance on the decision to start antiviral therapy or monitor. Taking the HBV status as well as the risk level of the therapy into account.</a:t>
            </a:r>
          </a:p>
          <a:p>
            <a:endParaRPr lang="en-US" dirty="0"/>
          </a:p>
          <a:p>
            <a:r>
              <a:rPr lang="en-US" dirty="0"/>
              <a:t>It is worth noting that the American Gastroenterology Association emphasizes that if the patient with chronic HBV meets clinical criteria to start antiviral therapy based on their disease status (for example, the patient has cirrhosis or persistently elevated liver enzymes and HBV DNA level) then treatment should start for their hepatitis B regardless of the risk level of the intended immunosuppressive therapy.</a:t>
            </a:r>
          </a:p>
        </p:txBody>
      </p:sp>
    </p:spTree>
    <p:extLst>
      <p:ext uri="{BB962C8B-B14F-4D97-AF65-F5344CB8AC3E}">
        <p14:creationId xmlns:p14="http://schemas.microsoft.com/office/powerpoint/2010/main" val="860773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 use for prophylactic antiviral therapy is the same as what use for oral treatment of hepatitis B, and that is tenofovir (as either formulation) or entecavir.</a:t>
            </a:r>
          </a:p>
          <a:p>
            <a:r>
              <a:rPr lang="en-US" dirty="0"/>
              <a:t>Lamivudine is not recommended for much of the same reason it is not recommended for treatment – since the threshold for viral resistance and breakthrough is low.</a:t>
            </a:r>
          </a:p>
          <a:p>
            <a:endParaRPr lang="en-US" dirty="0"/>
          </a:p>
          <a:p>
            <a:r>
              <a:rPr lang="en-US" dirty="0"/>
              <a:t>And duration is generally for the time that patient is undergoing immunosuppressive therapy out to at least 6 months after therapy has ended – extended out to at least 12 months (I generally err on 18 months) after B cell depleting therapy</a:t>
            </a:r>
          </a:p>
        </p:txBody>
      </p:sp>
    </p:spTree>
    <p:extLst>
      <p:ext uri="{BB962C8B-B14F-4D97-AF65-F5344CB8AC3E}">
        <p14:creationId xmlns:p14="http://schemas.microsoft.com/office/powerpoint/2010/main" val="4288823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n"/>
            </a:pPr>
            <a:r>
              <a:rPr lang="en-US" dirty="0"/>
              <a:t>Disclosure</a:t>
            </a:r>
          </a:p>
          <a:p>
            <a:pPr marL="171450" indent="-171450">
              <a:buFont typeface="Wingdings" pitchFamily="2" charset="2"/>
              <a:buChar char="n"/>
            </a:pPr>
            <a:r>
              <a:rPr lang="en-US" u="sng" dirty="0"/>
              <a:t>Script out</a:t>
            </a:r>
          </a:p>
          <a:p>
            <a:pPr marL="171450" indent="-171450">
              <a:buFont typeface="Wingdings" pitchFamily="2" charset="2"/>
              <a:buChar char="n"/>
            </a:pPr>
            <a:r>
              <a:rPr lang="en-US" dirty="0"/>
              <a:t>Slide 6</a:t>
            </a:r>
          </a:p>
          <a:p>
            <a:pPr marL="171450" indent="-171450">
              <a:buFont typeface="Wingdings" pitchFamily="2" charset="2"/>
              <a:buChar char="n"/>
            </a:pPr>
            <a:r>
              <a:rPr lang="en-US" dirty="0"/>
              <a:t>Rituximab slide</a:t>
            </a:r>
          </a:p>
          <a:p>
            <a:pPr marL="171450" indent="-171450">
              <a:buFont typeface="Wingdings" pitchFamily="2" charset="2"/>
              <a:buChar char="n"/>
            </a:pPr>
            <a:r>
              <a:rPr lang="en-US" dirty="0"/>
              <a:t>Slide 21 - antiviral</a:t>
            </a:r>
          </a:p>
          <a:p>
            <a:pPr marL="171450" indent="-171450">
              <a:buFont typeface="Wingdings" pitchFamily="2" charset="2"/>
              <a:buChar char="n"/>
            </a:pPr>
            <a:endParaRPr lang="en-US" dirty="0"/>
          </a:p>
        </p:txBody>
      </p:sp>
    </p:spTree>
    <p:extLst>
      <p:ext uri="{BB962C8B-B14F-4D97-AF65-F5344CB8AC3E}">
        <p14:creationId xmlns:p14="http://schemas.microsoft.com/office/powerpoint/2010/main" val="2262243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let’s run through a case</a:t>
            </a:r>
          </a:p>
        </p:txBody>
      </p:sp>
    </p:spTree>
    <p:extLst>
      <p:ext uri="{BB962C8B-B14F-4D97-AF65-F5344CB8AC3E}">
        <p14:creationId xmlns:p14="http://schemas.microsoft.com/office/powerpoint/2010/main" val="699099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is D – that you would send the triple test panel that includes…</a:t>
            </a:r>
          </a:p>
          <a:p>
            <a:r>
              <a:rPr lang="en-US" dirty="0"/>
              <a:t>You need all three results to fully characterize a patient’s HBV status</a:t>
            </a:r>
          </a:p>
        </p:txBody>
      </p:sp>
    </p:spTree>
    <p:extLst>
      <p:ext uri="{BB962C8B-B14F-4D97-AF65-F5344CB8AC3E}">
        <p14:creationId xmlns:p14="http://schemas.microsoft.com/office/powerpoint/2010/main" val="35449089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answer is B: to TREAT</a:t>
            </a:r>
          </a:p>
        </p:txBody>
      </p:sp>
    </p:spTree>
    <p:extLst>
      <p:ext uri="{BB962C8B-B14F-4D97-AF65-F5344CB8AC3E}">
        <p14:creationId xmlns:p14="http://schemas.microsoft.com/office/powerpoint/2010/main" val="3767100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 reason we TREAT is because of ocrelizumab is a B-cell depleting monoclonal antibody with high risk of HBV reactivation.</a:t>
            </a:r>
          </a:p>
        </p:txBody>
      </p:sp>
    </p:spTree>
    <p:extLst>
      <p:ext uri="{BB962C8B-B14F-4D97-AF65-F5344CB8AC3E}">
        <p14:creationId xmlns:p14="http://schemas.microsoft.com/office/powerpoint/2010/main" val="3261109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that regardless of whether you are a chronic carrier or someone who core Ab+ but negative surface Ag, the recommendation is to TREAT</a:t>
            </a:r>
          </a:p>
        </p:txBody>
      </p:sp>
    </p:spTree>
    <p:extLst>
      <p:ext uri="{BB962C8B-B14F-4D97-AF65-F5344CB8AC3E}">
        <p14:creationId xmlns:p14="http://schemas.microsoft.com/office/powerpoint/2010/main" val="36425053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 deeper dive into hepatitis B reactivation, please check out our lesson on the Hep B Online site which reviews in greater detail the clinical decision-making and guidelines.</a:t>
            </a:r>
          </a:p>
          <a:p>
            <a:endParaRPr lang="en-US" dirty="0"/>
          </a:p>
          <a:p>
            <a:r>
              <a:rPr lang="en-US" dirty="0"/>
              <a:t>CLINTON:  Can we add a QR code for this page? Defer to you on what you think might be best.</a:t>
            </a:r>
          </a:p>
        </p:txBody>
      </p:sp>
    </p:spTree>
    <p:extLst>
      <p:ext uri="{BB962C8B-B14F-4D97-AF65-F5344CB8AC3E}">
        <p14:creationId xmlns:p14="http://schemas.microsoft.com/office/powerpoint/2010/main" val="1646737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6285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mini lecture, I will review</a:t>
            </a:r>
          </a:p>
          <a:p>
            <a:endParaRPr lang="en-US" dirty="0"/>
          </a:p>
          <a:p>
            <a:r>
              <a:rPr lang="en-US" dirty="0"/>
              <a:t>Why this clinical event is important to know and avoid. And touch on HBV virology &amp; pathogenesis in understanding this.</a:t>
            </a:r>
          </a:p>
          <a:p>
            <a:endParaRPr lang="en-US" dirty="0"/>
          </a:p>
          <a:p>
            <a:r>
              <a:rPr lang="en-US" dirty="0"/>
              <a:t>What happens as HBV reactivation unfolds</a:t>
            </a:r>
          </a:p>
          <a:p>
            <a:endParaRPr lang="en-US" dirty="0"/>
          </a:p>
          <a:p>
            <a:r>
              <a:rPr lang="en-US" dirty="0"/>
              <a:t>Who is at risk?  What factors – in the host as well as in the clinical scenario… contribute to Risk</a:t>
            </a:r>
          </a:p>
          <a:p>
            <a:endParaRPr lang="en-US" dirty="0"/>
          </a:p>
          <a:p>
            <a:r>
              <a:rPr lang="en-US" dirty="0"/>
              <a:t>I will talk briefly on antiviral prophylaxis</a:t>
            </a:r>
          </a:p>
          <a:p>
            <a:endParaRPr lang="en-US" dirty="0"/>
          </a:p>
          <a:p>
            <a:r>
              <a:rPr lang="en-US" dirty="0"/>
              <a:t>Finally: we will tie these concepts together in a case example</a:t>
            </a:r>
          </a:p>
        </p:txBody>
      </p:sp>
    </p:spTree>
    <p:extLst>
      <p:ext uri="{BB962C8B-B14F-4D97-AF65-F5344CB8AC3E}">
        <p14:creationId xmlns:p14="http://schemas.microsoft.com/office/powerpoint/2010/main" val="1941883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heart of this matter is the persistent nature of hepatitis B infection. In this depiction of the viral lifecycle, you can see that the virus – upon entering the liver cell and eventually the nucleus, integrates itself into the host genome. And in doing so, the virus establishes itself, through covalently closed circular DNA as a template for viral expression.  In other words, an individual who has been exposed to the virus remains at risk, even after resolution of acute infection, of having recurrent expression of the virus with the loss of immune control.</a:t>
            </a:r>
          </a:p>
        </p:txBody>
      </p:sp>
    </p:spTree>
    <p:extLst>
      <p:ext uri="{BB962C8B-B14F-4D97-AF65-F5344CB8AC3E}">
        <p14:creationId xmlns:p14="http://schemas.microsoft.com/office/powerpoint/2010/main" val="4287634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why HBV reactivation remains even more relevant today is because of the growing array of biologic agents – specifically: </a:t>
            </a:r>
            <a:r>
              <a:rPr lang="en-US" dirty="0" err="1"/>
              <a:t>monoclonoal</a:t>
            </a:r>
            <a:r>
              <a:rPr lang="en-US" dirty="0"/>
              <a:t> antibodies targeting various aspects of our immune system. Some of which have been shown to increase the risk of HBV reactivation.</a:t>
            </a:r>
          </a:p>
          <a:p>
            <a:endParaRPr lang="en-US" dirty="0"/>
          </a:p>
          <a:p>
            <a:endParaRPr lang="en-US" dirty="0"/>
          </a:p>
        </p:txBody>
      </p:sp>
    </p:spTree>
    <p:extLst>
      <p:ext uri="{BB962C8B-B14F-4D97-AF65-F5344CB8AC3E}">
        <p14:creationId xmlns:p14="http://schemas.microsoft.com/office/powerpoint/2010/main" val="10666831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happens in HBV reactivation?  For this portion of the talk, </a:t>
            </a:r>
          </a:p>
          <a:p>
            <a:endParaRPr lang="en-US" dirty="0"/>
          </a:p>
          <a:p>
            <a:r>
              <a:rPr lang="en-US" dirty="0"/>
              <a:t>I will be referring to hepatitis B serologic markers – to familiarize yourself with these, please review the mini lecture on this topic on our Hep B online site or our YouTube channel.</a:t>
            </a:r>
          </a:p>
        </p:txBody>
      </p:sp>
    </p:spTree>
    <p:extLst>
      <p:ext uri="{BB962C8B-B14F-4D97-AF65-F5344CB8AC3E}">
        <p14:creationId xmlns:p14="http://schemas.microsoft.com/office/powerpoint/2010/main" val="30836860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HBV reactivation occurs primarily in two main groups of individuals. </a:t>
            </a:r>
          </a:p>
          <a:p>
            <a:endParaRPr lang="en-US" dirty="0"/>
          </a:p>
          <a:p>
            <a:r>
              <a:rPr lang="en-US" dirty="0"/>
              <a:t>Those with chronic hepatitis B infection (who are surface antigen as well as core antibody positive). In these individuals, a 2 log or 100-fold rise in HBV viral level above baseline. OR a viral level that rises 1000 IU/mL or greater from previously undetectable level OR a HBV viral level of 10,000 IU/mL in someone without prior testing counts as HBV reactivation.</a:t>
            </a:r>
          </a:p>
          <a:p>
            <a:endParaRPr lang="en-US" dirty="0"/>
          </a:p>
          <a:p>
            <a:r>
              <a:rPr lang="en-US" dirty="0"/>
              <a:t>The second group are those who have previously been infected and recovered – they are generally surface Ag negative but core Ab positive.</a:t>
            </a:r>
          </a:p>
          <a:p>
            <a:r>
              <a:rPr lang="en-US" dirty="0"/>
              <a:t>In these individuals, any detectable HBV DNA or the reappearance of surface antigen is enough to count as HBV reactivation.</a:t>
            </a:r>
          </a:p>
          <a:p>
            <a:endParaRPr lang="en-US" dirty="0"/>
          </a:p>
          <a:p>
            <a:r>
              <a:rPr lang="en-US" dirty="0"/>
              <a:t>These viral changes are generally accompanied by a hepatitis flare which is defined as…</a:t>
            </a:r>
          </a:p>
        </p:txBody>
      </p:sp>
    </p:spTree>
    <p:extLst>
      <p:ext uri="{BB962C8B-B14F-4D97-AF65-F5344CB8AC3E}">
        <p14:creationId xmlns:p14="http://schemas.microsoft.com/office/powerpoint/2010/main" val="13773982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First event in HBV reactivation is the rise in HBV DNA level (shown here in green). Followed by evidence of liver inflammation or a rise in serum ALT level in magenta.</a:t>
            </a:r>
          </a:p>
          <a:p>
            <a:endParaRPr lang="en-US" dirty="0"/>
          </a:p>
          <a:p>
            <a:r>
              <a:rPr lang="en-US" dirty="0"/>
              <a:t>You can see that the rise in liver enzymes can be brisk and severe with ALT that can exceed 5000 IU/L…</a:t>
            </a:r>
          </a:p>
          <a:p>
            <a:endParaRPr lang="en-US" dirty="0"/>
          </a:p>
          <a:p>
            <a:r>
              <a:rPr lang="en-US" dirty="0"/>
              <a:t>These changes can progress to jaundice and acute liver injury or further to liver failure</a:t>
            </a:r>
          </a:p>
        </p:txBody>
      </p:sp>
    </p:spTree>
    <p:extLst>
      <p:ext uri="{BB962C8B-B14F-4D97-AF65-F5344CB8AC3E}">
        <p14:creationId xmlns:p14="http://schemas.microsoft.com/office/powerpoint/2010/main" val="2030389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And this is why it is important for everyone to recognize HBV reactivation. </a:t>
            </a:r>
          </a:p>
          <a:p>
            <a:endParaRPr lang="en-US" sz="1200" dirty="0"/>
          </a:p>
          <a:p>
            <a:r>
              <a:rPr lang="en-US" sz="1200" dirty="0"/>
              <a:t>Because at its worst, it can result in significant morbidity when it progresses to acute liver failure… and it can be fatal if not recognized promptly.</a:t>
            </a:r>
            <a:endParaRPr lang="en-US" dirty="0"/>
          </a:p>
        </p:txBody>
      </p:sp>
    </p:spTree>
    <p:extLst>
      <p:ext uri="{BB962C8B-B14F-4D97-AF65-F5344CB8AC3E}">
        <p14:creationId xmlns:p14="http://schemas.microsoft.com/office/powerpoint/2010/main" val="18167557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URL">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850079"/>
            <a:ext cx="9157371" cy="3474720"/>
          </a:xfrm>
          <a:prstGeom prst="rect">
            <a:avLst/>
          </a:prstGeom>
        </p:spPr>
      </p:pic>
      <p:sp>
        <p:nvSpPr>
          <p:cNvPr id="17" name="Title 1">
            <a:extLst>
              <a:ext uri="{FF2B5EF4-FFF2-40B4-BE49-F238E27FC236}">
                <a16:creationId xmlns:a16="http://schemas.microsoft.com/office/drawing/2014/main" id="{7FC99DA7-3035-E64C-B37A-2A7A1C4C74E1}"/>
              </a:ext>
            </a:extLst>
          </p:cNvPr>
          <p:cNvSpPr>
            <a:spLocks noGrp="1"/>
          </p:cNvSpPr>
          <p:nvPr>
            <p:ph type="ctrTitle" hasCustomPrompt="1"/>
          </p:nvPr>
        </p:nvSpPr>
        <p:spPr>
          <a:xfrm>
            <a:off x="438219" y="1017901"/>
            <a:ext cx="8229600" cy="1280160"/>
          </a:xfrm>
          <a:prstGeom prst="rect">
            <a:avLst/>
          </a:prstGeom>
        </p:spPr>
        <p:txBody>
          <a:bodyPr lIns="91440" anchor="ctr" anchorCtr="0">
            <a:normAutofit/>
          </a:bodyPr>
          <a:lstStyle>
            <a:lvl1pPr algn="l">
              <a:lnSpc>
                <a:spcPts val="3000"/>
              </a:lnSpc>
              <a:defRPr sz="3200" b="0">
                <a:solidFill>
                  <a:schemeClr val="bg1"/>
                </a:solidFill>
                <a:latin typeface="Arial" panose="020B0604020202020204" pitchFamily="34" charset="0"/>
                <a:cs typeface="Arial" panose="020B0604020202020204" pitchFamily="34" charset="0"/>
              </a:defRPr>
            </a:lvl1pPr>
          </a:lstStyle>
          <a:p>
            <a:r>
              <a:rPr lang="en-US" dirty="0"/>
              <a:t>Click and Add Title</a:t>
            </a:r>
          </a:p>
        </p:txBody>
      </p:sp>
      <p:sp>
        <p:nvSpPr>
          <p:cNvPr id="19" name="Text Placeholder 15">
            <a:extLst>
              <a:ext uri="{FF2B5EF4-FFF2-40B4-BE49-F238E27FC236}">
                <a16:creationId xmlns:a16="http://schemas.microsoft.com/office/drawing/2014/main" id="{D3D4B8E2-0B87-8B4E-8201-E3A0FBA32F56}"/>
              </a:ext>
            </a:extLst>
          </p:cNvPr>
          <p:cNvSpPr>
            <a:spLocks noGrp="1"/>
          </p:cNvSpPr>
          <p:nvPr>
            <p:ph type="body" sz="quarter" idx="18" hasCustomPrompt="1"/>
          </p:nvPr>
        </p:nvSpPr>
        <p:spPr>
          <a:xfrm>
            <a:off x="443736" y="2404157"/>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
        <p:nvSpPr>
          <p:cNvPr id="20" name="Date">
            <a:extLst>
              <a:ext uri="{FF2B5EF4-FFF2-40B4-BE49-F238E27FC236}">
                <a16:creationId xmlns:a16="http://schemas.microsoft.com/office/drawing/2014/main" id="{98BB3FF8-E520-1041-A21B-6D6685A654CE}"/>
              </a:ext>
            </a:extLst>
          </p:cNvPr>
          <p:cNvSpPr>
            <a:spLocks noGrp="1"/>
          </p:cNvSpPr>
          <p:nvPr>
            <p:ph type="body" sz="quarter" idx="14" hasCustomPrompt="1"/>
          </p:nvPr>
        </p:nvSpPr>
        <p:spPr>
          <a:xfrm>
            <a:off x="443736" y="3967450"/>
            <a:ext cx="8229600" cy="219455"/>
          </a:xfrm>
          <a:prstGeom prst="rect">
            <a:avLst/>
          </a:prstGeom>
        </p:spPr>
        <p:txBody>
          <a:bodyPr anchor="ctr">
            <a:noAutofit/>
          </a:bodyPr>
          <a:lstStyle>
            <a:lvl1pPr marL="0" indent="0" algn="l">
              <a:lnSpc>
                <a:spcPts val="1200"/>
              </a:lnSpc>
              <a:buNone/>
              <a:defRPr sz="1050" b="0" baseline="0">
                <a:solidFill>
                  <a:srgbClr val="82C8FA"/>
                </a:solidFill>
                <a:latin typeface="Arial"/>
              </a:defRPr>
            </a:lvl1pPr>
          </a:lstStyle>
          <a:p>
            <a:pPr lvl="0"/>
            <a:r>
              <a:rPr lang="en-US" dirty="0"/>
              <a:t>Click and Add Last Date Info</a:t>
            </a:r>
          </a:p>
        </p:txBody>
      </p:sp>
      <p:cxnSp>
        <p:nvCxnSpPr>
          <p:cNvPr id="12" name="Straight Connector 11">
            <a:extLst>
              <a:ext uri="{FF2B5EF4-FFF2-40B4-BE49-F238E27FC236}">
                <a16:creationId xmlns:a16="http://schemas.microsoft.com/office/drawing/2014/main" id="{B11BF979-4BE9-AC4C-9A0A-FE07FD099E1C}"/>
              </a:ext>
            </a:extLst>
          </p:cNvPr>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C2B6F5BE-23CE-8F46-A075-E64E404A097A}"/>
              </a:ext>
            </a:extLst>
          </p:cNvPr>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21" name="Picture 20">
            <a:extLst>
              <a:ext uri="{FF2B5EF4-FFF2-40B4-BE49-F238E27FC236}">
                <a16:creationId xmlns:a16="http://schemas.microsoft.com/office/drawing/2014/main" id="{99AB3159-840E-894D-B052-EF5BC8E8EA1B}"/>
              </a:ext>
            </a:extLst>
          </p:cNvPr>
          <p:cNvPicPr>
            <a:picLocks noChangeAspect="1"/>
          </p:cNvPicPr>
          <p:nvPr userDrawn="1"/>
        </p:nvPicPr>
        <p:blipFill>
          <a:blip r:embed="rId3"/>
          <a:stretch>
            <a:fillRect/>
          </a:stretch>
        </p:blipFill>
        <p:spPr>
          <a:xfrm>
            <a:off x="455153" y="212308"/>
            <a:ext cx="3003779" cy="457200"/>
          </a:xfrm>
          <a:prstGeom prst="rect">
            <a:avLst/>
          </a:prstGeom>
        </p:spPr>
      </p:pic>
      <p:grpSp>
        <p:nvGrpSpPr>
          <p:cNvPr id="2" name="Group 1">
            <a:extLst>
              <a:ext uri="{FF2B5EF4-FFF2-40B4-BE49-F238E27FC236}">
                <a16:creationId xmlns:a16="http://schemas.microsoft.com/office/drawing/2014/main" id="{25AD1FC8-36FE-BE47-A3EB-96944CA1FE5E}"/>
              </a:ext>
            </a:extLst>
          </p:cNvPr>
          <p:cNvGrpSpPr/>
          <p:nvPr userDrawn="1"/>
        </p:nvGrpSpPr>
        <p:grpSpPr>
          <a:xfrm>
            <a:off x="462322" y="4521175"/>
            <a:ext cx="2280879" cy="461665"/>
            <a:chOff x="462322" y="4572931"/>
            <a:chExt cx="2280879" cy="461665"/>
          </a:xfrm>
        </p:grpSpPr>
        <p:sp>
          <p:nvSpPr>
            <p:cNvPr id="13" name="TextBox 12">
              <a:extLst>
                <a:ext uri="{FF2B5EF4-FFF2-40B4-BE49-F238E27FC236}">
                  <a16:creationId xmlns:a16="http://schemas.microsoft.com/office/drawing/2014/main" id="{BD4F8D79-439B-2A41-BABD-91C34A626EC6}"/>
                </a:ext>
              </a:extLst>
            </p:cNvPr>
            <p:cNvSpPr txBox="1"/>
            <p:nvPr userDrawn="1"/>
          </p:nvSpPr>
          <p:spPr>
            <a:xfrm>
              <a:off x="462322" y="4572931"/>
              <a:ext cx="2280879" cy="461665"/>
            </a:xfrm>
            <a:prstGeom prst="rect">
              <a:avLst/>
            </a:prstGeom>
            <a:noFill/>
          </p:spPr>
          <p:txBody>
            <a:bodyPr wrap="square" rtlCol="0">
              <a:spAutoFit/>
            </a:bodyPr>
            <a:lstStyle/>
            <a:p>
              <a:pPr algn="l"/>
              <a:r>
                <a:rPr lang="en-US" sz="1300" b="0" i="0" cap="small" spc="90" baseline="0" dirty="0">
                  <a:latin typeface="Corbel" panose="020B0503020204020204" pitchFamily="34" charset="0"/>
                  <a:cs typeface="Arial" panose="020B0604020202020204" pitchFamily="34" charset="0"/>
                </a:rPr>
                <a:t>Hepatitis </a:t>
              </a:r>
              <a:r>
                <a:rPr lang="en-US" sz="1300" b="0" i="0" cap="small" spc="90" baseline="0" dirty="0">
                  <a:solidFill>
                    <a:srgbClr val="285078"/>
                  </a:solidFill>
                  <a:latin typeface="Corbel" panose="020B0503020204020204" pitchFamily="34" charset="0"/>
                  <a:cs typeface="Arial" panose="020B0604020202020204" pitchFamily="34" charset="0"/>
                </a:rPr>
                <a:t>B</a:t>
              </a:r>
              <a:r>
                <a:rPr lang="en-US" sz="1300" b="0" i="0" cap="small" spc="90" baseline="0" dirty="0">
                  <a:latin typeface="Corbel" panose="020B0503020204020204" pitchFamily="34" charset="0"/>
                  <a:cs typeface="Arial" panose="020B0604020202020204" pitchFamily="34" charset="0"/>
                </a:rPr>
                <a:t> Online</a:t>
              </a:r>
              <a:br>
                <a:rPr lang="en-US" sz="1200" dirty="0">
                  <a:latin typeface="Arial" panose="020B0604020202020204" pitchFamily="34" charset="0"/>
                  <a:cs typeface="Arial" panose="020B0604020202020204" pitchFamily="34" charset="0"/>
                </a:rPr>
              </a:br>
              <a:r>
                <a:rPr lang="en-US" sz="1100" dirty="0" err="1">
                  <a:solidFill>
                    <a:schemeClr val="tx1">
                      <a:lumMod val="75000"/>
                      <a:lumOff val="25000"/>
                    </a:schemeClr>
                  </a:solidFill>
                  <a:latin typeface="Corbel" panose="020B0503020204020204" pitchFamily="34" charset="0"/>
                  <a:cs typeface="Arial" panose="020B0604020202020204" pitchFamily="34" charset="0"/>
                </a:rPr>
                <a:t>www.hepatitisB.uw.edu</a:t>
              </a:r>
              <a:endParaRPr lang="en-US" sz="1100" dirty="0">
                <a:solidFill>
                  <a:schemeClr val="tx1">
                    <a:lumMod val="75000"/>
                    <a:lumOff val="25000"/>
                  </a:schemeClr>
                </a:solidFill>
                <a:latin typeface="Corbel" panose="020B0503020204020204" pitchFamily="34" charset="0"/>
                <a:cs typeface="Arial" panose="020B0604020202020204" pitchFamily="34" charset="0"/>
              </a:endParaRPr>
            </a:p>
          </p:txBody>
        </p:sp>
        <p:cxnSp>
          <p:nvCxnSpPr>
            <p:cNvPr id="14" name="Straight Connector 13">
              <a:extLst>
                <a:ext uri="{FF2B5EF4-FFF2-40B4-BE49-F238E27FC236}">
                  <a16:creationId xmlns:a16="http://schemas.microsoft.com/office/drawing/2014/main" id="{450BFD7E-AE01-4041-926A-89924DAB89FF}"/>
                </a:ext>
              </a:extLst>
            </p:cNvPr>
            <p:cNvCxnSpPr/>
            <p:nvPr userDrawn="1"/>
          </p:nvCxnSpPr>
          <p:spPr>
            <a:xfrm>
              <a:off x="540887" y="4814931"/>
              <a:ext cx="1426464"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93864322"/>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udy-Slide-Full">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8" name="Content Placeholder 3">
            <a:extLst>
              <a:ext uri="{FF2B5EF4-FFF2-40B4-BE49-F238E27FC236}">
                <a16:creationId xmlns:a16="http://schemas.microsoft.com/office/drawing/2014/main" id="{373E7362-CDE5-A340-93E0-4EB40FE4CF9B}"/>
              </a:ext>
            </a:extLst>
          </p:cNvPr>
          <p:cNvSpPr>
            <a:spLocks noGrp="1"/>
          </p:cNvSpPr>
          <p:nvPr>
            <p:ph sz="half" idx="2" hasCustomPrompt="1"/>
          </p:nvPr>
        </p:nvSpPr>
        <p:spPr>
          <a:xfrm>
            <a:off x="323850" y="1184224"/>
            <a:ext cx="8228479"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pic>
        <p:nvPicPr>
          <p:cNvPr id="10" name="Picture 9">
            <a:extLst>
              <a:ext uri="{FF2B5EF4-FFF2-40B4-BE49-F238E27FC236}">
                <a16:creationId xmlns:a16="http://schemas.microsoft.com/office/drawing/2014/main" id="{3FA277CF-CDD0-D446-80E0-2D2C03C2D71A}"/>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3714046423"/>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tudy-Summary">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a:extLst>
              <a:ext uri="{FF2B5EF4-FFF2-40B4-BE49-F238E27FC236}">
                <a16:creationId xmlns:a16="http://schemas.microsoft.com/office/drawing/2014/main" id="{91BF38B5-72C1-5A4F-B205-3AF64FC4F878}"/>
              </a:ext>
            </a:extLst>
          </p:cNvPr>
          <p:cNvSpPr>
            <a:spLocks noGrp="1"/>
          </p:cNvSpPr>
          <p:nvPr>
            <p:ph type="body" sz="quarter" idx="14" hasCustomPrompt="1"/>
          </p:nvPr>
        </p:nvSpPr>
        <p:spPr>
          <a:xfrm>
            <a:off x="323849" y="4846321"/>
            <a:ext cx="7733363"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10" name="Picture 9">
            <a:extLst>
              <a:ext uri="{FF2B5EF4-FFF2-40B4-BE49-F238E27FC236}">
                <a16:creationId xmlns:a16="http://schemas.microsoft.com/office/drawing/2014/main" id="{D3A8DB42-795C-144A-B243-C70C700C7544}"/>
              </a:ext>
            </a:extLst>
          </p:cNvPr>
          <p:cNvPicPr>
            <a:picLocks/>
          </p:cNvPicPr>
          <p:nvPr userDrawn="1"/>
        </p:nvPicPr>
        <p:blipFill>
          <a:blip r:embed="rId3"/>
          <a:stretch>
            <a:fillRect/>
          </a:stretch>
        </p:blipFill>
        <p:spPr>
          <a:xfrm>
            <a:off x="7950885" y="4786101"/>
            <a:ext cx="1097280" cy="320040"/>
          </a:xfrm>
          <a:prstGeom prst="rect">
            <a:avLst/>
          </a:prstGeom>
        </p:spPr>
      </p:pic>
      <p:sp>
        <p:nvSpPr>
          <p:cNvPr id="9" name="Content Placeholder 3">
            <a:extLst>
              <a:ext uri="{FF2B5EF4-FFF2-40B4-BE49-F238E27FC236}">
                <a16:creationId xmlns:a16="http://schemas.microsoft.com/office/drawing/2014/main" id="{1E287BC3-DAC7-A54C-B2EF-C1A8CA92D95A}"/>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1087926793"/>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Bar: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1" name="Text Placeholder 5">
            <a:extLst>
              <a:ext uri="{FF2B5EF4-FFF2-40B4-BE49-F238E27FC236}">
                <a16:creationId xmlns:a16="http://schemas.microsoft.com/office/drawing/2014/main" id="{E2A540FF-BD62-D94B-8E9E-07E81A49070C}"/>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8" name="Picture 7">
            <a:extLst>
              <a:ext uri="{FF2B5EF4-FFF2-40B4-BE49-F238E27FC236}">
                <a16:creationId xmlns:a16="http://schemas.microsoft.com/office/drawing/2014/main" id="{72786F12-9EDA-004C-BF21-FAB31A554914}"/>
              </a:ext>
            </a:extLst>
          </p:cNvPr>
          <p:cNvPicPr>
            <a:picLocks/>
          </p:cNvPicPr>
          <p:nvPr userDrawn="1"/>
        </p:nvPicPr>
        <p:blipFill>
          <a:blip r:embed="rId3"/>
          <a:stretch>
            <a:fillRect/>
          </a:stretch>
        </p:blipFill>
        <p:spPr>
          <a:xfrm>
            <a:off x="7950885" y="4786101"/>
            <a:ext cx="1097280" cy="320040"/>
          </a:xfrm>
          <a:prstGeom prst="rect">
            <a:avLst/>
          </a:prstGeom>
        </p:spPr>
      </p:pic>
      <p:sp>
        <p:nvSpPr>
          <p:cNvPr id="9" name="Content Placeholder 3">
            <a:extLst>
              <a:ext uri="{FF2B5EF4-FFF2-40B4-BE49-F238E27FC236}">
                <a16:creationId xmlns:a16="http://schemas.microsoft.com/office/drawing/2014/main" id="{255FCAA0-AADE-9045-8FCB-F5F872A788EA}"/>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12" name="Rectangle 3">
            <a:extLst>
              <a:ext uri="{FF2B5EF4-FFF2-40B4-BE49-F238E27FC236}">
                <a16:creationId xmlns:a16="http://schemas.microsoft.com/office/drawing/2014/main" id="{0E68B5AB-4BB5-F74E-83E1-0EC37148F609}"/>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3" name="Text Placeholder 2">
            <a:extLst>
              <a:ext uri="{FF2B5EF4-FFF2-40B4-BE49-F238E27FC236}">
                <a16:creationId xmlns:a16="http://schemas.microsoft.com/office/drawing/2014/main" id="{E5D5D1EC-B6B3-4E44-847A-9EF6D02B47FF}"/>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091492489"/>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Whit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2" name="Picture 1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9" name="Straight Connector 8">
            <a:extLst>
              <a:ext uri="{FF2B5EF4-FFF2-40B4-BE49-F238E27FC236}">
                <a16:creationId xmlns:a16="http://schemas.microsoft.com/office/drawing/2014/main" id="{CFB947F4-959E-EC46-99BB-053D310AF547}"/>
              </a:ext>
            </a:extLst>
          </p:cNvPr>
          <p:cNvCxnSpPr>
            <a:cxnSpLocks/>
          </p:cNvCxnSpPr>
          <p:nvPr userDrawn="1"/>
        </p:nvCxnSpPr>
        <p:spPr>
          <a:xfrm>
            <a:off x="-14989" y="13684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13870B52-02BD-FF4F-98C3-242BF70847E9}"/>
              </a:ext>
            </a:extLst>
          </p:cNvPr>
          <p:cNvCxnSpPr>
            <a:cxnSpLocks/>
          </p:cNvCxnSpPr>
          <p:nvPr userDrawn="1"/>
        </p:nvCxnSpPr>
        <p:spPr>
          <a:xfrm>
            <a:off x="-14989" y="3780234"/>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 picture containing drawing&#10;&#10;Description automatically generated">
            <a:extLst>
              <a:ext uri="{FF2B5EF4-FFF2-40B4-BE49-F238E27FC236}">
                <a16:creationId xmlns:a16="http://schemas.microsoft.com/office/drawing/2014/main" id="{CF1F18CC-C61A-1846-B719-7DDABD5AF422}"/>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
        <p:nvSpPr>
          <p:cNvPr id="17" name="Title 1">
            <a:extLst>
              <a:ext uri="{FF2B5EF4-FFF2-40B4-BE49-F238E27FC236}">
                <a16:creationId xmlns:a16="http://schemas.microsoft.com/office/drawing/2014/main" id="{F67C5138-4C46-7548-ACCD-74E71879DE79}"/>
              </a:ext>
            </a:extLst>
          </p:cNvPr>
          <p:cNvSpPr>
            <a:spLocks noGrp="1"/>
          </p:cNvSpPr>
          <p:nvPr>
            <p:ph type="title" hasCustomPrompt="1"/>
          </p:nvPr>
        </p:nvSpPr>
        <p:spPr>
          <a:xfrm>
            <a:off x="72571" y="2139372"/>
            <a:ext cx="8989095" cy="853250"/>
          </a:xfrm>
          <a:prstGeom prst="rect">
            <a:avLst/>
          </a:prstGeom>
        </p:spPr>
        <p:txBody>
          <a:bodyPr lIns="91440" tIns="45720" rIns="91440" bIns="45720" anchor="ctr">
            <a:normAutofit/>
          </a:bodyPr>
          <a:lstStyle>
            <a:lvl1pPr algn="ctr">
              <a:defRPr sz="2800" b="0"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2055738268"/>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Divider-Bar">
    <p:spTree>
      <p:nvGrpSpPr>
        <p:cNvPr id="1" name=""/>
        <p:cNvGrpSpPr/>
        <p:nvPr/>
      </p:nvGrpSpPr>
      <p:grpSpPr>
        <a:xfrm>
          <a:off x="0" y="0"/>
          <a:ext cx="0" cy="0"/>
          <a:chOff x="0" y="0"/>
          <a:chExt cx="0" cy="0"/>
        </a:xfrm>
      </p:grpSpPr>
      <p:sp>
        <p:nvSpPr>
          <p:cNvPr id="18" name="Title 4">
            <a:extLst>
              <a:ext uri="{FF2B5EF4-FFF2-40B4-BE49-F238E27FC236}">
                <a16:creationId xmlns:a16="http://schemas.microsoft.com/office/drawing/2014/main" id="{1CE0A0BE-2AD0-C241-95E7-F37511685DCD}"/>
              </a:ext>
            </a:extLst>
          </p:cNvPr>
          <p:cNvSpPr txBox="1">
            <a:spLocks/>
          </p:cNvSpPr>
          <p:nvPr userDrawn="1"/>
        </p:nvSpPr>
        <p:spPr>
          <a:xfrm>
            <a:off x="1" y="2077916"/>
            <a:ext cx="9143999" cy="971550"/>
          </a:xfrm>
          <a:prstGeom prst="rect">
            <a:avLst/>
          </a:prstGeom>
          <a:solidFill>
            <a:srgbClr val="00597C">
              <a:alpha val="14902"/>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2" name="Title 1"/>
          <p:cNvSpPr>
            <a:spLocks noGrp="1"/>
          </p:cNvSpPr>
          <p:nvPr>
            <p:ph type="title" hasCustomPrompt="1"/>
          </p:nvPr>
        </p:nvSpPr>
        <p:spPr>
          <a:xfrm>
            <a:off x="241301" y="2097276"/>
            <a:ext cx="86868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10" name="Straight Connector 9">
            <a:extLst>
              <a:ext uri="{FF2B5EF4-FFF2-40B4-BE49-F238E27FC236}">
                <a16:creationId xmlns:a16="http://schemas.microsoft.com/office/drawing/2014/main" id="{14650AD8-2BEA-A142-BBFF-13F6C9211DB3}"/>
              </a:ext>
            </a:extLst>
          </p:cNvPr>
          <p:cNvCxnSpPr>
            <a:cxnSpLocks/>
          </p:cNvCxnSpPr>
          <p:nvPr userDrawn="1"/>
        </p:nvCxnSpPr>
        <p:spPr>
          <a:xfrm>
            <a:off x="-14989" y="13684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E7FCE67C-9F6A-264E-8E4D-13ADBF11237C}"/>
              </a:ext>
            </a:extLst>
          </p:cNvPr>
          <p:cNvCxnSpPr>
            <a:cxnSpLocks/>
          </p:cNvCxnSpPr>
          <p:nvPr userDrawn="1"/>
        </p:nvCxnSpPr>
        <p:spPr>
          <a:xfrm>
            <a:off x="-14989" y="3780234"/>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7" name="Picture 16" descr="A picture containing drawing&#10;&#10;Description automatically generated">
            <a:extLst>
              <a:ext uri="{FF2B5EF4-FFF2-40B4-BE49-F238E27FC236}">
                <a16:creationId xmlns:a16="http://schemas.microsoft.com/office/drawing/2014/main" id="{93DE4792-3C8A-7640-944F-5CF93E453294}"/>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8067803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Divider-Solid">
    <p:spTree>
      <p:nvGrpSpPr>
        <p:cNvPr id="1" name=""/>
        <p:cNvGrpSpPr/>
        <p:nvPr/>
      </p:nvGrpSpPr>
      <p:grpSpPr>
        <a:xfrm>
          <a:off x="0" y="0"/>
          <a:ext cx="0" cy="0"/>
          <a:chOff x="0" y="0"/>
          <a:chExt cx="0" cy="0"/>
        </a:xfrm>
      </p:grpSpPr>
      <p:pic>
        <p:nvPicPr>
          <p:cNvPr id="13" name="Picture 12"/>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pic>
        <p:nvPicPr>
          <p:cNvPr id="14" name="Picture 13"/>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sp>
        <p:nvSpPr>
          <p:cNvPr id="12" name="Title 4"/>
          <p:cNvSpPr txBox="1">
            <a:spLocks/>
          </p:cNvSpPr>
          <p:nvPr userDrawn="1"/>
        </p:nvSpPr>
        <p:spPr>
          <a:xfrm>
            <a:off x="1" y="1371600"/>
            <a:ext cx="9143999" cy="2400300"/>
          </a:xfrm>
          <a:prstGeom prst="rect">
            <a:avLst/>
          </a:prstGeom>
          <a:solidFill>
            <a:srgbClr val="00597C">
              <a:alpha val="10000"/>
            </a:srgbClr>
          </a:solidFill>
        </p:spPr>
        <p:txBody>
          <a:bodyPr tIns="0" anchor="ctr">
            <a:normAutofit/>
          </a:bodyPr>
          <a:lstStyle/>
          <a:p>
            <a:pPr marL="0" marR="0" lvl="0" indent="0" algn="ctr" defTabSz="685800" rtl="0" eaLnBrk="1" fontAlgn="auto" latinLnBrk="0" hangingPunct="1">
              <a:lnSpc>
                <a:spcPct val="1000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2" name="Title 1"/>
          <p:cNvSpPr>
            <a:spLocks noGrp="1"/>
          </p:cNvSpPr>
          <p:nvPr>
            <p:ph type="title" hasCustomPrompt="1"/>
          </p:nvPr>
        </p:nvSpPr>
        <p:spPr>
          <a:xfrm>
            <a:off x="241301" y="2105025"/>
            <a:ext cx="8686800" cy="956120"/>
          </a:xfrm>
          <a:prstGeom prst="rect">
            <a:avLst/>
          </a:prstGeom>
        </p:spPr>
        <p:txBody>
          <a:bodyPr tIns="0" anchor="ctr">
            <a:normAutofit/>
          </a:bodyPr>
          <a:lstStyle>
            <a:lvl1pPr algn="ctr">
              <a:defRPr sz="2800" b="0" cap="none">
                <a:solidFill>
                  <a:schemeClr val="tx2"/>
                </a:solidFill>
                <a:latin typeface="Arial" panose="020B0604020202020204" pitchFamily="34" charset="0"/>
                <a:cs typeface="Arial" panose="020B0604020202020204" pitchFamily="34" charset="0"/>
              </a:defRPr>
            </a:lvl1pPr>
          </a:lstStyle>
          <a:p>
            <a:r>
              <a:rPr lang="en-US" dirty="0"/>
              <a:t>Click To Edit Title</a:t>
            </a:r>
          </a:p>
        </p:txBody>
      </p:sp>
      <p:cxnSp>
        <p:nvCxnSpPr>
          <p:cNvPr id="9" name="Straight Connector 8">
            <a:extLst>
              <a:ext uri="{FF2B5EF4-FFF2-40B4-BE49-F238E27FC236}">
                <a16:creationId xmlns:a16="http://schemas.microsoft.com/office/drawing/2014/main" id="{107BD60B-2759-9641-BF0C-FF1F7064E2BA}"/>
              </a:ext>
            </a:extLst>
          </p:cNvPr>
          <p:cNvCxnSpPr>
            <a:cxnSpLocks/>
          </p:cNvCxnSpPr>
          <p:nvPr userDrawn="1"/>
        </p:nvCxnSpPr>
        <p:spPr>
          <a:xfrm>
            <a:off x="-14989" y="13684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486FDB9-04A2-F949-A6D5-D3F17774AF22}"/>
              </a:ext>
            </a:extLst>
          </p:cNvPr>
          <p:cNvCxnSpPr>
            <a:cxnSpLocks/>
          </p:cNvCxnSpPr>
          <p:nvPr userDrawn="1"/>
        </p:nvCxnSpPr>
        <p:spPr>
          <a:xfrm>
            <a:off x="-14989" y="3780234"/>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43079281"/>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aph-Image-Blue">
    <p:spTree>
      <p:nvGrpSpPr>
        <p:cNvPr id="1" name=""/>
        <p:cNvGrpSpPr/>
        <p:nvPr/>
      </p:nvGrpSpPr>
      <p:grpSpPr>
        <a:xfrm>
          <a:off x="0" y="0"/>
          <a:ext cx="0" cy="0"/>
          <a:chOff x="0" y="0"/>
          <a:chExt cx="0" cy="0"/>
        </a:xfrm>
      </p:grpSpPr>
      <p:sp>
        <p:nvSpPr>
          <p:cNvPr id="18" name="Rectangle 17"/>
          <p:cNvSpPr/>
          <p:nvPr userDrawn="1"/>
        </p:nvSpPr>
        <p:spPr>
          <a:xfrm>
            <a:off x="0" y="971551"/>
            <a:ext cx="9162288" cy="4192523"/>
          </a:xfrm>
          <a:prstGeom prst="rect">
            <a:avLst/>
          </a:prstGeom>
          <a:gradFill>
            <a:gsLst>
              <a:gs pos="0">
                <a:srgbClr val="194A5A"/>
              </a:gs>
              <a:gs pos="80000">
                <a:srgbClr val="24708B"/>
              </a:gs>
              <a:gs pos="100000">
                <a:srgbClr val="2E84AA"/>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5" name="Content Placeholder 4"/>
          <p:cNvSpPr>
            <a:spLocks noGrp="1"/>
          </p:cNvSpPr>
          <p:nvPr>
            <p:ph sz="quarter" idx="13" hasCustomPrompt="1"/>
          </p:nvPr>
        </p:nvSpPr>
        <p:spPr>
          <a:xfrm>
            <a:off x="304819" y="4846320"/>
            <a:ext cx="7388319" cy="240030"/>
          </a:xfrm>
          <a:prstGeom prst="rect">
            <a:avLst/>
          </a:prstGeom>
        </p:spPr>
        <p:txBody>
          <a:bodyPr vert="horz" anchor="ctr"/>
          <a:lstStyle>
            <a:lvl1pPr marL="0" indent="0">
              <a:buNone/>
              <a:defRPr sz="1050" b="0">
                <a:solidFill>
                  <a:schemeClr val="bg1"/>
                </a:solidFill>
                <a:latin typeface="Arial"/>
                <a:cs typeface="Arial"/>
              </a:defRPr>
            </a:lvl1pPr>
          </a:lstStyle>
          <a:p>
            <a:pPr lvl="0"/>
            <a:r>
              <a:rPr lang="en-US" dirty="0"/>
              <a:t>Click to Add Source</a:t>
            </a:r>
          </a:p>
        </p:txBody>
      </p:sp>
      <p:cxnSp>
        <p:nvCxnSpPr>
          <p:cNvPr id="9" name="Straight Connector 8">
            <a:extLst>
              <a:ext uri="{FF2B5EF4-FFF2-40B4-BE49-F238E27FC236}">
                <a16:creationId xmlns:a16="http://schemas.microsoft.com/office/drawing/2014/main" id="{3775DBB9-724C-B641-BDFB-D3DC4FE839E8}"/>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 picture containing drawing&#10;&#10;Description automatically generated">
            <a:extLst>
              <a:ext uri="{FF2B5EF4-FFF2-40B4-BE49-F238E27FC236}">
                <a16:creationId xmlns:a16="http://schemas.microsoft.com/office/drawing/2014/main" id="{8281BF17-3602-1B45-ADB4-1475787674A6}"/>
              </a:ext>
            </a:extLst>
          </p:cNvPr>
          <p:cNvPicPr>
            <a:picLocks noChangeAspect="1"/>
          </p:cNvPicPr>
          <p:nvPr userDrawn="1"/>
        </p:nvPicPr>
        <p:blipFill>
          <a:blip r:embed="rId3"/>
          <a:stretch>
            <a:fillRect/>
          </a:stretch>
        </p:blipFill>
        <p:spPr>
          <a:xfrm>
            <a:off x="7753928" y="6409069"/>
            <a:ext cx="1280160" cy="373439"/>
          </a:xfrm>
          <a:prstGeom prst="rect">
            <a:avLst/>
          </a:prstGeom>
          <a:effectLst>
            <a:outerShdw blurRad="50800" dist="38100" dir="2700000" algn="tl" rotWithShape="0">
              <a:prstClr val="black">
                <a:alpha val="40000"/>
              </a:prstClr>
            </a:outerShdw>
          </a:effectLst>
        </p:spPr>
      </p:pic>
      <p:pic>
        <p:nvPicPr>
          <p:cNvPr id="11" name="Picture 10" descr="A picture containing drawing&#10;&#10;Description automatically generated">
            <a:extLst>
              <a:ext uri="{FF2B5EF4-FFF2-40B4-BE49-F238E27FC236}">
                <a16:creationId xmlns:a16="http://schemas.microsoft.com/office/drawing/2014/main" id="{12A59103-D1BE-064F-ACD3-A79A23F65120}"/>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1987732"/>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Image-Black">
    <p:spTree>
      <p:nvGrpSpPr>
        <p:cNvPr id="1" name=""/>
        <p:cNvGrpSpPr/>
        <p:nvPr/>
      </p:nvGrpSpPr>
      <p:grpSpPr>
        <a:xfrm>
          <a:off x="0" y="0"/>
          <a:ext cx="0" cy="0"/>
          <a:chOff x="0" y="0"/>
          <a:chExt cx="0" cy="0"/>
        </a:xfrm>
      </p:grpSpPr>
      <p:sp>
        <p:nvSpPr>
          <p:cNvPr id="18" name="Rectangle 17"/>
          <p:cNvSpPr/>
          <p:nvPr userDrawn="1"/>
        </p:nvSpPr>
        <p:spPr>
          <a:xfrm>
            <a:off x="0" y="971551"/>
            <a:ext cx="9162288" cy="4192523"/>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4" name="Title 1"/>
          <p:cNvSpPr>
            <a:spLocks noGrp="1"/>
          </p:cNvSpPr>
          <p:nvPr>
            <p:ph type="title"/>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65" name="Content Placeholder 4"/>
          <p:cNvSpPr>
            <a:spLocks noGrp="1"/>
          </p:cNvSpPr>
          <p:nvPr>
            <p:ph sz="quarter" idx="13" hasCustomPrompt="1"/>
          </p:nvPr>
        </p:nvSpPr>
        <p:spPr>
          <a:xfrm>
            <a:off x="304819" y="4846320"/>
            <a:ext cx="7388319" cy="240030"/>
          </a:xfrm>
          <a:prstGeom prst="rect">
            <a:avLst/>
          </a:prstGeom>
        </p:spPr>
        <p:txBody>
          <a:bodyPr vert="horz" anchor="ctr"/>
          <a:lstStyle>
            <a:lvl1pPr marL="0" indent="0">
              <a:buNone/>
              <a:defRPr sz="1050" b="0">
                <a:solidFill>
                  <a:schemeClr val="bg1"/>
                </a:solidFill>
                <a:latin typeface="Arial"/>
                <a:cs typeface="Arial"/>
              </a:defRPr>
            </a:lvl1pPr>
          </a:lstStyle>
          <a:p>
            <a:pPr lvl="0"/>
            <a:r>
              <a:rPr lang="en-US" dirty="0"/>
              <a:t>Click to Add Source</a:t>
            </a:r>
          </a:p>
        </p:txBody>
      </p:sp>
      <p:cxnSp>
        <p:nvCxnSpPr>
          <p:cNvPr id="9" name="Straight Connector 8">
            <a:extLst>
              <a:ext uri="{FF2B5EF4-FFF2-40B4-BE49-F238E27FC236}">
                <a16:creationId xmlns:a16="http://schemas.microsoft.com/office/drawing/2014/main" id="{3775DBB9-724C-B641-BDFB-D3DC4FE839E8}"/>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A picture containing drawing&#10;&#10;Description automatically generated">
            <a:extLst>
              <a:ext uri="{FF2B5EF4-FFF2-40B4-BE49-F238E27FC236}">
                <a16:creationId xmlns:a16="http://schemas.microsoft.com/office/drawing/2014/main" id="{8281BF17-3602-1B45-ADB4-1475787674A6}"/>
              </a:ext>
            </a:extLst>
          </p:cNvPr>
          <p:cNvPicPr>
            <a:picLocks noChangeAspect="1"/>
          </p:cNvPicPr>
          <p:nvPr userDrawn="1"/>
        </p:nvPicPr>
        <p:blipFill>
          <a:blip r:embed="rId3"/>
          <a:stretch>
            <a:fillRect/>
          </a:stretch>
        </p:blipFill>
        <p:spPr>
          <a:xfrm>
            <a:off x="7753928" y="6409069"/>
            <a:ext cx="1280160" cy="373439"/>
          </a:xfrm>
          <a:prstGeom prst="rect">
            <a:avLst/>
          </a:prstGeom>
          <a:effectLst>
            <a:outerShdw blurRad="50800" dist="38100" dir="2700000" algn="tl" rotWithShape="0">
              <a:prstClr val="black">
                <a:alpha val="40000"/>
              </a:prstClr>
            </a:outerShdw>
          </a:effectLst>
        </p:spPr>
      </p:pic>
      <p:pic>
        <p:nvPicPr>
          <p:cNvPr id="11" name="Picture 10" descr="A picture containing drawing&#10;&#10;Description automatically generated">
            <a:extLst>
              <a:ext uri="{FF2B5EF4-FFF2-40B4-BE49-F238E27FC236}">
                <a16:creationId xmlns:a16="http://schemas.microsoft.com/office/drawing/2014/main" id="{12A59103-D1BE-064F-ACD3-A79A23F65120}"/>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731263289"/>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pen Blue">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5154930"/>
          </a:xfrm>
          <a:prstGeom prst="rect">
            <a:avLst/>
          </a:prstGeom>
        </p:spPr>
      </p:pic>
      <p:sp>
        <p:nvSpPr>
          <p:cNvPr id="65" name="Content Placeholder 4"/>
          <p:cNvSpPr>
            <a:spLocks noGrp="1"/>
          </p:cNvSpPr>
          <p:nvPr>
            <p:ph sz="quarter" idx="13" hasCustomPrompt="1"/>
          </p:nvPr>
        </p:nvSpPr>
        <p:spPr>
          <a:xfrm>
            <a:off x="304819" y="4846320"/>
            <a:ext cx="7388319" cy="240030"/>
          </a:xfrm>
          <a:prstGeom prst="rect">
            <a:avLst/>
          </a:prstGeom>
        </p:spPr>
        <p:txBody>
          <a:bodyPr vert="horz" anchor="ctr"/>
          <a:lstStyle>
            <a:lvl1pPr marL="0" indent="0">
              <a:buNone/>
              <a:defRPr sz="1050" b="0">
                <a:solidFill>
                  <a:schemeClr val="bg1"/>
                </a:solidFill>
                <a:latin typeface="Arial"/>
                <a:cs typeface="Arial"/>
              </a:defRPr>
            </a:lvl1pPr>
          </a:lstStyle>
          <a:p>
            <a:pPr lvl="0"/>
            <a:r>
              <a:rPr lang="en-US" dirty="0"/>
              <a:t>Click to Add Source</a:t>
            </a:r>
          </a:p>
        </p:txBody>
      </p:sp>
      <p:pic>
        <p:nvPicPr>
          <p:cNvPr id="6" name="Picture 5" descr="A picture containing drawing&#10;&#10;Description automatically generated">
            <a:extLst>
              <a:ext uri="{FF2B5EF4-FFF2-40B4-BE49-F238E27FC236}">
                <a16:creationId xmlns:a16="http://schemas.microsoft.com/office/drawing/2014/main" id="{4BC27FB1-A545-5A44-954B-B15F6A127B25}"/>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93000395"/>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Rectang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3400" y="1594644"/>
            <a:ext cx="3657600" cy="791050"/>
          </a:xfrm>
          <a:prstGeom prst="rect">
            <a:avLst/>
          </a:prstGeom>
        </p:spPr>
        <p:txBody>
          <a:bodyPr tIns="0" anchor="ctr">
            <a:normAutofit/>
          </a:bodyPr>
          <a:lstStyle>
            <a:lvl1pPr algn="l">
              <a:defRPr sz="2400" b="0" cap="none">
                <a:solidFill>
                  <a:srgbClr val="003A78"/>
                </a:solidFill>
                <a:latin typeface="Arial" panose="020B0604020202020204" pitchFamily="34" charset="0"/>
                <a:cs typeface="Arial" panose="020B0604020202020204" pitchFamily="34" charset="0"/>
              </a:defRPr>
            </a:lvl1pPr>
          </a:lstStyle>
          <a:p>
            <a:r>
              <a:rPr lang="en-US" dirty="0"/>
              <a:t>Title</a:t>
            </a:r>
          </a:p>
        </p:txBody>
      </p:sp>
      <p:sp>
        <p:nvSpPr>
          <p:cNvPr id="14" name="Rectangle 13"/>
          <p:cNvSpPr/>
          <p:nvPr/>
        </p:nvSpPr>
        <p:spPr>
          <a:xfrm>
            <a:off x="9526" y="2571752"/>
            <a:ext cx="4572001" cy="1209674"/>
          </a:xfrm>
          <a:prstGeom prst="rect">
            <a:avLst/>
          </a:prstGeom>
          <a:solidFill>
            <a:srgbClr val="0070C0">
              <a:alpha val="14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5" name="Rectangle 14"/>
          <p:cNvSpPr/>
          <p:nvPr/>
        </p:nvSpPr>
        <p:spPr>
          <a:xfrm>
            <a:off x="4588934" y="1371600"/>
            <a:ext cx="4572001" cy="1185863"/>
          </a:xfrm>
          <a:prstGeom prst="rect">
            <a:avLst/>
          </a:prstGeom>
          <a:solidFill>
            <a:srgbClr val="0070C0">
              <a:alpha val="14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 name="Content Placeholder 16"/>
          <p:cNvSpPr>
            <a:spLocks noGrp="1"/>
          </p:cNvSpPr>
          <p:nvPr>
            <p:ph sz="quarter" idx="10" hasCustomPrompt="1"/>
          </p:nvPr>
        </p:nvSpPr>
        <p:spPr>
          <a:xfrm>
            <a:off x="4876800" y="2686050"/>
            <a:ext cx="3962400" cy="914400"/>
          </a:xfrm>
          <a:prstGeom prst="rect">
            <a:avLst/>
          </a:prstGeom>
        </p:spPr>
        <p:txBody>
          <a:bodyPr/>
          <a:lstStyle>
            <a:lvl1pPr marL="91440" indent="-91440">
              <a:spcBef>
                <a:spcPts val="0"/>
              </a:spcBef>
              <a:buClr>
                <a:srgbClr val="0070C0"/>
              </a:buClr>
              <a:defRPr sz="1600">
                <a:solidFill>
                  <a:srgbClr val="003A78"/>
                </a:solidFill>
                <a:latin typeface="Arial" panose="020B0604020202020204" pitchFamily="34" charset="0"/>
                <a:cs typeface="Arial" panose="020B0604020202020204" pitchFamily="34" charset="0"/>
              </a:defRPr>
            </a:lvl1pPr>
          </a:lstStyle>
          <a:p>
            <a:pPr lvl="0"/>
            <a:r>
              <a:rPr lang="en-US" dirty="0"/>
              <a:t>Click to edit text</a:t>
            </a:r>
          </a:p>
        </p:txBody>
      </p:sp>
      <p:pic>
        <p:nvPicPr>
          <p:cNvPr id="18" name="Picture 1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1371599"/>
          </a:xfrm>
          <a:prstGeom prst="rect">
            <a:avLst/>
          </a:prstGeom>
        </p:spPr>
      </p:pic>
      <p:cxnSp>
        <p:nvCxnSpPr>
          <p:cNvPr id="21" name="Straight Connector 20"/>
          <p:cNvCxnSpPr/>
          <p:nvPr userDrawn="1"/>
        </p:nvCxnSpPr>
        <p:spPr>
          <a:xfrm>
            <a:off x="2" y="1367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22" name="Picture 21"/>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flipH="1">
            <a:off x="1" y="3771901"/>
            <a:ext cx="9157371" cy="1371599"/>
          </a:xfrm>
          <a:prstGeom prst="rect">
            <a:avLst/>
          </a:prstGeom>
        </p:spPr>
      </p:pic>
      <p:cxnSp>
        <p:nvCxnSpPr>
          <p:cNvPr id="23" name="Straight Connector 22"/>
          <p:cNvCxnSpPr/>
          <p:nvPr userDrawn="1"/>
        </p:nvCxnSpPr>
        <p:spPr>
          <a:xfrm>
            <a:off x="2" y="3780234"/>
            <a:ext cx="9158733" cy="1191"/>
          </a:xfrm>
          <a:prstGeom prst="line">
            <a:avLst/>
          </a:prstGeom>
          <a:ln w="25400" cap="flat" cmpd="sng" algn="ctr">
            <a:solidFill>
              <a:srgbClr val="00B0F0"/>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2" name="Picture 11" descr="A picture containing drawing&#10;&#10;Description automatically generated">
            <a:extLst>
              <a:ext uri="{FF2B5EF4-FFF2-40B4-BE49-F238E27FC236}">
                <a16:creationId xmlns:a16="http://schemas.microsoft.com/office/drawing/2014/main" id="{C0BF7C01-F2BC-8541-998E-60D91F640410}"/>
              </a:ext>
            </a:extLst>
          </p:cNvPr>
          <p:cNvPicPr>
            <a:picLocks noChangeAspect="1"/>
          </p:cNvPicPr>
          <p:nvPr userDrawn="1"/>
        </p:nvPicPr>
        <p:blipFill>
          <a:blip r:embed="rId3"/>
          <a:stretch>
            <a:fillRect/>
          </a:stretch>
        </p:blipFill>
        <p:spPr>
          <a:xfrm>
            <a:off x="7957128" y="4763150"/>
            <a:ext cx="1097280" cy="32009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01788918"/>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Lar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Large-Font Text Slide: click to add title</a:t>
            </a:r>
          </a:p>
        </p:txBody>
      </p:sp>
      <p:cxnSp>
        <p:nvCxnSpPr>
          <p:cNvPr id="7" name="Straight Connector 6">
            <a:extLst>
              <a:ext uri="{FF2B5EF4-FFF2-40B4-BE49-F238E27FC236}">
                <a16:creationId xmlns:a16="http://schemas.microsoft.com/office/drawing/2014/main" id="{F963F68E-DC87-6D41-BCD2-51C0D4E7A384}"/>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3">
            <a:extLst>
              <a:ext uri="{FF2B5EF4-FFF2-40B4-BE49-F238E27FC236}">
                <a16:creationId xmlns:a16="http://schemas.microsoft.com/office/drawing/2014/main" id="{797A762D-DB19-4B44-A1FD-A0A2633A87ED}"/>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8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First-level text</a:t>
            </a:r>
          </a:p>
          <a:p>
            <a:pPr lvl="1"/>
            <a:r>
              <a:rPr lang="en-US" dirty="0"/>
              <a:t>Level 2</a:t>
            </a:r>
          </a:p>
          <a:p>
            <a:pPr lvl="2"/>
            <a:r>
              <a:rPr lang="en-US" dirty="0"/>
              <a:t>Level 3</a:t>
            </a:r>
          </a:p>
          <a:p>
            <a:pPr lvl="1"/>
            <a:endParaRPr lang="en-US" dirty="0"/>
          </a:p>
          <a:p>
            <a:pPr lvl="1"/>
            <a:endParaRPr lang="en-US" dirty="0"/>
          </a:p>
        </p:txBody>
      </p:sp>
      <p:sp>
        <p:nvSpPr>
          <p:cNvPr id="12" name="Text Placeholder 5">
            <a:extLst>
              <a:ext uri="{FF2B5EF4-FFF2-40B4-BE49-F238E27FC236}">
                <a16:creationId xmlns:a16="http://schemas.microsoft.com/office/drawing/2014/main" id="{9623FC6F-E7CE-A541-95F7-C975302972B7}"/>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8" name="Picture 7">
            <a:extLst>
              <a:ext uri="{FF2B5EF4-FFF2-40B4-BE49-F238E27FC236}">
                <a16:creationId xmlns:a16="http://schemas.microsoft.com/office/drawing/2014/main" id="{02968E2B-998D-9E4B-9CA8-2DDF07D6C847}"/>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1072396428"/>
      </p:ext>
    </p:extLst>
  </p:cSld>
  <p:clrMapOvr>
    <a:masterClrMapping/>
  </p:clrMapOvr>
  <p:transition spd="slow"/>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slosure-Slid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Disclosure Slide</a:t>
            </a:r>
          </a:p>
        </p:txBody>
      </p:sp>
      <p:cxnSp>
        <p:nvCxnSpPr>
          <p:cNvPr id="7" name="Straight Connector 6">
            <a:extLst>
              <a:ext uri="{FF2B5EF4-FFF2-40B4-BE49-F238E27FC236}">
                <a16:creationId xmlns:a16="http://schemas.microsoft.com/office/drawing/2014/main" id="{F963F68E-DC87-6D41-BCD2-51C0D4E7A384}"/>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3">
            <a:extLst>
              <a:ext uri="{FF2B5EF4-FFF2-40B4-BE49-F238E27FC236}">
                <a16:creationId xmlns:a16="http://schemas.microsoft.com/office/drawing/2014/main" id="{1257458A-A398-AC44-9ACF-F3E0897C6FA5}"/>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1168" indent="-173736">
              <a:lnSpc>
                <a:spcPct val="100000"/>
              </a:lnSpc>
              <a:spcBef>
                <a:spcPts val="1200"/>
              </a:spcBef>
              <a:buClr>
                <a:srgbClr val="0070C0"/>
              </a:buClr>
              <a:buSzPct val="100000"/>
              <a:buFont typeface="Arial" panose="020B0604020202020204" pitchFamily="34" charset="0"/>
              <a:buChar char="•"/>
              <a:defRPr sz="2000" baseline="0">
                <a:solidFill>
                  <a:srgbClr val="000000"/>
                </a:solidFill>
                <a:latin typeface="Arial" panose="020B0604020202020204" pitchFamily="34" charset="0"/>
                <a:cs typeface="Arial" panose="020B0604020202020204" pitchFamily="34" charset="0"/>
              </a:defRPr>
            </a:lvl1pPr>
            <a:lvl2pPr marL="291465" marR="0" indent="0" algn="l" defTabSz="685800" rtl="0" eaLnBrk="1" fontAlgn="auto" latinLnBrk="0" hangingPunct="1">
              <a:lnSpc>
                <a:spcPct val="100000"/>
              </a:lnSpc>
              <a:spcBef>
                <a:spcPts val="400"/>
              </a:spcBef>
              <a:spcAft>
                <a:spcPts val="0"/>
              </a:spcAft>
              <a:buClr>
                <a:srgbClr val="0070C0"/>
              </a:buClr>
              <a:buSzPct val="100000"/>
              <a:buFont typeface="Lucida Grande"/>
              <a:buNone/>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4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First-level text</a:t>
            </a:r>
          </a:p>
          <a:p>
            <a:pPr lvl="1"/>
            <a:endParaRPr lang="en-US" dirty="0"/>
          </a:p>
        </p:txBody>
      </p:sp>
      <p:pic>
        <p:nvPicPr>
          <p:cNvPr id="8" name="Picture 7">
            <a:extLst>
              <a:ext uri="{FF2B5EF4-FFF2-40B4-BE49-F238E27FC236}">
                <a16:creationId xmlns:a16="http://schemas.microsoft.com/office/drawing/2014/main" id="{730E7550-CDDC-BC4B-8D69-774A963402DA}"/>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951728914"/>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Whit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CC4D3E-D0A9-2E4C-9195-67601135B337}"/>
              </a:ext>
            </a:extLst>
          </p:cNvPr>
          <p:cNvSpPr/>
          <p:nvPr userDrawn="1"/>
        </p:nvSpPr>
        <p:spPr>
          <a:xfrm>
            <a:off x="7653868" y="4705350"/>
            <a:ext cx="1490133" cy="438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553878355"/>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Funding-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5502617-E737-0B4C-B8D5-31D906CFA66A}"/>
              </a:ext>
            </a:extLst>
          </p:cNvPr>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cxnSp>
        <p:nvCxnSpPr>
          <p:cNvPr id="9" name="Straight Connector 8">
            <a:extLst>
              <a:ext uri="{FF2B5EF4-FFF2-40B4-BE49-F238E27FC236}">
                <a16:creationId xmlns:a16="http://schemas.microsoft.com/office/drawing/2014/main" id="{7895FBF6-F6F0-E948-9DD9-FE96C5558A1F}"/>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A02D33C-9763-414E-8F13-FF96FCB53E8D}"/>
              </a:ext>
            </a:extLst>
          </p:cNvPr>
          <p:cNvSpPr txBox="1"/>
          <p:nvPr userDrawn="1"/>
        </p:nvSpPr>
        <p:spPr>
          <a:xfrm>
            <a:off x="458843" y="1375979"/>
            <a:ext cx="8229600" cy="1299010"/>
          </a:xfrm>
          <a:prstGeom prst="rect">
            <a:avLst/>
          </a:prstGeom>
          <a:noFill/>
        </p:spPr>
        <p:txBody>
          <a:bodyPr wrap="square" rtlCol="0">
            <a:spAutoFit/>
          </a:bodyPr>
          <a:lstStyle/>
          <a:p>
            <a:pPr marL="0" marR="0" lvl="0" indent="0" algn="l" defTabSz="914400" rtl="0" eaLnBrk="0" fontAlgn="base" latinLnBrk="0" hangingPunct="0">
              <a:lnSpc>
                <a:spcPts val="2400"/>
              </a:lnSpc>
              <a:spcBef>
                <a:spcPts val="0"/>
              </a:spcBef>
              <a:spcAft>
                <a:spcPct val="0"/>
              </a:spcAft>
              <a:buClr>
                <a:srgbClr val="434DA1"/>
              </a:buClr>
              <a:buSzPct val="125000"/>
              <a:buFont typeface="Arial"/>
              <a:buNone/>
              <a:tabLst/>
              <a:defRPr/>
            </a:pPr>
            <a:r>
              <a:rPr lang="en-US" sz="1800" b="1" i="0" dirty="0">
                <a:latin typeface="Arial" panose="020B0604020202020204" pitchFamily="34" charset="0"/>
                <a:cs typeface="Arial" panose="020B0604020202020204" pitchFamily="34" charset="0"/>
              </a:rPr>
              <a:t>Hepatitis </a:t>
            </a:r>
            <a:r>
              <a:rPr lang="en-US" sz="2000" b="1" i="0" dirty="0">
                <a:solidFill>
                  <a:srgbClr val="285078"/>
                </a:solidFill>
                <a:latin typeface="Arial" panose="020B0604020202020204" pitchFamily="34" charset="0"/>
                <a:cs typeface="Arial" panose="020B0604020202020204" pitchFamily="34" charset="0"/>
              </a:rPr>
              <a:t>B</a:t>
            </a:r>
            <a:r>
              <a:rPr lang="en-US" sz="1800" b="1" i="0" dirty="0">
                <a:latin typeface="Arial" panose="020B0604020202020204" pitchFamily="34" charset="0"/>
                <a:cs typeface="Arial" panose="020B0604020202020204" pitchFamily="34" charset="0"/>
              </a:rPr>
              <a:t> Online </a:t>
            </a:r>
            <a:r>
              <a:rPr lang="en-US" sz="1800" i="0" dirty="0">
                <a:latin typeface="Arial" panose="020B0604020202020204" pitchFamily="34" charset="0"/>
                <a:cs typeface="Arial" panose="020B0604020202020204" pitchFamily="34" charset="0"/>
              </a:rPr>
              <a:t>is funded by a cooperative agreement from the Centers for Disease Control and Prevention (CDC-RFA-PS21-2105). This project is led by the University of Washington Infectious Diseases Education and Assessment (IDEA) Program. </a:t>
            </a:r>
            <a:endParaRPr lang="en-US" sz="1500" i="0" dirty="0">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7C213551-561A-AA46-9AE1-39DE39307B7A}"/>
              </a:ext>
            </a:extLst>
          </p:cNvPr>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Acknowledgments</a:t>
            </a:r>
          </a:p>
        </p:txBody>
      </p:sp>
      <p:pic>
        <p:nvPicPr>
          <p:cNvPr id="30" name="Picture 29">
            <a:extLst>
              <a:ext uri="{FF2B5EF4-FFF2-40B4-BE49-F238E27FC236}">
                <a16:creationId xmlns:a16="http://schemas.microsoft.com/office/drawing/2014/main" id="{7B52CC8C-2E46-A64F-977C-0630AC820B4F}"/>
              </a:ext>
            </a:extLst>
          </p:cNvPr>
          <p:cNvPicPr>
            <a:picLocks noChangeAspect="1"/>
          </p:cNvPicPr>
          <p:nvPr userDrawn="1"/>
        </p:nvPicPr>
        <p:blipFill>
          <a:blip r:embed="rId3"/>
          <a:stretch>
            <a:fillRect/>
          </a:stretch>
        </p:blipFill>
        <p:spPr>
          <a:xfrm>
            <a:off x="478104" y="3229441"/>
            <a:ext cx="2120053" cy="621792"/>
          </a:xfrm>
          <a:prstGeom prst="rect">
            <a:avLst/>
          </a:prstGeom>
        </p:spPr>
      </p:pic>
      <p:pic>
        <p:nvPicPr>
          <p:cNvPr id="41" name="Picture 40">
            <a:extLst>
              <a:ext uri="{FF2B5EF4-FFF2-40B4-BE49-F238E27FC236}">
                <a16:creationId xmlns:a16="http://schemas.microsoft.com/office/drawing/2014/main" id="{0407382B-8414-8042-8E89-870550A6EFEB}"/>
              </a:ext>
            </a:extLst>
          </p:cNvPr>
          <p:cNvPicPr>
            <a:picLocks noChangeAspect="1"/>
          </p:cNvPicPr>
          <p:nvPr userDrawn="1"/>
        </p:nvPicPr>
        <p:blipFill>
          <a:blip r:embed="rId4"/>
          <a:stretch>
            <a:fillRect/>
          </a:stretch>
        </p:blipFill>
        <p:spPr>
          <a:xfrm>
            <a:off x="3448242" y="3230381"/>
            <a:ext cx="2257262" cy="658368"/>
          </a:xfrm>
          <a:prstGeom prst="rect">
            <a:avLst/>
          </a:prstGeom>
        </p:spPr>
      </p:pic>
      <p:sp>
        <p:nvSpPr>
          <p:cNvPr id="44" name="TextBox 43">
            <a:extLst>
              <a:ext uri="{FF2B5EF4-FFF2-40B4-BE49-F238E27FC236}">
                <a16:creationId xmlns:a16="http://schemas.microsoft.com/office/drawing/2014/main" id="{137AE269-BE42-CD42-BDC8-562A526116E5}"/>
              </a:ext>
            </a:extLst>
          </p:cNvPr>
          <p:cNvSpPr txBox="1"/>
          <p:nvPr userDrawn="1"/>
        </p:nvSpPr>
        <p:spPr>
          <a:xfrm>
            <a:off x="0" y="4636541"/>
            <a:ext cx="9151575" cy="564257"/>
          </a:xfrm>
          <a:prstGeom prst="rect">
            <a:avLst/>
          </a:prstGeom>
          <a:solidFill>
            <a:schemeClr val="bg1">
              <a:lumMod val="95000"/>
            </a:schemeClr>
          </a:solidFill>
        </p:spPr>
        <p:txBody>
          <a:bodyPr wrap="square" lIns="1188720" tIns="91440" rIns="1188720" bIns="137160" rtlCol="0" anchor="ctr">
            <a:spAutoFit/>
          </a:bodyPr>
          <a:lstStyle/>
          <a:p>
            <a:pPr algn="ctr">
              <a:lnSpc>
                <a:spcPts val="1300"/>
              </a:lnSpc>
            </a:pPr>
            <a:r>
              <a:rPr lang="en-US" sz="1100" i="1" dirty="0">
                <a:solidFill>
                  <a:schemeClr val="tx1"/>
                </a:solidFill>
                <a:latin typeface="+mn-lt"/>
              </a:rPr>
              <a:t>The content in this presentation is that of the author(s) and does not necessarily represent </a:t>
            </a:r>
            <a:br>
              <a:rPr lang="en-US" sz="1100" i="1" dirty="0">
                <a:solidFill>
                  <a:schemeClr val="tx1"/>
                </a:solidFill>
                <a:latin typeface="+mn-lt"/>
              </a:rPr>
            </a:br>
            <a:r>
              <a:rPr lang="en-US" sz="1100" i="1" dirty="0">
                <a:solidFill>
                  <a:schemeClr val="tx1"/>
                </a:solidFill>
                <a:latin typeface="+mn-lt"/>
              </a:rPr>
              <a:t>the official position of the Centers for Disease Control and Prevention.</a:t>
            </a:r>
            <a:endParaRPr lang="en-US" sz="1100" i="1" dirty="0">
              <a:solidFill>
                <a:schemeClr val="tx1"/>
              </a:solidFill>
              <a:latin typeface="Arial"/>
            </a:endParaRPr>
          </a:p>
        </p:txBody>
      </p:sp>
      <p:pic>
        <p:nvPicPr>
          <p:cNvPr id="16" name="Picture 15">
            <a:extLst>
              <a:ext uri="{FF2B5EF4-FFF2-40B4-BE49-F238E27FC236}">
                <a16:creationId xmlns:a16="http://schemas.microsoft.com/office/drawing/2014/main" id="{9D4DF6FE-85D1-3A46-B06F-0728429CE4DE}"/>
              </a:ext>
            </a:extLst>
          </p:cNvPr>
          <p:cNvPicPr>
            <a:picLocks noChangeAspect="1"/>
          </p:cNvPicPr>
          <p:nvPr userDrawn="1"/>
        </p:nvPicPr>
        <p:blipFill>
          <a:blip r:embed="rId5"/>
          <a:stretch>
            <a:fillRect/>
          </a:stretch>
        </p:blipFill>
        <p:spPr>
          <a:xfrm>
            <a:off x="6442226" y="3266416"/>
            <a:ext cx="2145931" cy="560724"/>
          </a:xfrm>
          <a:prstGeom prst="rect">
            <a:avLst/>
          </a:prstGeom>
        </p:spPr>
      </p:pic>
    </p:spTree>
    <p:extLst>
      <p:ext uri="{BB962C8B-B14F-4D97-AF65-F5344CB8AC3E}">
        <p14:creationId xmlns:p14="http://schemas.microsoft.com/office/powerpoint/2010/main" val="1299474102"/>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Medium">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Medium-Font Text Slide: click to add title</a:t>
            </a:r>
          </a:p>
        </p:txBody>
      </p:sp>
      <p:cxnSp>
        <p:nvCxnSpPr>
          <p:cNvPr id="7" name="Straight Connector 6">
            <a:extLst>
              <a:ext uri="{FF2B5EF4-FFF2-40B4-BE49-F238E27FC236}">
                <a16:creationId xmlns:a16="http://schemas.microsoft.com/office/drawing/2014/main" id="{F963F68E-DC87-6D41-BCD2-51C0D4E7A384}"/>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3">
            <a:extLst>
              <a:ext uri="{FF2B5EF4-FFF2-40B4-BE49-F238E27FC236}">
                <a16:creationId xmlns:a16="http://schemas.microsoft.com/office/drawing/2014/main" id="{1257458A-A398-AC44-9ACF-F3E0897C6FA5}"/>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0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300"/>
              </a:spcBef>
              <a:buClr>
                <a:srgbClr val="0070C0"/>
              </a:buClr>
              <a:buSzPct val="100000"/>
              <a:defRPr sz="16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First-level text</a:t>
            </a:r>
          </a:p>
          <a:p>
            <a:pPr lvl="1"/>
            <a:r>
              <a:rPr lang="en-US" dirty="0"/>
              <a:t>Second-level text</a:t>
            </a:r>
          </a:p>
          <a:p>
            <a:pPr lvl="2"/>
            <a:r>
              <a:rPr lang="en-US" dirty="0"/>
              <a:t>Third-level text</a:t>
            </a:r>
          </a:p>
          <a:p>
            <a:pPr lvl="1"/>
            <a:endParaRPr lang="en-US" dirty="0"/>
          </a:p>
        </p:txBody>
      </p:sp>
      <p:sp>
        <p:nvSpPr>
          <p:cNvPr id="12" name="Text Placeholder 5">
            <a:extLst>
              <a:ext uri="{FF2B5EF4-FFF2-40B4-BE49-F238E27FC236}">
                <a16:creationId xmlns:a16="http://schemas.microsoft.com/office/drawing/2014/main" id="{5F2B4AE2-70E2-7A4A-9E65-3919D01E0275}"/>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8" name="Picture 7">
            <a:extLst>
              <a:ext uri="{FF2B5EF4-FFF2-40B4-BE49-F238E27FC236}">
                <a16:creationId xmlns:a16="http://schemas.microsoft.com/office/drawing/2014/main" id="{730E7550-CDDC-BC4B-8D69-774A963402DA}"/>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4282946693"/>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Same 20 Font">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Same-20-Font Text Slide: click to add title</a:t>
            </a:r>
          </a:p>
        </p:txBody>
      </p:sp>
      <p:cxnSp>
        <p:nvCxnSpPr>
          <p:cNvPr id="7" name="Straight Connector 6">
            <a:extLst>
              <a:ext uri="{FF2B5EF4-FFF2-40B4-BE49-F238E27FC236}">
                <a16:creationId xmlns:a16="http://schemas.microsoft.com/office/drawing/2014/main" id="{F963F68E-DC87-6D41-BCD2-51C0D4E7A384}"/>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3">
            <a:extLst>
              <a:ext uri="{FF2B5EF4-FFF2-40B4-BE49-F238E27FC236}">
                <a16:creationId xmlns:a16="http://schemas.microsoft.com/office/drawing/2014/main" id="{1257458A-A398-AC44-9ACF-F3E0897C6FA5}"/>
              </a:ext>
            </a:extLst>
          </p:cNvPr>
          <p:cNvSpPr>
            <a:spLocks noGrp="1"/>
          </p:cNvSpPr>
          <p:nvPr>
            <p:ph sz="half" idx="2" hasCustomPrompt="1"/>
          </p:nvPr>
        </p:nvSpPr>
        <p:spPr>
          <a:xfrm>
            <a:off x="323850" y="1135604"/>
            <a:ext cx="8515350" cy="3600450"/>
          </a:xfrm>
          <a:prstGeom prst="rect">
            <a:avLst/>
          </a:prstGeom>
        </p:spPr>
        <p:txBody>
          <a:bodyPr anchor="t" anchorCtr="0">
            <a:normAutofit/>
          </a:bodyPr>
          <a:lstStyle>
            <a:lvl1pPr marL="201168" indent="-173736">
              <a:lnSpc>
                <a:spcPct val="100000"/>
              </a:lnSpc>
              <a:spcBef>
                <a:spcPts val="1200"/>
              </a:spcBef>
              <a:buClr>
                <a:srgbClr val="0070C0"/>
              </a:buClr>
              <a:buSzPct val="100000"/>
              <a:buFont typeface="Arial" panose="020B0604020202020204" pitchFamily="34" charset="0"/>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640080" indent="-137160">
              <a:lnSpc>
                <a:spcPct val="100000"/>
              </a:lnSpc>
              <a:spcBef>
                <a:spcPts val="400"/>
              </a:spcBef>
              <a:buClr>
                <a:srgbClr val="0070C0"/>
              </a:buClr>
              <a:buSzPct val="100000"/>
              <a:defRPr sz="2000">
                <a:solidFill>
                  <a:srgbClr val="000000"/>
                </a:solidFill>
                <a:latin typeface="Arial" panose="020B0604020202020204" pitchFamily="34" charset="0"/>
                <a:cs typeface="Arial" panose="020B0604020202020204" pitchFamily="34" charset="0"/>
              </a:defRPr>
            </a:lvl3pPr>
            <a:lvl4pPr>
              <a:defRPr sz="1500"/>
            </a:lvl4pPr>
            <a:lvl5pPr>
              <a:defRPr sz="1500"/>
            </a:lvl5pPr>
            <a:lvl6pPr>
              <a:defRPr sz="1200"/>
            </a:lvl6pPr>
            <a:lvl7pPr>
              <a:defRPr sz="1200"/>
            </a:lvl7pPr>
            <a:lvl8pPr>
              <a:defRPr sz="1200"/>
            </a:lvl8pPr>
            <a:lvl9pPr>
              <a:defRPr sz="1200"/>
            </a:lvl9pPr>
          </a:lstStyle>
          <a:p>
            <a:pPr lvl="0"/>
            <a:r>
              <a:rPr lang="en-US" dirty="0"/>
              <a:t>First-level text</a:t>
            </a:r>
          </a:p>
          <a:p>
            <a:pPr lvl="1"/>
            <a:r>
              <a:rPr lang="en-US" dirty="0"/>
              <a:t>Second-level text</a:t>
            </a:r>
          </a:p>
          <a:p>
            <a:pPr lvl="2"/>
            <a:r>
              <a:rPr lang="en-US" dirty="0"/>
              <a:t>Third-level text</a:t>
            </a:r>
          </a:p>
          <a:p>
            <a:pPr lvl="1"/>
            <a:endParaRPr lang="en-US" dirty="0"/>
          </a:p>
          <a:p>
            <a:pPr lvl="1"/>
            <a:endParaRPr lang="en-US" dirty="0"/>
          </a:p>
        </p:txBody>
      </p:sp>
      <p:sp>
        <p:nvSpPr>
          <p:cNvPr id="12" name="Text Placeholder 5">
            <a:extLst>
              <a:ext uri="{FF2B5EF4-FFF2-40B4-BE49-F238E27FC236}">
                <a16:creationId xmlns:a16="http://schemas.microsoft.com/office/drawing/2014/main" id="{5F2B4AE2-70E2-7A4A-9E65-3919D01E0275}"/>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8" name="Picture 7">
            <a:extLst>
              <a:ext uri="{FF2B5EF4-FFF2-40B4-BE49-F238E27FC236}">
                <a16:creationId xmlns:a16="http://schemas.microsoft.com/office/drawing/2014/main" id="{730E7550-CDDC-BC4B-8D69-774A963402DA}"/>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1872404020"/>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Data/Imag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Text and Data/Image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8" name="Content Placeholder 3">
            <a:extLst>
              <a:ext uri="{FF2B5EF4-FFF2-40B4-BE49-F238E27FC236}">
                <a16:creationId xmlns:a16="http://schemas.microsoft.com/office/drawing/2014/main" id="{59D8BF7C-594B-5F44-892D-5AD36E3A5B57}"/>
              </a:ext>
            </a:extLst>
          </p:cNvPr>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0"/>
              </a:spcBef>
              <a:buClr>
                <a:srgbClr val="0070C0"/>
              </a:buClr>
              <a:buSzPct val="10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10" name="Text Placeholder 5">
            <a:extLst>
              <a:ext uri="{FF2B5EF4-FFF2-40B4-BE49-F238E27FC236}">
                <a16:creationId xmlns:a16="http://schemas.microsoft.com/office/drawing/2014/main" id="{37F3867B-74CD-0743-B864-4CD21D2D5F1B}"/>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9" name="Picture 8">
            <a:extLst>
              <a:ext uri="{FF2B5EF4-FFF2-40B4-BE49-F238E27FC236}">
                <a16:creationId xmlns:a16="http://schemas.microsoft.com/office/drawing/2014/main" id="{ECB39726-367F-D64A-9196-071531540DC0}"/>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2138419722"/>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Graph-Table-Image">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000">
                <a:solidFill>
                  <a:schemeClr val="bg1"/>
                </a:solidFill>
                <a:latin typeface="Arial" panose="020B0604020202020204" pitchFamily="34" charset="0"/>
                <a:cs typeface="Arial" panose="020B0604020202020204" pitchFamily="34" charset="0"/>
              </a:defRPr>
            </a:lvl1pPr>
          </a:lstStyle>
          <a:p>
            <a:r>
              <a:rPr lang="en-US" dirty="0"/>
              <a:t>Graph/Table/Image: click to add title</a:t>
            </a:r>
          </a:p>
        </p:txBody>
      </p:sp>
      <p:cxnSp>
        <p:nvCxnSpPr>
          <p:cNvPr id="6" name="Straight Connector 5">
            <a:extLst>
              <a:ext uri="{FF2B5EF4-FFF2-40B4-BE49-F238E27FC236}">
                <a16:creationId xmlns:a16="http://schemas.microsoft.com/office/drawing/2014/main" id="{180B99B2-EBF7-BA42-83FC-8AD08B645963}"/>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7" name="Text Placeholder 5">
            <a:extLst>
              <a:ext uri="{FF2B5EF4-FFF2-40B4-BE49-F238E27FC236}">
                <a16:creationId xmlns:a16="http://schemas.microsoft.com/office/drawing/2014/main" id="{867A6B9D-560F-CA41-A6F0-1C79BD3667B9}"/>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9" name="Picture 8">
            <a:extLst>
              <a:ext uri="{FF2B5EF4-FFF2-40B4-BE49-F238E27FC236}">
                <a16:creationId xmlns:a16="http://schemas.microsoft.com/office/drawing/2014/main" id="{60B9605D-D584-B44E-B8E7-E2EC6AAA7D26}"/>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4165635349"/>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llustration-Credit">
    <p:spTree>
      <p:nvGrpSpPr>
        <p:cNvPr id="1" name=""/>
        <p:cNvGrpSpPr/>
        <p:nvPr/>
      </p:nvGrpSpPr>
      <p:grpSpPr>
        <a:xfrm>
          <a:off x="0" y="0"/>
          <a:ext cx="0" cy="0"/>
          <a:chOff x="0" y="0"/>
          <a:chExt cx="0" cy="0"/>
        </a:xfrm>
      </p:grpSpPr>
      <p:pic>
        <p:nvPicPr>
          <p:cNvPr id="8" name="Picture 7"/>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000">
                <a:solidFill>
                  <a:schemeClr val="bg1"/>
                </a:solidFill>
                <a:latin typeface="Arial" panose="020B0604020202020204" pitchFamily="34" charset="0"/>
                <a:cs typeface="Arial" panose="020B0604020202020204" pitchFamily="34" charset="0"/>
              </a:defRPr>
            </a:lvl1pPr>
          </a:lstStyle>
          <a:p>
            <a:r>
              <a:rPr lang="en-US" dirty="0"/>
              <a:t>Illustration/Credit: click to add title</a:t>
            </a:r>
          </a:p>
        </p:txBody>
      </p:sp>
      <p:cxnSp>
        <p:nvCxnSpPr>
          <p:cNvPr id="6" name="Straight Connector 5">
            <a:extLst>
              <a:ext uri="{FF2B5EF4-FFF2-40B4-BE49-F238E27FC236}">
                <a16:creationId xmlns:a16="http://schemas.microsoft.com/office/drawing/2014/main" id="{180B99B2-EBF7-BA42-83FC-8AD08B645963}"/>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7" name="Text Placeholder 5">
            <a:extLst>
              <a:ext uri="{FF2B5EF4-FFF2-40B4-BE49-F238E27FC236}">
                <a16:creationId xmlns:a16="http://schemas.microsoft.com/office/drawing/2014/main" id="{867A6B9D-560F-CA41-A6F0-1C79BD3667B9}"/>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pic>
        <p:nvPicPr>
          <p:cNvPr id="9" name="Picture 8">
            <a:extLst>
              <a:ext uri="{FF2B5EF4-FFF2-40B4-BE49-F238E27FC236}">
                <a16:creationId xmlns:a16="http://schemas.microsoft.com/office/drawing/2014/main" id="{60B9605D-D584-B44E-B8E7-E2EC6AAA7D26}"/>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4261177744"/>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Gray-Bar">
    <p:spTree>
      <p:nvGrpSpPr>
        <p:cNvPr id="1" name=""/>
        <p:cNvGrpSpPr/>
        <p:nvPr/>
      </p:nvGrpSpPr>
      <p:grpSpPr>
        <a:xfrm>
          <a:off x="0" y="0"/>
          <a:ext cx="0" cy="0"/>
          <a:chOff x="0" y="0"/>
          <a:chExt cx="0" cy="0"/>
        </a:xfrm>
      </p:grpSpPr>
      <p:pic>
        <p:nvPicPr>
          <p:cNvPr id="15" name="Picture 14"/>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a:solidFill>
                  <a:schemeClr val="bg1"/>
                </a:solidFill>
                <a:latin typeface="Arial" panose="020B0604020202020204" pitchFamily="34" charset="0"/>
                <a:cs typeface="Arial" panose="020B0604020202020204" pitchFamily="34" charset="0"/>
              </a:defRPr>
            </a:lvl1pPr>
          </a:lstStyle>
          <a:p>
            <a:r>
              <a:rPr lang="en-US" dirty="0"/>
              <a:t>Data Slide with Gray Title Bar: click to add title</a:t>
            </a:r>
          </a:p>
        </p:txBody>
      </p:sp>
      <p:sp>
        <p:nvSpPr>
          <p:cNvPr id="8" name="Rectangle 3"/>
          <p:cNvSpPr>
            <a:spLocks noChangeArrowheads="1"/>
          </p:cNvSpPr>
          <p:nvPr userDrawn="1"/>
        </p:nvSpPr>
        <p:spPr bwMode="invGray">
          <a:xfrm>
            <a:off x="-4917" y="980205"/>
            <a:ext cx="9162288" cy="377190"/>
          </a:xfrm>
          <a:prstGeom prst="rect">
            <a:avLst/>
          </a:prstGeom>
          <a:solidFill>
            <a:srgbClr val="5A646E"/>
          </a:solidFill>
          <a:ln>
            <a:no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10" name="Text Placeholder 2">
            <a:extLst>
              <a:ext uri="{FF2B5EF4-FFF2-40B4-BE49-F238E27FC236}">
                <a16:creationId xmlns:a16="http://schemas.microsoft.com/office/drawing/2014/main" id="{85436345-40BB-5242-A91F-64B15D2D0A4B}"/>
              </a:ext>
            </a:extLst>
          </p:cNvPr>
          <p:cNvSpPr>
            <a:spLocks noGrp="1"/>
          </p:cNvSpPr>
          <p:nvPr>
            <p:ph type="body" idx="10" hasCustomPrompt="1"/>
          </p:nvPr>
        </p:nvSpPr>
        <p:spPr>
          <a:xfrm>
            <a:off x="323850" y="1000525"/>
            <a:ext cx="8503920"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cxnSp>
        <p:nvCxnSpPr>
          <p:cNvPr id="9" name="Straight Connector 8">
            <a:extLst>
              <a:ext uri="{FF2B5EF4-FFF2-40B4-BE49-F238E27FC236}">
                <a16:creationId xmlns:a16="http://schemas.microsoft.com/office/drawing/2014/main" id="{59C2CBBB-5045-8F42-85A1-BB5104437F5D}"/>
              </a:ext>
            </a:extLst>
          </p:cNvPr>
          <p:cNvCxnSpPr>
            <a:cxnSpLocks/>
          </p:cNvCxnSpPr>
          <p:nvPr userDrawn="1"/>
        </p:nvCxnSpPr>
        <p:spPr>
          <a:xfrm>
            <a:off x="-14989" y="97218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2" name="Text Placeholder 5">
            <a:extLst>
              <a:ext uri="{FF2B5EF4-FFF2-40B4-BE49-F238E27FC236}">
                <a16:creationId xmlns:a16="http://schemas.microsoft.com/office/drawing/2014/main" id="{28C5AF5C-6EA9-6B49-A7AF-72E6D21531A2}"/>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11" name="Picture 10">
            <a:extLst>
              <a:ext uri="{FF2B5EF4-FFF2-40B4-BE49-F238E27FC236}">
                <a16:creationId xmlns:a16="http://schemas.microsoft.com/office/drawing/2014/main" id="{9258C9FC-3328-574A-A1BB-2F63ADF3D150}"/>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1458743444"/>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tudy-Slide">
    <p:spTree>
      <p:nvGrpSpPr>
        <p:cNvPr id="1" name=""/>
        <p:cNvGrpSpPr/>
        <p:nvPr/>
      </p:nvGrpSpPr>
      <p:grpSpPr>
        <a:xfrm>
          <a:off x="0" y="0"/>
          <a:ext cx="0" cy="0"/>
          <a:chOff x="0" y="0"/>
          <a:chExt cx="0" cy="0"/>
        </a:xfrm>
      </p:grpSpPr>
      <p:pic>
        <p:nvPicPr>
          <p:cNvPr id="16" name="Picture 15"/>
          <p:cNvPicPr>
            <a:picLocks/>
          </p:cNvPicPr>
          <p:nvPr userDrawn="1"/>
        </p:nvPicPr>
        <p:blipFill>
          <a:blip r:embed="rId2" cstate="print">
            <a:extLst>
              <a:ext uri="{28A0092B-C50C-407E-A947-70E740481C1C}">
                <a14:useLocalDpi xmlns:a14="http://schemas.microsoft.com/office/drawing/2010/main"/>
              </a:ext>
            </a:extLst>
          </a:blip>
          <a:stretch>
            <a:fillRect/>
          </a:stretch>
        </p:blipFill>
        <p:spPr>
          <a:xfrm>
            <a:off x="1" y="0"/>
            <a:ext cx="9157371" cy="960120"/>
          </a:xfrm>
          <a:prstGeom prst="rect">
            <a:avLst/>
          </a:prstGeom>
        </p:spPr>
      </p:pic>
      <p:sp>
        <p:nvSpPr>
          <p:cNvPr id="2" name="Title 1"/>
          <p:cNvSpPr>
            <a:spLocks noGrp="1"/>
          </p:cNvSpPr>
          <p:nvPr>
            <p:ph type="title" hasCustomPrompt="1"/>
          </p:nvPr>
        </p:nvSpPr>
        <p:spPr>
          <a:xfrm>
            <a:off x="323850" y="171450"/>
            <a:ext cx="8515350" cy="742950"/>
          </a:xfrm>
          <a:prstGeom prst="rect">
            <a:avLst/>
          </a:prstGeom>
        </p:spPr>
        <p:txBody>
          <a:bodyPr anchor="ctr" anchorCtr="0">
            <a:normAutofit/>
          </a:bodyPr>
          <a:lstStyle>
            <a:lvl1pPr algn="l">
              <a:defRPr sz="2400" baseline="0">
                <a:solidFill>
                  <a:schemeClr val="bg1"/>
                </a:solidFill>
                <a:latin typeface="Arial" panose="020B0604020202020204" pitchFamily="34" charset="0"/>
                <a:cs typeface="Arial" panose="020B0604020202020204" pitchFamily="34" charset="0"/>
              </a:defRPr>
            </a:lvl1pPr>
          </a:lstStyle>
          <a:p>
            <a:r>
              <a:rPr lang="en-US" dirty="0"/>
              <a:t>Study Slide: click to add title</a:t>
            </a:r>
          </a:p>
        </p:txBody>
      </p:sp>
      <p:cxnSp>
        <p:nvCxnSpPr>
          <p:cNvPr id="7" name="Straight Connector 6">
            <a:extLst>
              <a:ext uri="{FF2B5EF4-FFF2-40B4-BE49-F238E27FC236}">
                <a16:creationId xmlns:a16="http://schemas.microsoft.com/office/drawing/2014/main" id="{5006B65E-6661-EE42-AFF2-CBC4C550F1B5}"/>
              </a:ext>
            </a:extLst>
          </p:cNvPr>
          <p:cNvCxnSpPr>
            <a:cxnSpLocks/>
          </p:cNvCxnSpPr>
          <p:nvPr userDrawn="1"/>
        </p:nvCxnSpPr>
        <p:spPr>
          <a:xfrm>
            <a:off x="-14989" y="962025"/>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10" name="Content Placeholder 3">
            <a:extLst>
              <a:ext uri="{FF2B5EF4-FFF2-40B4-BE49-F238E27FC236}">
                <a16:creationId xmlns:a16="http://schemas.microsoft.com/office/drawing/2014/main" id="{FF4BADDC-F26C-2141-B48C-9B8AA2179C27}"/>
              </a:ext>
            </a:extLst>
          </p:cNvPr>
          <p:cNvSpPr>
            <a:spLocks noGrp="1"/>
          </p:cNvSpPr>
          <p:nvPr>
            <p:ph sz="half" idx="2" hasCustomPrompt="1"/>
          </p:nvPr>
        </p:nvSpPr>
        <p:spPr>
          <a:xfrm>
            <a:off x="323851" y="1184224"/>
            <a:ext cx="4248150"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11" name="Text Placeholder 5">
            <a:extLst>
              <a:ext uri="{FF2B5EF4-FFF2-40B4-BE49-F238E27FC236}">
                <a16:creationId xmlns:a16="http://schemas.microsoft.com/office/drawing/2014/main" id="{E2A540FF-BD62-D94B-8E9E-07E81A49070C}"/>
              </a:ext>
            </a:extLst>
          </p:cNvPr>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pic>
        <p:nvPicPr>
          <p:cNvPr id="8" name="Picture 7">
            <a:extLst>
              <a:ext uri="{FF2B5EF4-FFF2-40B4-BE49-F238E27FC236}">
                <a16:creationId xmlns:a16="http://schemas.microsoft.com/office/drawing/2014/main" id="{72786F12-9EDA-004C-BF21-FAB31A554914}"/>
              </a:ext>
            </a:extLst>
          </p:cNvPr>
          <p:cNvPicPr>
            <a:picLocks/>
          </p:cNvPicPr>
          <p:nvPr userDrawn="1"/>
        </p:nvPicPr>
        <p:blipFill>
          <a:blip r:embed="rId3"/>
          <a:stretch>
            <a:fillRect/>
          </a:stretch>
        </p:blipFill>
        <p:spPr>
          <a:xfrm>
            <a:off x="7950885" y="4786101"/>
            <a:ext cx="1097280" cy="320040"/>
          </a:xfrm>
          <a:prstGeom prst="rect">
            <a:avLst/>
          </a:prstGeom>
        </p:spPr>
      </p:pic>
    </p:spTree>
    <p:extLst>
      <p:ext uri="{BB962C8B-B14F-4D97-AF65-F5344CB8AC3E}">
        <p14:creationId xmlns:p14="http://schemas.microsoft.com/office/powerpoint/2010/main" val="108819732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4" r:id="rId1"/>
    <p:sldLayoutId id="2147483699" r:id="rId2"/>
    <p:sldLayoutId id="2147483709" r:id="rId3"/>
    <p:sldLayoutId id="2147483712" r:id="rId4"/>
    <p:sldLayoutId id="2147483700" r:id="rId5"/>
    <p:sldLayoutId id="2147483701" r:id="rId6"/>
    <p:sldLayoutId id="2147483713" r:id="rId7"/>
    <p:sldLayoutId id="2147483703" r:id="rId8"/>
    <p:sldLayoutId id="2147483710" r:id="rId9"/>
    <p:sldLayoutId id="2147483719" r:id="rId10"/>
    <p:sldLayoutId id="2147483720" r:id="rId11"/>
    <p:sldLayoutId id="2147483717" r:id="rId12"/>
    <p:sldLayoutId id="2147483695" r:id="rId13"/>
    <p:sldLayoutId id="2147483697" r:id="rId14"/>
    <p:sldLayoutId id="2147483698" r:id="rId15"/>
    <p:sldLayoutId id="2147483704" r:id="rId16"/>
    <p:sldLayoutId id="2147483711" r:id="rId17"/>
    <p:sldLayoutId id="2147483705" r:id="rId18"/>
    <p:sldLayoutId id="2147483696" r:id="rId19"/>
    <p:sldLayoutId id="2147483715" r:id="rId20"/>
    <p:sldLayoutId id="2147483707" r:id="rId21"/>
    <p:sldLayoutId id="2147483716" r:id="rId22"/>
  </p:sldLayoutIdLst>
  <p:transition spd="slow"/>
  <p:hf sldNum="0" hd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prstGeom prst="rect">
            <a:avLst/>
          </a:prstGeom>
        </p:spPr>
        <p:txBody>
          <a:bodyPr>
            <a:normAutofit/>
          </a:bodyPr>
          <a:lstStyle/>
          <a:p>
            <a:pPr>
              <a:lnSpc>
                <a:spcPts val="3600"/>
              </a:lnSpc>
            </a:pPr>
            <a:r>
              <a:rPr lang="en-US" dirty="0">
                <a:latin typeface="Arial" panose="020B0604020202020204" pitchFamily="34" charset="0"/>
              </a:rPr>
              <a:t>Hepatitis B (HBV) Reactivation </a:t>
            </a:r>
          </a:p>
        </p:txBody>
      </p:sp>
      <p:sp>
        <p:nvSpPr>
          <p:cNvPr id="3" name="Text Placeholder 2">
            <a:extLst>
              <a:ext uri="{FF2B5EF4-FFF2-40B4-BE49-F238E27FC236}">
                <a16:creationId xmlns:a16="http://schemas.microsoft.com/office/drawing/2014/main" id="{B0A1FB4A-D31F-0B46-801E-4BF261C3C7BD}"/>
              </a:ext>
            </a:extLst>
          </p:cNvPr>
          <p:cNvSpPr>
            <a:spLocks noGrp="1"/>
          </p:cNvSpPr>
          <p:nvPr>
            <p:ph type="body" sz="quarter" idx="18"/>
          </p:nvPr>
        </p:nvSpPr>
        <p:spPr/>
        <p:txBody>
          <a:bodyPr/>
          <a:lstStyle/>
          <a:p>
            <a:r>
              <a:rPr lang="en-US" dirty="0"/>
              <a:t>Prepared by: </a:t>
            </a:r>
          </a:p>
          <a:p>
            <a:r>
              <a:rPr lang="en-US" dirty="0"/>
              <a:t>H. Nina Kim, MD MSc</a:t>
            </a:r>
          </a:p>
          <a:p>
            <a:r>
              <a:rPr lang="en-US" dirty="0"/>
              <a:t>Associate Editor, Hepatitis B and Hepatitis C Online</a:t>
            </a:r>
          </a:p>
          <a:p>
            <a:r>
              <a:rPr lang="en-US" dirty="0"/>
              <a:t>Professor of Medicine</a:t>
            </a:r>
          </a:p>
          <a:p>
            <a:r>
              <a:rPr lang="en-US" dirty="0"/>
              <a:t>Division of Allergy &amp; Infectious Diseases</a:t>
            </a:r>
          </a:p>
          <a:p>
            <a:r>
              <a:rPr lang="en-US" dirty="0"/>
              <a:t>University of Washington</a:t>
            </a:r>
          </a:p>
        </p:txBody>
      </p:sp>
      <p:sp>
        <p:nvSpPr>
          <p:cNvPr id="4" name="Text Placeholder 3"/>
          <p:cNvSpPr>
            <a:spLocks noGrp="1"/>
          </p:cNvSpPr>
          <p:nvPr>
            <p:ph type="body" sz="quarter" idx="14"/>
          </p:nvPr>
        </p:nvSpPr>
        <p:spPr>
          <a:xfrm>
            <a:off x="443736" y="3998272"/>
            <a:ext cx="8229600" cy="219455"/>
          </a:xfrm>
          <a:prstGeom prst="rect">
            <a:avLst/>
          </a:prstGeom>
        </p:spPr>
        <p:txBody>
          <a:bodyPr/>
          <a:lstStyle/>
          <a:p>
            <a:r>
              <a:rPr lang="en-US" b="0" dirty="0">
                <a:cs typeface="Arial"/>
              </a:rPr>
              <a:t>Last Updated: July 19, 2024</a:t>
            </a:r>
            <a:endParaRPr lang="en-US" b="0" dirty="0"/>
          </a:p>
        </p:txBody>
      </p:sp>
    </p:spTree>
    <p:extLst>
      <p:ext uri="{BB962C8B-B14F-4D97-AF65-F5344CB8AC3E}">
        <p14:creationId xmlns:p14="http://schemas.microsoft.com/office/powerpoint/2010/main" val="1887767139"/>
      </p:ext>
    </p:extLst>
  </p:cSld>
  <p:clrMapOvr>
    <a:masterClrMapping/>
  </p:clrMapOvr>
  <p:transition spd="slow" advTm="8309"/>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D3C277-C36B-6C94-67B4-6E4C15115F52}"/>
              </a:ext>
            </a:extLst>
          </p:cNvPr>
          <p:cNvSpPr>
            <a:spLocks noGrp="1"/>
          </p:cNvSpPr>
          <p:nvPr>
            <p:ph type="title"/>
          </p:nvPr>
        </p:nvSpPr>
        <p:spPr/>
        <p:txBody>
          <a:bodyPr/>
          <a:lstStyle/>
          <a:p>
            <a:r>
              <a:rPr lang="en-US" dirty="0"/>
              <a:t>HBV Reactivation: Significant morbidity</a:t>
            </a:r>
          </a:p>
        </p:txBody>
      </p:sp>
      <p:sp>
        <p:nvSpPr>
          <p:cNvPr id="3" name="Content Placeholder 2">
            <a:extLst>
              <a:ext uri="{FF2B5EF4-FFF2-40B4-BE49-F238E27FC236}">
                <a16:creationId xmlns:a16="http://schemas.microsoft.com/office/drawing/2014/main" id="{C8023056-B7B7-FD07-A69E-6F6818F22767}"/>
              </a:ext>
            </a:extLst>
          </p:cNvPr>
          <p:cNvSpPr>
            <a:spLocks noGrp="1"/>
          </p:cNvSpPr>
          <p:nvPr>
            <p:ph sz="half" idx="2"/>
          </p:nvPr>
        </p:nvSpPr>
        <p:spPr/>
        <p:txBody>
          <a:bodyPr>
            <a:normAutofit/>
          </a:bodyPr>
          <a:lstStyle/>
          <a:p>
            <a:r>
              <a:rPr lang="en-US" sz="2200" dirty="0"/>
              <a:t>HBV reactivation can result in </a:t>
            </a:r>
            <a:r>
              <a:rPr lang="en-US" sz="2200" b="1" dirty="0">
                <a:solidFill>
                  <a:srgbClr val="0070C0"/>
                </a:solidFill>
              </a:rPr>
              <a:t>acute liver failure</a:t>
            </a:r>
            <a:r>
              <a:rPr lang="en-US" sz="2200" dirty="0"/>
              <a:t>, defined as any of the following</a:t>
            </a:r>
            <a:r>
              <a:rPr lang="en-US" dirty="0"/>
              <a:t>:</a:t>
            </a:r>
          </a:p>
          <a:p>
            <a:pPr marL="585788" lvl="1" indent="-295275">
              <a:spcBef>
                <a:spcPts val="1500"/>
              </a:spcBef>
              <a:buFont typeface="Wingdings" pitchFamily="2" charset="2"/>
              <a:buChar char="ü"/>
            </a:pPr>
            <a:r>
              <a:rPr lang="en-US" dirty="0"/>
              <a:t>Impaired synthetic function: Total bilirubin &gt;3 mg /dL or INR &gt;1.5</a:t>
            </a:r>
          </a:p>
          <a:p>
            <a:pPr marL="585788" lvl="1" indent="-295275">
              <a:spcBef>
                <a:spcPts val="1500"/>
              </a:spcBef>
              <a:buFont typeface="Wingdings" pitchFamily="2" charset="2"/>
              <a:buChar char="ü"/>
            </a:pPr>
            <a:r>
              <a:rPr lang="en-US" dirty="0"/>
              <a:t>Ascites</a:t>
            </a:r>
          </a:p>
          <a:p>
            <a:pPr marL="585788" lvl="1" indent="-295275">
              <a:spcBef>
                <a:spcPts val="1500"/>
              </a:spcBef>
              <a:buFont typeface="Wingdings" pitchFamily="2" charset="2"/>
              <a:buChar char="ü"/>
            </a:pPr>
            <a:r>
              <a:rPr lang="en-US" dirty="0"/>
              <a:t>Encephalopathy</a:t>
            </a:r>
          </a:p>
          <a:p>
            <a:pPr marL="585788" lvl="1" indent="-295275">
              <a:spcBef>
                <a:spcPts val="1500"/>
              </a:spcBef>
              <a:buFont typeface="Wingdings" pitchFamily="2" charset="2"/>
              <a:buChar char="ü"/>
            </a:pPr>
            <a:r>
              <a:rPr lang="en-US" dirty="0"/>
              <a:t>Death following above</a:t>
            </a:r>
          </a:p>
        </p:txBody>
      </p:sp>
      <p:sp>
        <p:nvSpPr>
          <p:cNvPr id="4" name="Text Placeholder 3">
            <a:extLst>
              <a:ext uri="{FF2B5EF4-FFF2-40B4-BE49-F238E27FC236}">
                <a16:creationId xmlns:a16="http://schemas.microsoft.com/office/drawing/2014/main" id="{59368F4F-B51E-6E99-5DE9-57A863E17D32}"/>
              </a:ext>
            </a:extLst>
          </p:cNvPr>
          <p:cNvSpPr>
            <a:spLocks noGrp="1"/>
          </p:cNvSpPr>
          <p:nvPr>
            <p:ph type="body" sz="quarter" idx="14"/>
          </p:nvPr>
        </p:nvSpPr>
        <p:spPr/>
        <p:txBody>
          <a:bodyPr/>
          <a:lstStyle/>
          <a:p>
            <a:r>
              <a:rPr lang="en-US" dirty="0" err="1"/>
              <a:t>Terrault</a:t>
            </a:r>
            <a:r>
              <a:rPr lang="en-US" dirty="0"/>
              <a:t> et al, AASLD Hep B Guidance, </a:t>
            </a:r>
            <a:r>
              <a:rPr lang="en-US" i="1" dirty="0"/>
              <a:t>Hepatol</a:t>
            </a:r>
            <a:r>
              <a:rPr lang="en-US" dirty="0"/>
              <a:t>. 2018;67:1560-99.</a:t>
            </a:r>
          </a:p>
        </p:txBody>
      </p:sp>
    </p:spTree>
    <p:extLst>
      <p:ext uri="{BB962C8B-B14F-4D97-AF65-F5344CB8AC3E}">
        <p14:creationId xmlns:p14="http://schemas.microsoft.com/office/powerpoint/2010/main" val="2156899923"/>
      </p:ext>
    </p:extLst>
  </p:cSld>
  <p:clrMapOvr>
    <a:masterClrMapping/>
  </p:clrMapOvr>
  <p:transition spd="slow" advTm="15754"/>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60132-CEBA-964A-BA87-25A72DC665BC}"/>
              </a:ext>
            </a:extLst>
          </p:cNvPr>
          <p:cNvSpPr>
            <a:spLocks noGrp="1"/>
          </p:cNvSpPr>
          <p:nvPr>
            <p:ph type="title"/>
          </p:nvPr>
        </p:nvSpPr>
        <p:spPr/>
        <p:txBody>
          <a:bodyPr/>
          <a:lstStyle/>
          <a:p>
            <a:r>
              <a:rPr lang="en-US" dirty="0"/>
              <a:t>Who is at risk for HBV reactivation?</a:t>
            </a:r>
          </a:p>
        </p:txBody>
      </p:sp>
    </p:spTree>
    <p:extLst>
      <p:ext uri="{BB962C8B-B14F-4D97-AF65-F5344CB8AC3E}">
        <p14:creationId xmlns:p14="http://schemas.microsoft.com/office/powerpoint/2010/main" val="309845257"/>
      </p:ext>
    </p:extLst>
  </p:cSld>
  <p:clrMapOvr>
    <a:masterClrMapping/>
  </p:clrMapOvr>
  <p:transition spd="slow" advTm="481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382CE-8A5A-2596-E533-5F90DAA23C97}"/>
              </a:ext>
            </a:extLst>
          </p:cNvPr>
          <p:cNvSpPr>
            <a:spLocks noGrp="1"/>
          </p:cNvSpPr>
          <p:nvPr>
            <p:ph type="title"/>
          </p:nvPr>
        </p:nvSpPr>
        <p:spPr/>
        <p:txBody>
          <a:bodyPr/>
          <a:lstStyle/>
          <a:p>
            <a:r>
              <a:rPr lang="en-US" dirty="0"/>
              <a:t>Who is at risk?</a:t>
            </a:r>
          </a:p>
        </p:txBody>
      </p:sp>
      <p:sp>
        <p:nvSpPr>
          <p:cNvPr id="3" name="Content Placeholder 2">
            <a:extLst>
              <a:ext uri="{FF2B5EF4-FFF2-40B4-BE49-F238E27FC236}">
                <a16:creationId xmlns:a16="http://schemas.microsoft.com/office/drawing/2014/main" id="{872C47DF-F19C-2D79-E182-AD72001261B0}"/>
              </a:ext>
            </a:extLst>
          </p:cNvPr>
          <p:cNvSpPr>
            <a:spLocks noGrp="1"/>
          </p:cNvSpPr>
          <p:nvPr>
            <p:ph sz="half" idx="2"/>
          </p:nvPr>
        </p:nvSpPr>
        <p:spPr>
          <a:xfrm>
            <a:off x="323850" y="1146621"/>
            <a:ext cx="8515350" cy="3600450"/>
          </a:xfrm>
        </p:spPr>
        <p:txBody>
          <a:bodyPr>
            <a:normAutofit fontScale="92500" lnSpcReduction="10000"/>
          </a:bodyPr>
          <a:lstStyle/>
          <a:p>
            <a:pPr marL="34290" indent="0">
              <a:buNone/>
            </a:pPr>
            <a:r>
              <a:rPr lang="en-US" sz="2000" dirty="0"/>
              <a:t>Persons with </a:t>
            </a:r>
            <a:r>
              <a:rPr lang="en-US" sz="2000" dirty="0">
                <a:solidFill>
                  <a:srgbClr val="0070C0"/>
                </a:solidFill>
              </a:rPr>
              <a:t>chronic hepatitis B </a:t>
            </a:r>
            <a:r>
              <a:rPr lang="en-US" sz="2000" dirty="0"/>
              <a:t>(+HBsAg, +anti-HBc) or </a:t>
            </a:r>
            <a:r>
              <a:rPr lang="en-US" sz="2000" dirty="0">
                <a:solidFill>
                  <a:srgbClr val="0070C0"/>
                </a:solidFill>
              </a:rPr>
              <a:t>resolved HBV </a:t>
            </a:r>
            <a:r>
              <a:rPr lang="en-US" sz="2000" dirty="0"/>
              <a:t>infection (-HBsAg, +anti-HBc) who are undergoing:</a:t>
            </a:r>
          </a:p>
          <a:p>
            <a:pPr marL="742950" indent="-250825">
              <a:buFont typeface="Wingdings" pitchFamily="2" charset="2"/>
              <a:buChar char="ü"/>
            </a:pPr>
            <a:r>
              <a:rPr lang="en-US" sz="2000" dirty="0"/>
              <a:t>Chemotherapy</a:t>
            </a:r>
          </a:p>
          <a:p>
            <a:pPr marL="742950" indent="-250825">
              <a:buFont typeface="Wingdings" pitchFamily="2" charset="2"/>
              <a:buChar char="ü"/>
            </a:pPr>
            <a:r>
              <a:rPr lang="en-US" sz="2000" dirty="0"/>
              <a:t>Treatment for autoimmune diseases</a:t>
            </a:r>
          </a:p>
          <a:p>
            <a:pPr marL="742950" indent="-250825">
              <a:buFont typeface="Wingdings" pitchFamily="2" charset="2"/>
              <a:buChar char="ü"/>
            </a:pPr>
            <a:r>
              <a:rPr lang="en-US" sz="2000" dirty="0"/>
              <a:t>Solid organ or bone marrow transplantation</a:t>
            </a:r>
          </a:p>
          <a:p>
            <a:pPr marL="742950" indent="-250825">
              <a:buFont typeface="Wingdings" pitchFamily="2" charset="2"/>
              <a:buChar char="ü"/>
            </a:pPr>
            <a:r>
              <a:rPr lang="en-US" sz="2000" dirty="0"/>
              <a:t>Direct-acting antiviral therapy for hepatitis C coinfection</a:t>
            </a:r>
          </a:p>
          <a:p>
            <a:pPr marL="742950" indent="-250825">
              <a:buFont typeface="Wingdings" pitchFamily="2" charset="2"/>
              <a:buChar char="ü"/>
            </a:pPr>
            <a:r>
              <a:rPr lang="en-US" sz="2000" dirty="0"/>
              <a:t>HCC therapy </a:t>
            </a:r>
          </a:p>
          <a:p>
            <a:pPr marL="742950" indent="-250825">
              <a:buFont typeface="Wingdings" pitchFamily="2" charset="2"/>
              <a:buChar char="ü"/>
            </a:pPr>
            <a:r>
              <a:rPr lang="en-US" sz="2000" dirty="0"/>
              <a:t>Immune checkpoint inhibition</a:t>
            </a:r>
          </a:p>
          <a:p>
            <a:pPr marL="742950" indent="-250825">
              <a:buFont typeface="Wingdings" pitchFamily="2" charset="2"/>
              <a:buChar char="ü"/>
            </a:pPr>
            <a:r>
              <a:rPr lang="en-US" sz="2000" dirty="0"/>
              <a:t>Withdrawal of HBV antiviral therapy</a:t>
            </a:r>
          </a:p>
        </p:txBody>
      </p:sp>
      <p:sp>
        <p:nvSpPr>
          <p:cNvPr id="4" name="Text Placeholder 3">
            <a:extLst>
              <a:ext uri="{FF2B5EF4-FFF2-40B4-BE49-F238E27FC236}">
                <a16:creationId xmlns:a16="http://schemas.microsoft.com/office/drawing/2014/main" id="{0E08F274-82A6-C09B-E12E-B391FDD282A2}"/>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812977527"/>
      </p:ext>
    </p:extLst>
  </p:cSld>
  <p:clrMapOvr>
    <a:masterClrMapping/>
  </p:clrMapOvr>
  <p:transition spd="slow" advTm="20533"/>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382CE-8A5A-2596-E533-5F90DAA23C97}"/>
              </a:ext>
            </a:extLst>
          </p:cNvPr>
          <p:cNvSpPr>
            <a:spLocks noGrp="1"/>
          </p:cNvSpPr>
          <p:nvPr>
            <p:ph type="title"/>
          </p:nvPr>
        </p:nvSpPr>
        <p:spPr/>
        <p:txBody>
          <a:bodyPr/>
          <a:lstStyle/>
          <a:p>
            <a:r>
              <a:rPr lang="en-US" dirty="0"/>
              <a:t>Who is at risk?</a:t>
            </a:r>
          </a:p>
        </p:txBody>
      </p:sp>
      <p:sp>
        <p:nvSpPr>
          <p:cNvPr id="3" name="Content Placeholder 2">
            <a:extLst>
              <a:ext uri="{FF2B5EF4-FFF2-40B4-BE49-F238E27FC236}">
                <a16:creationId xmlns:a16="http://schemas.microsoft.com/office/drawing/2014/main" id="{872C47DF-F19C-2D79-E182-AD72001261B0}"/>
              </a:ext>
            </a:extLst>
          </p:cNvPr>
          <p:cNvSpPr>
            <a:spLocks noGrp="1"/>
          </p:cNvSpPr>
          <p:nvPr>
            <p:ph sz="half" idx="2"/>
          </p:nvPr>
        </p:nvSpPr>
        <p:spPr>
          <a:xfrm>
            <a:off x="323850" y="1146621"/>
            <a:ext cx="8515350" cy="3600450"/>
          </a:xfrm>
        </p:spPr>
        <p:txBody>
          <a:bodyPr>
            <a:normAutofit fontScale="92500" lnSpcReduction="10000"/>
          </a:bodyPr>
          <a:lstStyle/>
          <a:p>
            <a:pPr marL="34290" indent="0">
              <a:buNone/>
            </a:pPr>
            <a:r>
              <a:rPr lang="en-US" sz="2000" dirty="0"/>
              <a:t>Persons with </a:t>
            </a:r>
            <a:r>
              <a:rPr lang="en-US" sz="2000" dirty="0">
                <a:solidFill>
                  <a:srgbClr val="0070C0"/>
                </a:solidFill>
              </a:rPr>
              <a:t>chronic hepatitis B </a:t>
            </a:r>
            <a:r>
              <a:rPr lang="en-US" sz="2000" dirty="0"/>
              <a:t>(+HBsAg, +anti-HBc) or </a:t>
            </a:r>
            <a:r>
              <a:rPr lang="en-US" sz="2000" dirty="0">
                <a:solidFill>
                  <a:srgbClr val="0070C0"/>
                </a:solidFill>
              </a:rPr>
              <a:t>resolved HBV </a:t>
            </a:r>
            <a:r>
              <a:rPr lang="en-US" sz="2000" dirty="0"/>
              <a:t>infection (-HBsAg, +anti-HBc) who are undergoing:</a:t>
            </a:r>
          </a:p>
          <a:p>
            <a:pPr marL="742950" indent="-250825">
              <a:buFont typeface="Wingdings" pitchFamily="2" charset="2"/>
              <a:buChar char="ü"/>
            </a:pPr>
            <a:r>
              <a:rPr lang="en-US" sz="2000" dirty="0"/>
              <a:t>Chemotherapy</a:t>
            </a:r>
          </a:p>
          <a:p>
            <a:pPr marL="742950" indent="-250825">
              <a:buFont typeface="Wingdings" pitchFamily="2" charset="2"/>
              <a:buChar char="ü"/>
            </a:pPr>
            <a:r>
              <a:rPr lang="en-US" sz="2000" dirty="0"/>
              <a:t>Treatment for autoimmune diseases</a:t>
            </a:r>
          </a:p>
          <a:p>
            <a:pPr marL="742950" indent="-250825">
              <a:buFont typeface="Wingdings" pitchFamily="2" charset="2"/>
              <a:buChar char="ü"/>
            </a:pPr>
            <a:r>
              <a:rPr lang="en-US" sz="2000" dirty="0"/>
              <a:t>Solid organ or bone marrow transplantation</a:t>
            </a:r>
          </a:p>
          <a:p>
            <a:pPr marL="742950" indent="-250825">
              <a:buFont typeface="Wingdings" pitchFamily="2" charset="2"/>
              <a:buChar char="ü"/>
            </a:pPr>
            <a:r>
              <a:rPr lang="en-US" sz="2000" dirty="0">
                <a:solidFill>
                  <a:schemeClr val="accent3">
                    <a:lumMod val="75000"/>
                  </a:schemeClr>
                </a:solidFill>
              </a:rPr>
              <a:t>Direct-acting antiviral therapy for hepatitis C coinfection</a:t>
            </a:r>
          </a:p>
          <a:p>
            <a:pPr marL="742950" indent="-250825">
              <a:buFont typeface="Wingdings" pitchFamily="2" charset="2"/>
              <a:buChar char="ü"/>
            </a:pPr>
            <a:r>
              <a:rPr lang="en-US" sz="2000" dirty="0">
                <a:solidFill>
                  <a:schemeClr val="accent3">
                    <a:lumMod val="75000"/>
                  </a:schemeClr>
                </a:solidFill>
              </a:rPr>
              <a:t>HCC therapy</a:t>
            </a:r>
          </a:p>
          <a:p>
            <a:pPr marL="742950" indent="-250825">
              <a:buFont typeface="Wingdings" pitchFamily="2" charset="2"/>
              <a:buChar char="ü"/>
            </a:pPr>
            <a:r>
              <a:rPr lang="en-US" sz="2000" dirty="0">
                <a:solidFill>
                  <a:schemeClr val="accent3">
                    <a:lumMod val="75000"/>
                  </a:schemeClr>
                </a:solidFill>
              </a:rPr>
              <a:t>Immune checkpoint inhibition</a:t>
            </a:r>
          </a:p>
          <a:p>
            <a:pPr marL="742950" indent="-250825">
              <a:buFont typeface="Wingdings" pitchFamily="2" charset="2"/>
              <a:buChar char="ü"/>
            </a:pPr>
            <a:r>
              <a:rPr lang="en-US" sz="2000" dirty="0">
                <a:solidFill>
                  <a:schemeClr val="accent3">
                    <a:lumMod val="75000"/>
                  </a:schemeClr>
                </a:solidFill>
              </a:rPr>
              <a:t>Withdrawal of HBV antiviral therapy</a:t>
            </a:r>
          </a:p>
        </p:txBody>
      </p:sp>
      <p:sp>
        <p:nvSpPr>
          <p:cNvPr id="4" name="Text Placeholder 3">
            <a:extLst>
              <a:ext uri="{FF2B5EF4-FFF2-40B4-BE49-F238E27FC236}">
                <a16:creationId xmlns:a16="http://schemas.microsoft.com/office/drawing/2014/main" id="{0E08F274-82A6-C09B-E12E-B391FDD282A2}"/>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226811473"/>
      </p:ext>
    </p:extLst>
  </p:cSld>
  <p:clrMapOvr>
    <a:masterClrMapping/>
  </p:clrMapOvr>
  <p:transition spd="slow" advTm="9066"/>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670CF-11C1-AE7A-5A2D-63AF79FE7098}"/>
              </a:ext>
            </a:extLst>
          </p:cNvPr>
          <p:cNvSpPr>
            <a:spLocks noGrp="1"/>
          </p:cNvSpPr>
          <p:nvPr>
            <p:ph type="title"/>
          </p:nvPr>
        </p:nvSpPr>
        <p:spPr>
          <a:xfrm>
            <a:off x="323850" y="171450"/>
            <a:ext cx="8515350" cy="742950"/>
          </a:xfrm>
        </p:spPr>
        <p:txBody>
          <a:bodyPr anchor="ctr">
            <a:normAutofit/>
          </a:bodyPr>
          <a:lstStyle/>
          <a:p>
            <a:r>
              <a:rPr lang="en-US" dirty="0"/>
              <a:t>Risk Stratification by Therapy</a:t>
            </a:r>
          </a:p>
        </p:txBody>
      </p:sp>
      <p:sp>
        <p:nvSpPr>
          <p:cNvPr id="10" name="Text Placeholder 2">
            <a:extLst>
              <a:ext uri="{FF2B5EF4-FFF2-40B4-BE49-F238E27FC236}">
                <a16:creationId xmlns:a16="http://schemas.microsoft.com/office/drawing/2014/main" id="{1E4CD1A5-5D6C-1A46-50AB-6A1EB06C9816}"/>
              </a:ext>
            </a:extLst>
          </p:cNvPr>
          <p:cNvSpPr>
            <a:spLocks noGrp="1"/>
          </p:cNvSpPr>
          <p:nvPr>
            <p:ph type="body" sz="quarter" idx="14"/>
          </p:nvPr>
        </p:nvSpPr>
        <p:spPr>
          <a:xfrm>
            <a:off x="323849" y="4846321"/>
            <a:ext cx="7733363" cy="240029"/>
          </a:xfrm>
        </p:spPr>
        <p:txBody>
          <a:bodyPr/>
          <a:lstStyle/>
          <a:p>
            <a:endParaRPr lang="en-US"/>
          </a:p>
        </p:txBody>
      </p:sp>
      <p:graphicFrame>
        <p:nvGraphicFramePr>
          <p:cNvPr id="6" name="Content Placeholder 2">
            <a:extLst>
              <a:ext uri="{FF2B5EF4-FFF2-40B4-BE49-F238E27FC236}">
                <a16:creationId xmlns:a16="http://schemas.microsoft.com/office/drawing/2014/main" id="{243E3FE2-D2EB-58B8-65F8-5879476EB7DC}"/>
              </a:ext>
            </a:extLst>
          </p:cNvPr>
          <p:cNvGraphicFramePr>
            <a:graphicFrameLocks noGrp="1"/>
          </p:cNvGraphicFramePr>
          <p:nvPr>
            <p:ph sz="half" idx="2"/>
            <p:extLst>
              <p:ext uri="{D42A27DB-BD31-4B8C-83A1-F6EECF244321}">
                <p14:modId xmlns:p14="http://schemas.microsoft.com/office/powerpoint/2010/main" val="2989142016"/>
              </p:ext>
            </p:extLst>
          </p:nvPr>
        </p:nvGraphicFramePr>
        <p:xfrm>
          <a:off x="323850" y="1184224"/>
          <a:ext cx="8228479" cy="350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50370813"/>
      </p:ext>
    </p:extLst>
  </p:cSld>
  <p:clrMapOvr>
    <a:masterClrMapping/>
  </p:clrMapOvr>
  <p:transition spd="slow" advTm="21504"/>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6523-933F-0398-E31A-47233FFDF384}"/>
              </a:ext>
            </a:extLst>
          </p:cNvPr>
          <p:cNvSpPr>
            <a:spLocks noGrp="1"/>
          </p:cNvSpPr>
          <p:nvPr>
            <p:ph type="title"/>
          </p:nvPr>
        </p:nvSpPr>
        <p:spPr/>
        <p:txBody>
          <a:bodyPr/>
          <a:lstStyle/>
          <a:p>
            <a:r>
              <a:rPr lang="en-US" dirty="0"/>
              <a:t>Therapies with </a:t>
            </a:r>
            <a:r>
              <a:rPr lang="en-US" b="1" dirty="0">
                <a:solidFill>
                  <a:srgbClr val="FFFF00"/>
                </a:solidFill>
              </a:rPr>
              <a:t>High</a:t>
            </a:r>
            <a:r>
              <a:rPr lang="en-US" dirty="0"/>
              <a:t> HBV Reactivation Risk</a:t>
            </a:r>
          </a:p>
        </p:txBody>
      </p:sp>
      <p:sp>
        <p:nvSpPr>
          <p:cNvPr id="3" name="Content Placeholder 2">
            <a:extLst>
              <a:ext uri="{FF2B5EF4-FFF2-40B4-BE49-F238E27FC236}">
                <a16:creationId xmlns:a16="http://schemas.microsoft.com/office/drawing/2014/main" id="{5A2207F7-F94E-9134-3D87-F76776708DCA}"/>
              </a:ext>
            </a:extLst>
          </p:cNvPr>
          <p:cNvSpPr>
            <a:spLocks noGrp="1"/>
          </p:cNvSpPr>
          <p:nvPr>
            <p:ph sz="half" idx="2"/>
          </p:nvPr>
        </p:nvSpPr>
        <p:spPr/>
        <p:txBody>
          <a:bodyPr/>
          <a:lstStyle/>
          <a:p>
            <a:r>
              <a:rPr lang="en-US" dirty="0">
                <a:solidFill>
                  <a:srgbClr val="0070C0"/>
                </a:solidFill>
              </a:rPr>
              <a:t>B-cell depleting monoclonal antibodies</a:t>
            </a:r>
            <a:r>
              <a:rPr lang="en-US" dirty="0"/>
              <a:t> (anti-CD20)</a:t>
            </a:r>
          </a:p>
          <a:p>
            <a:pPr lvl="1">
              <a:spcBef>
                <a:spcPts val="900"/>
              </a:spcBef>
            </a:pPr>
            <a:r>
              <a:rPr lang="en-US" dirty="0"/>
              <a:t>Rituximab, ofatumumab, ocrelizumab</a:t>
            </a:r>
          </a:p>
          <a:p>
            <a:pPr>
              <a:spcBef>
                <a:spcPts val="1800"/>
              </a:spcBef>
            </a:pPr>
            <a:r>
              <a:rPr lang="en-US" dirty="0">
                <a:solidFill>
                  <a:srgbClr val="0070C0"/>
                </a:solidFill>
              </a:rPr>
              <a:t>Anthracycline derivatives</a:t>
            </a:r>
          </a:p>
          <a:p>
            <a:pPr lvl="1">
              <a:spcBef>
                <a:spcPts val="900"/>
              </a:spcBef>
            </a:pPr>
            <a:r>
              <a:rPr lang="en-US" dirty="0"/>
              <a:t>Doxorubicin, </a:t>
            </a:r>
            <a:r>
              <a:rPr lang="en-US" dirty="0" err="1"/>
              <a:t>epirubicin</a:t>
            </a:r>
            <a:endParaRPr lang="en-US" dirty="0"/>
          </a:p>
          <a:p>
            <a:pPr>
              <a:spcBef>
                <a:spcPts val="1800"/>
              </a:spcBef>
            </a:pPr>
            <a:r>
              <a:rPr lang="en-US" dirty="0">
                <a:solidFill>
                  <a:srgbClr val="0070C0"/>
                </a:solidFill>
              </a:rPr>
              <a:t>Chronic or high-dose steroids</a:t>
            </a:r>
            <a:endParaRPr lang="en-US" dirty="0"/>
          </a:p>
          <a:p>
            <a:pPr marL="291465" lvl="1" indent="0">
              <a:spcBef>
                <a:spcPts val="900"/>
              </a:spcBef>
              <a:buNone/>
            </a:pPr>
            <a:r>
              <a:rPr lang="en-US" dirty="0"/>
              <a:t>≥4 weeks, &gt;20 mg prednisone</a:t>
            </a:r>
          </a:p>
          <a:p>
            <a:pPr>
              <a:spcBef>
                <a:spcPts val="1800"/>
              </a:spcBef>
            </a:pPr>
            <a:r>
              <a:rPr lang="en-US" dirty="0">
                <a:solidFill>
                  <a:srgbClr val="0070C0"/>
                </a:solidFill>
              </a:rPr>
              <a:t>Tumor necrosis factor alpha (TNF-𝛼) inhibitors </a:t>
            </a:r>
            <a:r>
              <a:rPr lang="en-US" dirty="0">
                <a:solidFill>
                  <a:schemeClr val="tx1"/>
                </a:solidFill>
              </a:rPr>
              <a:t>(more potent)</a:t>
            </a:r>
          </a:p>
          <a:p>
            <a:pPr lvl="1">
              <a:spcBef>
                <a:spcPts val="900"/>
              </a:spcBef>
            </a:pPr>
            <a:r>
              <a:rPr lang="en-US" dirty="0"/>
              <a:t>Infliximab, adalimumab, certolizumab</a:t>
            </a:r>
          </a:p>
        </p:txBody>
      </p:sp>
      <p:sp>
        <p:nvSpPr>
          <p:cNvPr id="4" name="Text Placeholder 3">
            <a:extLst>
              <a:ext uri="{FF2B5EF4-FFF2-40B4-BE49-F238E27FC236}">
                <a16:creationId xmlns:a16="http://schemas.microsoft.com/office/drawing/2014/main" id="{7F469CC3-897C-9A66-F98A-968CB66D54B4}"/>
              </a:ext>
            </a:extLst>
          </p:cNvPr>
          <p:cNvSpPr>
            <a:spLocks noGrp="1"/>
          </p:cNvSpPr>
          <p:nvPr>
            <p:ph type="body" sz="quarter" idx="14"/>
          </p:nvPr>
        </p:nvSpPr>
        <p:spPr>
          <a:xfrm>
            <a:off x="323850" y="4833442"/>
            <a:ext cx="7357838" cy="240029"/>
          </a:xfrm>
        </p:spPr>
        <p:txBody>
          <a:bodyPr/>
          <a:lstStyle/>
          <a:p>
            <a:r>
              <a:rPr lang="en-US" dirty="0" err="1"/>
              <a:t>Perrillo</a:t>
            </a:r>
            <a:r>
              <a:rPr lang="en-US" dirty="0"/>
              <a:t> et al, AGA Technical Review, </a:t>
            </a:r>
            <a:r>
              <a:rPr lang="en-US" i="1" dirty="0"/>
              <a:t>Gastroenterol</a:t>
            </a:r>
            <a:r>
              <a:rPr lang="en-US" dirty="0"/>
              <a:t>. 2015;148:221-224.</a:t>
            </a:r>
          </a:p>
        </p:txBody>
      </p:sp>
    </p:spTree>
    <p:extLst>
      <p:ext uri="{BB962C8B-B14F-4D97-AF65-F5344CB8AC3E}">
        <p14:creationId xmlns:p14="http://schemas.microsoft.com/office/powerpoint/2010/main" val="1747114934"/>
      </p:ext>
    </p:extLst>
  </p:cSld>
  <p:clrMapOvr>
    <a:masterClrMapping/>
  </p:clrMapOvr>
  <p:transition spd="slow" advTm="44586"/>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DBBD5-1810-81DB-DE53-21F2D813DD3F}"/>
              </a:ext>
            </a:extLst>
          </p:cNvPr>
          <p:cNvSpPr>
            <a:spLocks noGrp="1"/>
          </p:cNvSpPr>
          <p:nvPr>
            <p:ph type="title"/>
          </p:nvPr>
        </p:nvSpPr>
        <p:spPr/>
        <p:txBody>
          <a:bodyPr/>
          <a:lstStyle/>
          <a:p>
            <a:r>
              <a:rPr lang="en-US" dirty="0"/>
              <a:t>Rituximab: Highest Risk of HBV Reactivation</a:t>
            </a:r>
          </a:p>
        </p:txBody>
      </p:sp>
      <p:sp>
        <p:nvSpPr>
          <p:cNvPr id="4" name="Text Placeholder 3">
            <a:extLst>
              <a:ext uri="{FF2B5EF4-FFF2-40B4-BE49-F238E27FC236}">
                <a16:creationId xmlns:a16="http://schemas.microsoft.com/office/drawing/2014/main" id="{23F0708F-535B-2115-B33C-C8A9BBDDE255}"/>
              </a:ext>
            </a:extLst>
          </p:cNvPr>
          <p:cNvSpPr>
            <a:spLocks noGrp="1"/>
          </p:cNvSpPr>
          <p:nvPr>
            <p:ph type="body" sz="quarter" idx="14"/>
          </p:nvPr>
        </p:nvSpPr>
        <p:spPr/>
        <p:txBody>
          <a:bodyPr/>
          <a:lstStyle/>
          <a:p>
            <a:r>
              <a:rPr lang="en-US" dirty="0"/>
              <a:t>Yuen et al, </a:t>
            </a:r>
            <a:r>
              <a:rPr lang="en-US" i="1" dirty="0"/>
              <a:t>Nat Rev Dis Primers</a:t>
            </a:r>
            <a:r>
              <a:rPr lang="en-US" dirty="0"/>
              <a:t>. 2018;4. https://</a:t>
            </a:r>
            <a:r>
              <a:rPr lang="en-US" dirty="0" err="1"/>
              <a:t>doi.org</a:t>
            </a:r>
            <a:r>
              <a:rPr lang="en-US" dirty="0"/>
              <a:t>/10.1038/nrdp.2018.35</a:t>
            </a:r>
          </a:p>
        </p:txBody>
      </p:sp>
      <p:pic>
        <p:nvPicPr>
          <p:cNvPr id="3" name="Picture 2" descr="Hepatitis B virus infection | Nature Reviews Disease Primers">
            <a:extLst>
              <a:ext uri="{FF2B5EF4-FFF2-40B4-BE49-F238E27FC236}">
                <a16:creationId xmlns:a16="http://schemas.microsoft.com/office/drawing/2014/main" id="{71572CB2-61C1-D18F-B8D0-4EDCDE4C35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1075" y="1021350"/>
            <a:ext cx="4970752" cy="3824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1785333"/>
      </p:ext>
    </p:extLst>
  </p:cSld>
  <p:clrMapOvr>
    <a:masterClrMapping/>
  </p:clrMapOvr>
  <p:transition spd="slow" advTm="36266"/>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6523-933F-0398-E31A-47233FFDF384}"/>
              </a:ext>
            </a:extLst>
          </p:cNvPr>
          <p:cNvSpPr>
            <a:spLocks noGrp="1"/>
          </p:cNvSpPr>
          <p:nvPr>
            <p:ph type="title"/>
          </p:nvPr>
        </p:nvSpPr>
        <p:spPr/>
        <p:txBody>
          <a:bodyPr/>
          <a:lstStyle/>
          <a:p>
            <a:r>
              <a:rPr lang="en-US" dirty="0"/>
              <a:t>Therapies with </a:t>
            </a:r>
            <a:r>
              <a:rPr lang="en-US" b="1" dirty="0">
                <a:solidFill>
                  <a:srgbClr val="FFFF00"/>
                </a:solidFill>
              </a:rPr>
              <a:t>Moderate</a:t>
            </a:r>
            <a:r>
              <a:rPr lang="en-US" dirty="0"/>
              <a:t> HBV Reactivation Risk</a:t>
            </a:r>
          </a:p>
        </p:txBody>
      </p:sp>
      <p:sp>
        <p:nvSpPr>
          <p:cNvPr id="3" name="Content Placeholder 2">
            <a:extLst>
              <a:ext uri="{FF2B5EF4-FFF2-40B4-BE49-F238E27FC236}">
                <a16:creationId xmlns:a16="http://schemas.microsoft.com/office/drawing/2014/main" id="{5A2207F7-F94E-9134-3D87-F76776708DCA}"/>
              </a:ext>
            </a:extLst>
          </p:cNvPr>
          <p:cNvSpPr>
            <a:spLocks noGrp="1"/>
          </p:cNvSpPr>
          <p:nvPr>
            <p:ph sz="half" idx="2"/>
          </p:nvPr>
        </p:nvSpPr>
        <p:spPr/>
        <p:txBody>
          <a:bodyPr>
            <a:normAutofit fontScale="92500" lnSpcReduction="20000"/>
          </a:bodyPr>
          <a:lstStyle/>
          <a:p>
            <a:r>
              <a:rPr lang="en-US" dirty="0">
                <a:solidFill>
                  <a:srgbClr val="0070C0"/>
                </a:solidFill>
              </a:rPr>
              <a:t>Systemic chemo </a:t>
            </a:r>
            <a:r>
              <a:rPr lang="en-US" dirty="0">
                <a:solidFill>
                  <a:schemeClr val="tx1"/>
                </a:solidFill>
              </a:rPr>
              <a:t>(not mentioned previously)</a:t>
            </a:r>
            <a:endParaRPr lang="en-US" dirty="0"/>
          </a:p>
          <a:p>
            <a:pPr>
              <a:spcBef>
                <a:spcPts val="1800"/>
              </a:spcBef>
            </a:pPr>
            <a:r>
              <a:rPr lang="en-US" dirty="0">
                <a:solidFill>
                  <a:srgbClr val="0070C0"/>
                </a:solidFill>
              </a:rPr>
              <a:t>Less potent TNF-𝛼 inhibitors</a:t>
            </a:r>
            <a:endParaRPr lang="en-US" dirty="0"/>
          </a:p>
          <a:p>
            <a:pPr>
              <a:spcBef>
                <a:spcPts val="1800"/>
              </a:spcBef>
            </a:pPr>
            <a:r>
              <a:rPr lang="en-US" dirty="0">
                <a:solidFill>
                  <a:srgbClr val="0070C0"/>
                </a:solidFill>
              </a:rPr>
              <a:t>Cytokine or integrin inhibitors</a:t>
            </a:r>
            <a:r>
              <a:rPr lang="en-US" dirty="0">
                <a:solidFill>
                  <a:schemeClr val="tx1"/>
                </a:solidFill>
              </a:rPr>
              <a:t> (abatacept, </a:t>
            </a:r>
            <a:r>
              <a:rPr lang="en-US" dirty="0" err="1">
                <a:solidFill>
                  <a:schemeClr val="tx1"/>
                </a:solidFill>
              </a:rPr>
              <a:t>ustekinumab</a:t>
            </a:r>
            <a:r>
              <a:rPr lang="en-US" dirty="0">
                <a:solidFill>
                  <a:schemeClr val="tx1"/>
                </a:solidFill>
              </a:rPr>
              <a:t>, natalizumab…)</a:t>
            </a:r>
            <a:endParaRPr lang="en-US" dirty="0">
              <a:solidFill>
                <a:srgbClr val="0070C0"/>
              </a:solidFill>
            </a:endParaRPr>
          </a:p>
          <a:p>
            <a:pPr>
              <a:spcBef>
                <a:spcPts val="1800"/>
              </a:spcBef>
            </a:pPr>
            <a:r>
              <a:rPr lang="en-US" dirty="0">
                <a:solidFill>
                  <a:srgbClr val="0070C0"/>
                </a:solidFill>
              </a:rPr>
              <a:t>Histone deacetylase inhibitors</a:t>
            </a:r>
            <a:r>
              <a:rPr lang="en-US" dirty="0"/>
              <a:t> (HDIs)</a:t>
            </a:r>
          </a:p>
          <a:p>
            <a:pPr>
              <a:spcBef>
                <a:spcPts val="1800"/>
              </a:spcBef>
            </a:pPr>
            <a:r>
              <a:rPr lang="en-US" dirty="0">
                <a:solidFill>
                  <a:srgbClr val="0070C0"/>
                </a:solidFill>
              </a:rPr>
              <a:t>Tyrosine kinase inhibitors</a:t>
            </a:r>
            <a:r>
              <a:rPr lang="en-US" dirty="0">
                <a:solidFill>
                  <a:schemeClr val="tx1"/>
                </a:solidFill>
              </a:rPr>
              <a:t> (imatinib, nilotinib)</a:t>
            </a:r>
            <a:endParaRPr lang="en-US" dirty="0">
              <a:solidFill>
                <a:srgbClr val="0070C0"/>
              </a:solidFill>
            </a:endParaRPr>
          </a:p>
          <a:p>
            <a:pPr>
              <a:spcBef>
                <a:spcPts val="1800"/>
              </a:spcBef>
            </a:pPr>
            <a:r>
              <a:rPr lang="en-US" dirty="0">
                <a:solidFill>
                  <a:srgbClr val="0070C0"/>
                </a:solidFill>
              </a:rPr>
              <a:t>Immunophilin inhibitors</a:t>
            </a:r>
            <a:r>
              <a:rPr lang="en-US" dirty="0">
                <a:solidFill>
                  <a:schemeClr val="tx1"/>
                </a:solidFill>
              </a:rPr>
              <a:t> (cyclosporine, tacrolimus)</a:t>
            </a:r>
            <a:endParaRPr lang="en-US" dirty="0">
              <a:solidFill>
                <a:srgbClr val="0070C0"/>
              </a:solidFill>
            </a:endParaRPr>
          </a:p>
          <a:p>
            <a:pPr>
              <a:spcBef>
                <a:spcPts val="1800"/>
              </a:spcBef>
            </a:pPr>
            <a:r>
              <a:rPr lang="en-US" dirty="0">
                <a:solidFill>
                  <a:srgbClr val="0070C0"/>
                </a:solidFill>
              </a:rPr>
              <a:t>Low-dose steroids</a:t>
            </a:r>
            <a:r>
              <a:rPr lang="en-US" dirty="0">
                <a:solidFill>
                  <a:schemeClr val="tx1"/>
                </a:solidFill>
              </a:rPr>
              <a:t> (&lt;10 mg prednisone) in HBsAg(+)</a:t>
            </a:r>
            <a:endParaRPr lang="en-US" dirty="0">
              <a:solidFill>
                <a:srgbClr val="0070C0"/>
              </a:solidFill>
            </a:endParaRPr>
          </a:p>
          <a:p>
            <a:pPr>
              <a:spcBef>
                <a:spcPts val="1800"/>
              </a:spcBef>
            </a:pPr>
            <a:r>
              <a:rPr lang="en-US" dirty="0">
                <a:solidFill>
                  <a:srgbClr val="0070C0"/>
                </a:solidFill>
              </a:rPr>
              <a:t>Medium-dose steroids</a:t>
            </a:r>
            <a:r>
              <a:rPr lang="en-US" dirty="0">
                <a:solidFill>
                  <a:schemeClr val="tx1"/>
                </a:solidFill>
              </a:rPr>
              <a:t> (10-20 mg prednisone) in anti-HBc(+), HBsAg(-)</a:t>
            </a:r>
            <a:endParaRPr lang="en-US" dirty="0">
              <a:solidFill>
                <a:srgbClr val="0070C0"/>
              </a:solidFill>
            </a:endParaRPr>
          </a:p>
        </p:txBody>
      </p:sp>
      <p:sp>
        <p:nvSpPr>
          <p:cNvPr id="4" name="Text Placeholder 3">
            <a:extLst>
              <a:ext uri="{FF2B5EF4-FFF2-40B4-BE49-F238E27FC236}">
                <a16:creationId xmlns:a16="http://schemas.microsoft.com/office/drawing/2014/main" id="{7F469CC3-897C-9A66-F98A-968CB66D54B4}"/>
              </a:ext>
            </a:extLst>
          </p:cNvPr>
          <p:cNvSpPr>
            <a:spLocks noGrp="1"/>
          </p:cNvSpPr>
          <p:nvPr>
            <p:ph type="body" sz="quarter" idx="14"/>
          </p:nvPr>
        </p:nvSpPr>
        <p:spPr>
          <a:xfrm>
            <a:off x="323850" y="4833442"/>
            <a:ext cx="7357838" cy="240029"/>
          </a:xfrm>
        </p:spPr>
        <p:txBody>
          <a:bodyPr/>
          <a:lstStyle/>
          <a:p>
            <a:r>
              <a:rPr lang="en-US" dirty="0" err="1"/>
              <a:t>Perrillo</a:t>
            </a:r>
            <a:r>
              <a:rPr lang="en-US" dirty="0"/>
              <a:t> et al, AGA Technical Review, </a:t>
            </a:r>
            <a:r>
              <a:rPr lang="en-US" i="1" dirty="0"/>
              <a:t>Gastroenterol</a:t>
            </a:r>
            <a:r>
              <a:rPr lang="en-US" dirty="0"/>
              <a:t>. 2015;148:221-224.</a:t>
            </a:r>
          </a:p>
        </p:txBody>
      </p:sp>
    </p:spTree>
    <p:extLst>
      <p:ext uri="{BB962C8B-B14F-4D97-AF65-F5344CB8AC3E}">
        <p14:creationId xmlns:p14="http://schemas.microsoft.com/office/powerpoint/2010/main" val="3142134279"/>
      </p:ext>
    </p:extLst>
  </p:cSld>
  <p:clrMapOvr>
    <a:masterClrMapping/>
  </p:clrMapOvr>
  <p:transition spd="slow" advTm="2369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6523-933F-0398-E31A-47233FFDF384}"/>
              </a:ext>
            </a:extLst>
          </p:cNvPr>
          <p:cNvSpPr>
            <a:spLocks noGrp="1"/>
          </p:cNvSpPr>
          <p:nvPr>
            <p:ph type="title"/>
          </p:nvPr>
        </p:nvSpPr>
        <p:spPr/>
        <p:txBody>
          <a:bodyPr/>
          <a:lstStyle/>
          <a:p>
            <a:r>
              <a:rPr lang="en-US" dirty="0"/>
              <a:t>Therapies with </a:t>
            </a:r>
            <a:r>
              <a:rPr lang="en-US" b="1" dirty="0">
                <a:solidFill>
                  <a:srgbClr val="FFFF00"/>
                </a:solidFill>
              </a:rPr>
              <a:t>Low</a:t>
            </a:r>
            <a:r>
              <a:rPr lang="en-US" dirty="0"/>
              <a:t> HBV Reactivation Risk</a:t>
            </a:r>
          </a:p>
        </p:txBody>
      </p:sp>
      <p:sp>
        <p:nvSpPr>
          <p:cNvPr id="3" name="Content Placeholder 2">
            <a:extLst>
              <a:ext uri="{FF2B5EF4-FFF2-40B4-BE49-F238E27FC236}">
                <a16:creationId xmlns:a16="http://schemas.microsoft.com/office/drawing/2014/main" id="{5A2207F7-F94E-9134-3D87-F76776708DCA}"/>
              </a:ext>
            </a:extLst>
          </p:cNvPr>
          <p:cNvSpPr>
            <a:spLocks noGrp="1"/>
          </p:cNvSpPr>
          <p:nvPr>
            <p:ph sz="half" idx="2"/>
          </p:nvPr>
        </p:nvSpPr>
        <p:spPr/>
        <p:txBody>
          <a:bodyPr/>
          <a:lstStyle/>
          <a:p>
            <a:r>
              <a:rPr lang="en-US" dirty="0"/>
              <a:t>Anti-metabolites: Methotrexate</a:t>
            </a:r>
          </a:p>
          <a:p>
            <a:r>
              <a:rPr lang="en-US" dirty="0"/>
              <a:t>Azathioprine</a:t>
            </a:r>
          </a:p>
          <a:p>
            <a:r>
              <a:rPr lang="en-US" dirty="0"/>
              <a:t>6-mercaptopurine</a:t>
            </a:r>
          </a:p>
          <a:p>
            <a:r>
              <a:rPr lang="en-US" dirty="0"/>
              <a:t>Prednisone &lt;10 mg daily</a:t>
            </a:r>
          </a:p>
          <a:p>
            <a:r>
              <a:rPr lang="en-US" dirty="0"/>
              <a:t>Intra-articular steroids</a:t>
            </a:r>
          </a:p>
        </p:txBody>
      </p:sp>
      <p:sp>
        <p:nvSpPr>
          <p:cNvPr id="4" name="Text Placeholder 3">
            <a:extLst>
              <a:ext uri="{FF2B5EF4-FFF2-40B4-BE49-F238E27FC236}">
                <a16:creationId xmlns:a16="http://schemas.microsoft.com/office/drawing/2014/main" id="{7F469CC3-897C-9A66-F98A-968CB66D54B4}"/>
              </a:ext>
            </a:extLst>
          </p:cNvPr>
          <p:cNvSpPr>
            <a:spLocks noGrp="1"/>
          </p:cNvSpPr>
          <p:nvPr>
            <p:ph type="body" sz="quarter" idx="14"/>
          </p:nvPr>
        </p:nvSpPr>
        <p:spPr>
          <a:xfrm>
            <a:off x="323850" y="4820563"/>
            <a:ext cx="7357838" cy="240029"/>
          </a:xfrm>
        </p:spPr>
        <p:txBody>
          <a:bodyPr/>
          <a:lstStyle/>
          <a:p>
            <a:r>
              <a:rPr lang="en-US" dirty="0" err="1"/>
              <a:t>Perrillo</a:t>
            </a:r>
            <a:r>
              <a:rPr lang="en-US" dirty="0"/>
              <a:t> et al, AGA Technical Review, </a:t>
            </a:r>
            <a:r>
              <a:rPr lang="en-US" i="1" dirty="0"/>
              <a:t>Gastroenterol</a:t>
            </a:r>
            <a:r>
              <a:rPr lang="en-US" dirty="0"/>
              <a:t>. 2015;148:221-224.</a:t>
            </a:r>
          </a:p>
        </p:txBody>
      </p:sp>
    </p:spTree>
    <p:extLst>
      <p:ext uri="{BB962C8B-B14F-4D97-AF65-F5344CB8AC3E}">
        <p14:creationId xmlns:p14="http://schemas.microsoft.com/office/powerpoint/2010/main" val="545316830"/>
      </p:ext>
    </p:extLst>
  </p:cSld>
  <p:clrMapOvr>
    <a:masterClrMapping/>
  </p:clrMapOvr>
  <p:transition spd="slow" advTm="13429"/>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6523-933F-0398-E31A-47233FFDF384}"/>
              </a:ext>
            </a:extLst>
          </p:cNvPr>
          <p:cNvSpPr>
            <a:spLocks noGrp="1"/>
          </p:cNvSpPr>
          <p:nvPr>
            <p:ph type="title"/>
          </p:nvPr>
        </p:nvSpPr>
        <p:spPr/>
        <p:txBody>
          <a:bodyPr/>
          <a:lstStyle/>
          <a:p>
            <a:r>
              <a:rPr lang="en-US" dirty="0"/>
              <a:t>Therapies with </a:t>
            </a:r>
            <a:r>
              <a:rPr lang="en-US" b="1" dirty="0">
                <a:solidFill>
                  <a:srgbClr val="FFFF00"/>
                </a:solidFill>
              </a:rPr>
              <a:t>High</a:t>
            </a:r>
            <a:r>
              <a:rPr lang="en-US" dirty="0"/>
              <a:t> HBV Reactivation Risk</a:t>
            </a:r>
          </a:p>
        </p:txBody>
      </p:sp>
      <p:sp>
        <p:nvSpPr>
          <p:cNvPr id="3" name="Content Placeholder 2">
            <a:extLst>
              <a:ext uri="{FF2B5EF4-FFF2-40B4-BE49-F238E27FC236}">
                <a16:creationId xmlns:a16="http://schemas.microsoft.com/office/drawing/2014/main" id="{5A2207F7-F94E-9134-3D87-F76776708DCA}"/>
              </a:ext>
            </a:extLst>
          </p:cNvPr>
          <p:cNvSpPr>
            <a:spLocks noGrp="1"/>
          </p:cNvSpPr>
          <p:nvPr>
            <p:ph sz="half" idx="2"/>
          </p:nvPr>
        </p:nvSpPr>
        <p:spPr/>
        <p:txBody>
          <a:bodyPr/>
          <a:lstStyle/>
          <a:p>
            <a:r>
              <a:rPr lang="en-US" dirty="0">
                <a:solidFill>
                  <a:srgbClr val="0070C0"/>
                </a:solidFill>
              </a:rPr>
              <a:t>B-cell depleting monoclonal antibodies</a:t>
            </a:r>
            <a:r>
              <a:rPr lang="en-US" dirty="0"/>
              <a:t> (anti-CD20)</a:t>
            </a:r>
          </a:p>
          <a:p>
            <a:pPr lvl="1">
              <a:spcBef>
                <a:spcPts val="900"/>
              </a:spcBef>
            </a:pPr>
            <a:r>
              <a:rPr lang="en-US" dirty="0"/>
              <a:t>Rituximab, ofatumumab, ocrelizumab</a:t>
            </a:r>
          </a:p>
          <a:p>
            <a:pPr>
              <a:spcBef>
                <a:spcPts val="1800"/>
              </a:spcBef>
            </a:pPr>
            <a:r>
              <a:rPr lang="en-US" dirty="0">
                <a:solidFill>
                  <a:srgbClr val="0070C0"/>
                </a:solidFill>
              </a:rPr>
              <a:t>Anthracycline derivatives</a:t>
            </a:r>
          </a:p>
          <a:p>
            <a:pPr lvl="1">
              <a:spcBef>
                <a:spcPts val="900"/>
              </a:spcBef>
            </a:pPr>
            <a:r>
              <a:rPr lang="en-US" dirty="0"/>
              <a:t>Doxorubicin, </a:t>
            </a:r>
            <a:r>
              <a:rPr lang="en-US" dirty="0" err="1"/>
              <a:t>epirubicin</a:t>
            </a:r>
            <a:endParaRPr lang="en-US" dirty="0"/>
          </a:p>
          <a:p>
            <a:pPr>
              <a:spcBef>
                <a:spcPts val="1800"/>
              </a:spcBef>
            </a:pPr>
            <a:r>
              <a:rPr lang="en-US" dirty="0">
                <a:solidFill>
                  <a:srgbClr val="0070C0"/>
                </a:solidFill>
              </a:rPr>
              <a:t>Chronic or high-dose steroids</a:t>
            </a:r>
            <a:endParaRPr lang="en-US" dirty="0"/>
          </a:p>
          <a:p>
            <a:pPr marL="291465" lvl="1" indent="0">
              <a:spcBef>
                <a:spcPts val="900"/>
              </a:spcBef>
              <a:buNone/>
            </a:pPr>
            <a:r>
              <a:rPr lang="en-US" dirty="0"/>
              <a:t>≥4 weeks, &gt;20 mg prednisone</a:t>
            </a:r>
          </a:p>
          <a:p>
            <a:pPr>
              <a:spcBef>
                <a:spcPts val="1800"/>
              </a:spcBef>
            </a:pPr>
            <a:r>
              <a:rPr lang="en-US" dirty="0">
                <a:solidFill>
                  <a:srgbClr val="0070C0"/>
                </a:solidFill>
              </a:rPr>
              <a:t>Tumor necrosis factor alpha (TNF-𝛼) inhibitors </a:t>
            </a:r>
            <a:r>
              <a:rPr lang="en-US" dirty="0">
                <a:solidFill>
                  <a:schemeClr val="tx1"/>
                </a:solidFill>
              </a:rPr>
              <a:t>(more potent)</a:t>
            </a:r>
          </a:p>
          <a:p>
            <a:pPr lvl="1">
              <a:spcBef>
                <a:spcPts val="900"/>
              </a:spcBef>
            </a:pPr>
            <a:r>
              <a:rPr lang="en-US" dirty="0"/>
              <a:t>Infliximab, adalimumab, certolizumab</a:t>
            </a:r>
          </a:p>
        </p:txBody>
      </p:sp>
      <p:sp>
        <p:nvSpPr>
          <p:cNvPr id="4" name="Text Placeholder 3">
            <a:extLst>
              <a:ext uri="{FF2B5EF4-FFF2-40B4-BE49-F238E27FC236}">
                <a16:creationId xmlns:a16="http://schemas.microsoft.com/office/drawing/2014/main" id="{7F469CC3-897C-9A66-F98A-968CB66D54B4}"/>
              </a:ext>
            </a:extLst>
          </p:cNvPr>
          <p:cNvSpPr>
            <a:spLocks noGrp="1"/>
          </p:cNvSpPr>
          <p:nvPr>
            <p:ph type="body" sz="quarter" idx="14"/>
          </p:nvPr>
        </p:nvSpPr>
        <p:spPr>
          <a:xfrm>
            <a:off x="323850" y="4833442"/>
            <a:ext cx="7357838" cy="240029"/>
          </a:xfrm>
        </p:spPr>
        <p:txBody>
          <a:bodyPr/>
          <a:lstStyle/>
          <a:p>
            <a:r>
              <a:rPr lang="en-US" dirty="0" err="1"/>
              <a:t>Perrillo</a:t>
            </a:r>
            <a:r>
              <a:rPr lang="en-US" dirty="0"/>
              <a:t> et al, AGA Technical Review, </a:t>
            </a:r>
            <a:r>
              <a:rPr lang="en-US" i="1" dirty="0"/>
              <a:t>Gastroenterol</a:t>
            </a:r>
            <a:r>
              <a:rPr lang="en-US" dirty="0"/>
              <a:t>. 2015;148:221-224.</a:t>
            </a:r>
          </a:p>
        </p:txBody>
      </p:sp>
    </p:spTree>
    <p:extLst>
      <p:ext uri="{BB962C8B-B14F-4D97-AF65-F5344CB8AC3E}">
        <p14:creationId xmlns:p14="http://schemas.microsoft.com/office/powerpoint/2010/main" val="3912968803"/>
      </p:ext>
    </p:extLst>
  </p:cSld>
  <p:clrMapOvr>
    <a:masterClrMapping/>
  </p:clrMapOvr>
  <p:transition spd="slow" advTm="7733"/>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3B702-DBB4-0CBB-407B-E4755BE32B7C}"/>
              </a:ext>
            </a:extLst>
          </p:cNvPr>
          <p:cNvSpPr>
            <a:spLocks noGrp="1"/>
          </p:cNvSpPr>
          <p:nvPr>
            <p:ph type="title"/>
          </p:nvPr>
        </p:nvSpPr>
        <p:spPr/>
        <p:txBody>
          <a:bodyPr/>
          <a:lstStyle/>
          <a:p>
            <a:r>
              <a:rPr lang="en-US" dirty="0"/>
              <a:t>Disclosures</a:t>
            </a:r>
          </a:p>
        </p:txBody>
      </p:sp>
      <p:sp>
        <p:nvSpPr>
          <p:cNvPr id="3" name="Content Placeholder 2">
            <a:extLst>
              <a:ext uri="{FF2B5EF4-FFF2-40B4-BE49-F238E27FC236}">
                <a16:creationId xmlns:a16="http://schemas.microsoft.com/office/drawing/2014/main" id="{E469A0EC-B502-3103-BB1A-2C46714BC698}"/>
              </a:ext>
            </a:extLst>
          </p:cNvPr>
          <p:cNvSpPr>
            <a:spLocks noGrp="1"/>
          </p:cNvSpPr>
          <p:nvPr>
            <p:ph sz="quarter" idx="13"/>
          </p:nvPr>
        </p:nvSpPr>
        <p:spPr/>
        <p:txBody>
          <a:bodyPr/>
          <a:lstStyle/>
          <a:p>
            <a:endParaRPr lang="en-US"/>
          </a:p>
        </p:txBody>
      </p:sp>
      <p:sp>
        <p:nvSpPr>
          <p:cNvPr id="4" name="Title 1">
            <a:extLst>
              <a:ext uri="{FF2B5EF4-FFF2-40B4-BE49-F238E27FC236}">
                <a16:creationId xmlns:a16="http://schemas.microsoft.com/office/drawing/2014/main" id="{4DBB8F39-10E8-6507-8A5B-7450BC4145A5}"/>
              </a:ext>
            </a:extLst>
          </p:cNvPr>
          <p:cNvSpPr txBox="1">
            <a:spLocks/>
          </p:cNvSpPr>
          <p:nvPr/>
        </p:nvSpPr>
        <p:spPr>
          <a:xfrm>
            <a:off x="323850" y="1266332"/>
            <a:ext cx="8515350" cy="2804922"/>
          </a:xfrm>
          <a:prstGeom prst="rect">
            <a:avLst/>
          </a:prstGeom>
        </p:spPr>
        <p:txBody>
          <a:bodyPr anchor="t" anchorCtr="0">
            <a:normAutofit/>
          </a:bodyPr>
          <a:lstStyle>
            <a:lvl1pPr algn="l" defTabSz="685800" rtl="0" eaLnBrk="1" latinLnBrk="0" hangingPunct="1">
              <a:spcBef>
                <a:spcPct val="0"/>
              </a:spcBef>
              <a:buNone/>
              <a:defRPr sz="2000" kern="1200" baseline="0">
                <a:solidFill>
                  <a:schemeClr val="bg1"/>
                </a:solidFill>
                <a:latin typeface="Arial"/>
                <a:ea typeface="+mj-ea"/>
                <a:cs typeface="Arial"/>
              </a:defRPr>
            </a:lvl1pPr>
          </a:lstStyle>
          <a:p>
            <a:pPr fontAlgn="auto">
              <a:spcAft>
                <a:spcPts val="0"/>
              </a:spcAft>
            </a:pPr>
            <a:r>
              <a:rPr lang="en-US" dirty="0"/>
              <a:t>No disclosures</a:t>
            </a:r>
          </a:p>
        </p:txBody>
      </p:sp>
    </p:spTree>
    <p:extLst>
      <p:ext uri="{BB962C8B-B14F-4D97-AF65-F5344CB8AC3E}">
        <p14:creationId xmlns:p14="http://schemas.microsoft.com/office/powerpoint/2010/main" val="1874156534"/>
      </p:ext>
    </p:extLst>
  </p:cSld>
  <p:clrMapOvr>
    <a:masterClrMapping/>
  </p:clrMapOvr>
  <p:transition spd="slow" advTm="1664"/>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60132-CEBA-964A-BA87-25A72DC665BC}"/>
              </a:ext>
            </a:extLst>
          </p:cNvPr>
          <p:cNvSpPr>
            <a:spLocks noGrp="1"/>
          </p:cNvSpPr>
          <p:nvPr>
            <p:ph type="title"/>
          </p:nvPr>
        </p:nvSpPr>
        <p:spPr/>
        <p:txBody>
          <a:bodyPr/>
          <a:lstStyle/>
          <a:p>
            <a:r>
              <a:rPr lang="en-US" dirty="0"/>
              <a:t>Who should receive antiviral prophylaxis?</a:t>
            </a:r>
          </a:p>
        </p:txBody>
      </p:sp>
    </p:spTree>
    <p:extLst>
      <p:ext uri="{BB962C8B-B14F-4D97-AF65-F5344CB8AC3E}">
        <p14:creationId xmlns:p14="http://schemas.microsoft.com/office/powerpoint/2010/main" val="2890035585"/>
      </p:ext>
    </p:extLst>
  </p:cSld>
  <p:clrMapOvr>
    <a:masterClrMapping/>
  </p:clrMapOvr>
  <p:transition spd="slow" advTm="4202"/>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F404B-6D72-EBBD-98C5-77873E740059}"/>
              </a:ext>
            </a:extLst>
          </p:cNvPr>
          <p:cNvSpPr>
            <a:spLocks noGrp="1"/>
          </p:cNvSpPr>
          <p:nvPr>
            <p:ph type="title"/>
          </p:nvPr>
        </p:nvSpPr>
        <p:spPr>
          <a:xfrm>
            <a:off x="323850" y="171450"/>
            <a:ext cx="8515350" cy="742950"/>
          </a:xfrm>
        </p:spPr>
        <p:txBody>
          <a:bodyPr anchor="ctr">
            <a:normAutofit/>
          </a:bodyPr>
          <a:lstStyle/>
          <a:p>
            <a:r>
              <a:rPr lang="en-US" dirty="0"/>
              <a:t>HBV Reactivation: Treat or Monitor?</a:t>
            </a:r>
          </a:p>
        </p:txBody>
      </p:sp>
      <p:sp>
        <p:nvSpPr>
          <p:cNvPr id="12" name="Text Placeholder 3">
            <a:extLst>
              <a:ext uri="{FF2B5EF4-FFF2-40B4-BE49-F238E27FC236}">
                <a16:creationId xmlns:a16="http://schemas.microsoft.com/office/drawing/2014/main" id="{03141E05-A857-E371-1710-64419354D17C}"/>
              </a:ext>
            </a:extLst>
          </p:cNvPr>
          <p:cNvSpPr>
            <a:spLocks noGrp="1"/>
          </p:cNvSpPr>
          <p:nvPr>
            <p:ph type="body" sz="quarter" idx="14"/>
          </p:nvPr>
        </p:nvSpPr>
        <p:spPr>
          <a:xfrm>
            <a:off x="323850" y="4846321"/>
            <a:ext cx="7357838" cy="240029"/>
          </a:xfrm>
        </p:spPr>
        <p:txBody>
          <a:bodyPr/>
          <a:lstStyle/>
          <a:p>
            <a:r>
              <a:rPr lang="en-US" dirty="0"/>
              <a:t>Reddy et al, AGA Guideline on Prevention &amp; Treatment of HBV Reactivation, </a:t>
            </a:r>
            <a:r>
              <a:rPr lang="en-US" i="1" dirty="0"/>
              <a:t>Gastroenterol</a:t>
            </a:r>
            <a:r>
              <a:rPr lang="en-US" dirty="0"/>
              <a:t>. 2015;148:215-9.</a:t>
            </a:r>
          </a:p>
        </p:txBody>
      </p:sp>
      <p:graphicFrame>
        <p:nvGraphicFramePr>
          <p:cNvPr id="7" name="Content Placeholder 6">
            <a:extLst>
              <a:ext uri="{FF2B5EF4-FFF2-40B4-BE49-F238E27FC236}">
                <a16:creationId xmlns:a16="http://schemas.microsoft.com/office/drawing/2014/main" id="{4A86117C-4E5D-612D-DE86-82BA75AA0C9F}"/>
              </a:ext>
            </a:extLst>
          </p:cNvPr>
          <p:cNvGraphicFramePr>
            <a:graphicFrameLocks noGrp="1"/>
          </p:cNvGraphicFramePr>
          <p:nvPr>
            <p:ph sz="half" idx="2"/>
            <p:extLst>
              <p:ext uri="{D42A27DB-BD31-4B8C-83A1-F6EECF244321}">
                <p14:modId xmlns:p14="http://schemas.microsoft.com/office/powerpoint/2010/main" val="1685312534"/>
              </p:ext>
            </p:extLst>
          </p:nvPr>
        </p:nvGraphicFramePr>
        <p:xfrm>
          <a:off x="323850" y="992331"/>
          <a:ext cx="8515353" cy="3171314"/>
        </p:xfrm>
        <a:graphic>
          <a:graphicData uri="http://schemas.openxmlformats.org/drawingml/2006/table">
            <a:tbl>
              <a:tblPr firstRow="1" bandRow="1">
                <a:tableStyleId>{5C22544A-7EE6-4342-B048-85BDC9FD1C3A}</a:tableStyleId>
              </a:tblPr>
              <a:tblGrid>
                <a:gridCol w="2664049">
                  <a:extLst>
                    <a:ext uri="{9D8B030D-6E8A-4147-A177-3AD203B41FA5}">
                      <a16:colId xmlns:a16="http://schemas.microsoft.com/office/drawing/2014/main" val="961244772"/>
                    </a:ext>
                  </a:extLst>
                </a:gridCol>
                <a:gridCol w="1858127">
                  <a:extLst>
                    <a:ext uri="{9D8B030D-6E8A-4147-A177-3AD203B41FA5}">
                      <a16:colId xmlns:a16="http://schemas.microsoft.com/office/drawing/2014/main" val="2465115579"/>
                    </a:ext>
                  </a:extLst>
                </a:gridCol>
                <a:gridCol w="2138894">
                  <a:extLst>
                    <a:ext uri="{9D8B030D-6E8A-4147-A177-3AD203B41FA5}">
                      <a16:colId xmlns:a16="http://schemas.microsoft.com/office/drawing/2014/main" val="306085050"/>
                    </a:ext>
                  </a:extLst>
                </a:gridCol>
                <a:gridCol w="1854283">
                  <a:extLst>
                    <a:ext uri="{9D8B030D-6E8A-4147-A177-3AD203B41FA5}">
                      <a16:colId xmlns:a16="http://schemas.microsoft.com/office/drawing/2014/main" val="4032984172"/>
                    </a:ext>
                  </a:extLst>
                </a:gridCol>
              </a:tblGrid>
              <a:tr h="822960">
                <a:tc>
                  <a:txBody>
                    <a:bodyPr/>
                    <a:lstStyle/>
                    <a:p>
                      <a:r>
                        <a:rPr lang="en-US" sz="2000" dirty="0"/>
                        <a:t>HBV Status</a:t>
                      </a:r>
                    </a:p>
                  </a:txBody>
                  <a:tcPr marL="178189" marR="178189" marT="89095" marB="89095" anchor="ctr"/>
                </a:tc>
                <a:tc>
                  <a:txBody>
                    <a:bodyPr/>
                    <a:lstStyle/>
                    <a:p>
                      <a:pPr algn="ctr"/>
                      <a:r>
                        <a:rPr lang="en-US" sz="2000" dirty="0"/>
                        <a:t>High risk</a:t>
                      </a:r>
                    </a:p>
                  </a:txBody>
                  <a:tcPr marL="178189" marR="178189" marT="89095" marB="89095" anchor="ctr"/>
                </a:tc>
                <a:tc>
                  <a:txBody>
                    <a:bodyPr/>
                    <a:lstStyle/>
                    <a:p>
                      <a:pPr algn="ctr"/>
                      <a:r>
                        <a:rPr lang="en-US" sz="2000" dirty="0"/>
                        <a:t>Moderate risk</a:t>
                      </a:r>
                    </a:p>
                  </a:txBody>
                  <a:tcPr marL="178189" marR="178189" marT="89095" marB="89095" anchor="ctr"/>
                </a:tc>
                <a:tc>
                  <a:txBody>
                    <a:bodyPr/>
                    <a:lstStyle/>
                    <a:p>
                      <a:pPr algn="ctr"/>
                      <a:r>
                        <a:rPr lang="en-US" sz="2000" dirty="0"/>
                        <a:t>Low risk</a:t>
                      </a:r>
                    </a:p>
                  </a:txBody>
                  <a:tcPr marL="178189" marR="178189" marT="89095" marB="89095" anchor="ctr"/>
                </a:tc>
                <a:extLst>
                  <a:ext uri="{0D108BD9-81ED-4DB2-BD59-A6C34878D82A}">
                    <a16:rowId xmlns:a16="http://schemas.microsoft.com/office/drawing/2014/main" val="3457104178"/>
                  </a:ext>
                </a:extLst>
              </a:tr>
              <a:tr h="540508">
                <a:tc rowSpan="2">
                  <a:txBody>
                    <a:bodyPr/>
                    <a:lstStyle/>
                    <a:p>
                      <a:r>
                        <a:rPr lang="en-US" sz="2000" b="1" dirty="0"/>
                        <a:t>Chronic HBV:</a:t>
                      </a:r>
                    </a:p>
                    <a:p>
                      <a:r>
                        <a:rPr lang="en-US" sz="1800" b="0" dirty="0"/>
                        <a:t>HBsAg(+), anti-HBc(+)</a:t>
                      </a:r>
                    </a:p>
                  </a:txBody>
                  <a:tcPr marL="178189" marR="178189" marT="89095" marB="89095" anchor="ctr">
                    <a:lnB w="12700" cap="flat" cmpd="sng" algn="ctr">
                      <a:solidFill>
                        <a:schemeClr val="tx1"/>
                      </a:solidFill>
                      <a:prstDash val="solid"/>
                      <a:round/>
                      <a:headEnd type="none" w="med" len="med"/>
                      <a:tailEnd type="none" w="med" len="med"/>
                    </a:lnB>
                  </a:tcPr>
                </a:tc>
                <a:tc gridSpan="3">
                  <a:txBody>
                    <a:bodyPr/>
                    <a:lstStyle/>
                    <a:p>
                      <a:pPr algn="ctr"/>
                      <a:r>
                        <a:rPr lang="en-US" sz="1800" dirty="0"/>
                        <a:t>If criteria for treatment met (independent of reactivation risk), then treat</a:t>
                      </a:r>
                    </a:p>
                  </a:txBody>
                  <a:tcPr marL="178189" marR="178189" marT="89095" marB="89095" anchor="ctr">
                    <a:solidFill>
                      <a:schemeClr val="accent2">
                        <a:lumMod val="40000"/>
                        <a:lumOff val="60000"/>
                      </a:schemeClr>
                    </a:solidFill>
                  </a:tcPr>
                </a:tc>
                <a:tc hMerge="1">
                  <a:txBody>
                    <a:bodyPr/>
                    <a:lstStyle/>
                    <a:p>
                      <a:endParaRPr lang="en-US" sz="2000" dirty="0"/>
                    </a:p>
                  </a:txBody>
                  <a:tcPr marL="178189" marR="178189" marT="89095" marB="89095" anchor="ctr">
                    <a:solidFill>
                      <a:schemeClr val="accent2">
                        <a:lumMod val="40000"/>
                        <a:lumOff val="60000"/>
                      </a:schemeClr>
                    </a:solidFill>
                  </a:tcPr>
                </a:tc>
                <a:tc hMerge="1">
                  <a:txBody>
                    <a:bodyPr/>
                    <a:lstStyle/>
                    <a:p>
                      <a:endParaRPr lang="en-US" sz="2000" dirty="0"/>
                    </a:p>
                  </a:txBody>
                  <a:tcPr marL="178189" marR="178189" marT="89095" marB="89095" anchor="ctr">
                    <a:solidFill>
                      <a:schemeClr val="accent6">
                        <a:lumMod val="20000"/>
                        <a:lumOff val="80000"/>
                      </a:schemeClr>
                    </a:solidFill>
                  </a:tcPr>
                </a:tc>
                <a:extLst>
                  <a:ext uri="{0D108BD9-81ED-4DB2-BD59-A6C34878D82A}">
                    <a16:rowId xmlns:a16="http://schemas.microsoft.com/office/drawing/2014/main" val="3282674809"/>
                  </a:ext>
                </a:extLst>
              </a:tr>
              <a:tr h="540508">
                <a:tc vMerge="1">
                  <a:txBody>
                    <a:bodyPr/>
                    <a:lstStyle/>
                    <a:p>
                      <a:endParaRPr lang="en-US"/>
                    </a:p>
                  </a:txBody>
                  <a:tcPr/>
                </a:tc>
                <a:tc>
                  <a:txBody>
                    <a:bodyPr/>
                    <a:lstStyle/>
                    <a:p>
                      <a:pPr algn="ctr"/>
                      <a:r>
                        <a:rPr lang="en-US" sz="2000" dirty="0"/>
                        <a:t>Treat*</a:t>
                      </a:r>
                    </a:p>
                  </a:txBody>
                  <a:tcPr marL="178189" marR="178189" marT="89095" marB="89095"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000" dirty="0"/>
                        <a:t>Treat**</a:t>
                      </a:r>
                    </a:p>
                  </a:txBody>
                  <a:tcPr marL="178189" marR="178189" marT="89095" marB="89095"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000" dirty="0"/>
                        <a:t>Monitor**</a:t>
                      </a:r>
                    </a:p>
                  </a:txBody>
                  <a:tcPr marL="178189" marR="178189" marT="89095" marB="89095" anchor="ct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47897883"/>
                  </a:ext>
                </a:extLst>
              </a:tr>
              <a:tr h="1081016">
                <a:tc>
                  <a:txBody>
                    <a:bodyPr/>
                    <a:lstStyle/>
                    <a:p>
                      <a:r>
                        <a:rPr lang="en-US" sz="2000" b="1" dirty="0"/>
                        <a:t>Resolved HBV:</a:t>
                      </a:r>
                    </a:p>
                    <a:p>
                      <a:r>
                        <a:rPr lang="en-US" sz="1800" b="0" dirty="0"/>
                        <a:t>Anti-HBc(+), HBsAg(-)</a:t>
                      </a:r>
                    </a:p>
                  </a:txBody>
                  <a:tcPr marL="178189" marR="178189" marT="89095" marB="89095" anchor="ctr">
                    <a:lnT w="12700" cap="flat" cmpd="sng" algn="ctr">
                      <a:solidFill>
                        <a:schemeClr val="tx1"/>
                      </a:solidFill>
                      <a:prstDash val="solid"/>
                      <a:round/>
                      <a:headEnd type="none" w="med" len="med"/>
                      <a:tailEnd type="none" w="med" len="med"/>
                    </a:lnT>
                  </a:tcPr>
                </a:tc>
                <a:tc>
                  <a:txBody>
                    <a:bodyPr/>
                    <a:lstStyle/>
                    <a:p>
                      <a:pPr algn="ctr"/>
                      <a:r>
                        <a:rPr lang="en-US" sz="2000" dirty="0"/>
                        <a:t>Treat*</a:t>
                      </a:r>
                    </a:p>
                  </a:txBody>
                  <a:tcPr marL="178189" marR="178189" marT="89095" marB="89095" anchor="ct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ctr"/>
                      <a:r>
                        <a:rPr lang="en-US" sz="2000" dirty="0"/>
                        <a:t>Monitor or Treat**</a:t>
                      </a:r>
                    </a:p>
                  </a:txBody>
                  <a:tcPr marL="178189" marR="178189" marT="89095" marB="89095" anchor="ct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2000" dirty="0"/>
                        <a:t>Monitor**</a:t>
                      </a:r>
                    </a:p>
                  </a:txBody>
                  <a:tcPr marL="178189" marR="178189" marT="89095" marB="89095" anchor="ct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596082813"/>
                  </a:ext>
                </a:extLst>
              </a:tr>
            </a:tbl>
          </a:graphicData>
        </a:graphic>
      </p:graphicFrame>
      <p:sp>
        <p:nvSpPr>
          <p:cNvPr id="8" name="TextBox 7">
            <a:extLst>
              <a:ext uri="{FF2B5EF4-FFF2-40B4-BE49-F238E27FC236}">
                <a16:creationId xmlns:a16="http://schemas.microsoft.com/office/drawing/2014/main" id="{4CC84BCC-2BB6-5D52-60E9-ABFD641BA6DF}"/>
              </a:ext>
            </a:extLst>
          </p:cNvPr>
          <p:cNvSpPr txBox="1"/>
          <p:nvPr/>
        </p:nvSpPr>
        <p:spPr>
          <a:xfrm>
            <a:off x="242206" y="4173014"/>
            <a:ext cx="8515350" cy="584775"/>
          </a:xfrm>
          <a:prstGeom prst="rect">
            <a:avLst/>
          </a:prstGeom>
          <a:noFill/>
        </p:spPr>
        <p:txBody>
          <a:bodyPr wrap="square" rtlCol="0">
            <a:spAutoFit/>
          </a:bodyPr>
          <a:lstStyle/>
          <a:p>
            <a:r>
              <a:rPr lang="en-US" sz="1600" dirty="0"/>
              <a:t>*</a:t>
            </a:r>
            <a:r>
              <a:rPr lang="en-US" sz="1600" dirty="0">
                <a:effectLst/>
                <a:latin typeface="AdvTTbfd4e789.BI"/>
              </a:rPr>
              <a:t>(Strong recommendation, Moderate-quality evidence); **(Weak recommendation, Moderate-quality evidence)</a:t>
            </a:r>
            <a:endParaRPr lang="en-US" sz="1600" dirty="0"/>
          </a:p>
        </p:txBody>
      </p:sp>
    </p:spTree>
    <p:extLst>
      <p:ext uri="{BB962C8B-B14F-4D97-AF65-F5344CB8AC3E}">
        <p14:creationId xmlns:p14="http://schemas.microsoft.com/office/powerpoint/2010/main" val="113747451"/>
      </p:ext>
    </p:extLst>
  </p:cSld>
  <p:clrMapOvr>
    <a:masterClrMapping/>
  </p:clrMapOvr>
  <p:transition spd="slow" advTm="41717"/>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0D3EEB-7E57-0210-CD32-6702BCAEF501}"/>
              </a:ext>
            </a:extLst>
          </p:cNvPr>
          <p:cNvSpPr>
            <a:spLocks noGrp="1"/>
          </p:cNvSpPr>
          <p:nvPr>
            <p:ph type="title"/>
          </p:nvPr>
        </p:nvSpPr>
        <p:spPr/>
        <p:txBody>
          <a:bodyPr/>
          <a:lstStyle/>
          <a:p>
            <a:r>
              <a:rPr lang="en-US" dirty="0"/>
              <a:t>Antiviral therapy for prevention of HBV reactivation</a:t>
            </a:r>
          </a:p>
        </p:txBody>
      </p:sp>
      <p:sp>
        <p:nvSpPr>
          <p:cNvPr id="3" name="Content Placeholder 2">
            <a:extLst>
              <a:ext uri="{FF2B5EF4-FFF2-40B4-BE49-F238E27FC236}">
                <a16:creationId xmlns:a16="http://schemas.microsoft.com/office/drawing/2014/main" id="{0D031F3D-6BC1-A900-3DC5-99496902D9C6}"/>
              </a:ext>
            </a:extLst>
          </p:cNvPr>
          <p:cNvSpPr>
            <a:spLocks noGrp="1"/>
          </p:cNvSpPr>
          <p:nvPr>
            <p:ph sz="half" idx="2"/>
          </p:nvPr>
        </p:nvSpPr>
        <p:spPr>
          <a:xfrm>
            <a:off x="209550" y="1235255"/>
            <a:ext cx="3056164" cy="3600450"/>
          </a:xfrm>
        </p:spPr>
        <p:txBody>
          <a:bodyPr>
            <a:normAutofit/>
          </a:bodyPr>
          <a:lstStyle/>
          <a:p>
            <a:r>
              <a:rPr lang="en-US" sz="1800" dirty="0"/>
              <a:t>Tenofovir DF, tenofovir AF or entecavir</a:t>
            </a:r>
          </a:p>
          <a:p>
            <a:r>
              <a:rPr lang="en-US" sz="1800" dirty="0"/>
              <a:t>NOT lamivudine</a:t>
            </a:r>
          </a:p>
          <a:p>
            <a:r>
              <a:rPr lang="en-US" sz="1800" dirty="0"/>
              <a:t>At least </a:t>
            </a:r>
            <a:r>
              <a:rPr lang="en-US" sz="1800" u="sng" dirty="0"/>
              <a:t>6 months</a:t>
            </a:r>
            <a:r>
              <a:rPr lang="en-US" sz="1800" dirty="0"/>
              <a:t> after discontinuation of immunosuppressive therapy </a:t>
            </a:r>
            <a:r>
              <a:rPr lang="en-US" sz="1800" u="sng" dirty="0"/>
              <a:t>or</a:t>
            </a:r>
          </a:p>
          <a:p>
            <a:r>
              <a:rPr lang="en-US" sz="1800" dirty="0"/>
              <a:t>At least </a:t>
            </a:r>
            <a:r>
              <a:rPr lang="en-US" sz="1800" u="sng" dirty="0"/>
              <a:t>12 months</a:t>
            </a:r>
            <a:r>
              <a:rPr lang="en-US" sz="1800" dirty="0"/>
              <a:t> after discontinuation of B-cell depleting therapy</a:t>
            </a:r>
          </a:p>
        </p:txBody>
      </p:sp>
      <p:sp>
        <p:nvSpPr>
          <p:cNvPr id="4" name="Text Placeholder 3">
            <a:extLst>
              <a:ext uri="{FF2B5EF4-FFF2-40B4-BE49-F238E27FC236}">
                <a16:creationId xmlns:a16="http://schemas.microsoft.com/office/drawing/2014/main" id="{1E58ABC5-8567-EC4F-3333-3E0EAFF2D7DC}"/>
              </a:ext>
            </a:extLst>
          </p:cNvPr>
          <p:cNvSpPr>
            <a:spLocks noGrp="1"/>
          </p:cNvSpPr>
          <p:nvPr>
            <p:ph type="body" sz="quarter" idx="14"/>
          </p:nvPr>
        </p:nvSpPr>
        <p:spPr/>
        <p:txBody>
          <a:bodyPr/>
          <a:lstStyle/>
          <a:p>
            <a:r>
              <a:rPr lang="en-US" dirty="0"/>
              <a:t>Reddy et al, AGA Guideline on Prevention &amp; Treatment of HBV Reactivation, </a:t>
            </a:r>
            <a:r>
              <a:rPr lang="en-US" i="1" dirty="0"/>
              <a:t>Gastroenterol</a:t>
            </a:r>
            <a:r>
              <a:rPr lang="en-US" dirty="0"/>
              <a:t>. 2015;148:215-9.</a:t>
            </a:r>
          </a:p>
        </p:txBody>
      </p:sp>
      <p:pic>
        <p:nvPicPr>
          <p:cNvPr id="5" name="Picture 4" descr="HBV_Choice_d07.png">
            <a:extLst>
              <a:ext uri="{FF2B5EF4-FFF2-40B4-BE49-F238E27FC236}">
                <a16:creationId xmlns:a16="http://schemas.microsoft.com/office/drawing/2014/main" id="{27279D75-A4E4-20F6-4510-45E394A0C3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714" y="1170762"/>
            <a:ext cx="5878286" cy="3139984"/>
          </a:xfrm>
          <a:prstGeom prst="rect">
            <a:avLst/>
          </a:prstGeom>
        </p:spPr>
      </p:pic>
    </p:spTree>
    <p:extLst>
      <p:ext uri="{BB962C8B-B14F-4D97-AF65-F5344CB8AC3E}">
        <p14:creationId xmlns:p14="http://schemas.microsoft.com/office/powerpoint/2010/main" val="4216653576"/>
      </p:ext>
    </p:extLst>
  </p:cSld>
  <p:clrMapOvr>
    <a:masterClrMapping/>
  </p:clrMapOvr>
  <p:transition spd="slow" advTm="35904"/>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60132-CEBA-964A-BA87-25A72DC665BC}"/>
              </a:ext>
            </a:extLst>
          </p:cNvPr>
          <p:cNvSpPr>
            <a:spLocks noGrp="1"/>
          </p:cNvSpPr>
          <p:nvPr>
            <p:ph type="title"/>
          </p:nvPr>
        </p:nvSpPr>
        <p:spPr/>
        <p:txBody>
          <a:bodyPr/>
          <a:lstStyle/>
          <a:p>
            <a:r>
              <a:rPr lang="en-US" dirty="0"/>
              <a:t>Case example</a:t>
            </a:r>
          </a:p>
        </p:txBody>
      </p:sp>
    </p:spTree>
    <p:extLst>
      <p:ext uri="{BB962C8B-B14F-4D97-AF65-F5344CB8AC3E}">
        <p14:creationId xmlns:p14="http://schemas.microsoft.com/office/powerpoint/2010/main" val="2509248497"/>
      </p:ext>
    </p:extLst>
  </p:cSld>
  <p:clrMapOvr>
    <a:masterClrMapping/>
  </p:clrMapOvr>
  <p:transition spd="slow" advTm="3349"/>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38C5C-1EE9-0F8C-7D10-E917160B988C}"/>
              </a:ext>
            </a:extLst>
          </p:cNvPr>
          <p:cNvSpPr>
            <a:spLocks noGrp="1"/>
          </p:cNvSpPr>
          <p:nvPr>
            <p:ph type="title"/>
          </p:nvPr>
        </p:nvSpPr>
        <p:spPr/>
        <p:txBody>
          <a:bodyPr/>
          <a:lstStyle/>
          <a:p>
            <a:r>
              <a:rPr lang="en-US" dirty="0"/>
              <a:t>Case</a:t>
            </a:r>
          </a:p>
        </p:txBody>
      </p:sp>
      <p:sp>
        <p:nvSpPr>
          <p:cNvPr id="3" name="Content Placeholder 2">
            <a:extLst>
              <a:ext uri="{FF2B5EF4-FFF2-40B4-BE49-F238E27FC236}">
                <a16:creationId xmlns:a16="http://schemas.microsoft.com/office/drawing/2014/main" id="{3525A263-D3C6-B298-3FF3-8EA2D888F56F}"/>
              </a:ext>
            </a:extLst>
          </p:cNvPr>
          <p:cNvSpPr>
            <a:spLocks noGrp="1"/>
          </p:cNvSpPr>
          <p:nvPr>
            <p:ph sz="half" idx="2"/>
          </p:nvPr>
        </p:nvSpPr>
        <p:spPr/>
        <p:txBody>
          <a:bodyPr>
            <a:normAutofit/>
          </a:bodyPr>
          <a:lstStyle/>
          <a:p>
            <a:pPr marL="34290" indent="0">
              <a:buNone/>
            </a:pPr>
            <a:r>
              <a:rPr lang="en-US" dirty="0"/>
              <a:t>50 year-old woman with a longstanding history of multiple sclerosis with gait instability has a recent diagnosis of optic neuritis. Her neurologist is considering ocrelizumab. She has hypertension, type 2 diabetes and no obvious HBV risk factors.</a:t>
            </a:r>
          </a:p>
          <a:p>
            <a:pPr marL="34290" indent="0">
              <a:buNone/>
            </a:pPr>
            <a:r>
              <a:rPr lang="en-US" dirty="0"/>
              <a:t>Which of the following would you do next?</a:t>
            </a:r>
          </a:p>
          <a:p>
            <a:pPr marL="748665" lvl="1" indent="-457200">
              <a:spcBef>
                <a:spcPts val="1500"/>
              </a:spcBef>
              <a:buFont typeface="+mj-lt"/>
              <a:buAutoNum type="alphaUcPeriod"/>
            </a:pPr>
            <a:r>
              <a:rPr lang="en-US" sz="1900" dirty="0"/>
              <a:t>Start ocrelizumab with quarterly hepatic function panel testing.</a:t>
            </a:r>
          </a:p>
          <a:p>
            <a:pPr marL="748665" lvl="1" indent="-457200">
              <a:buFont typeface="+mj-lt"/>
              <a:buAutoNum type="alphaUcPeriod"/>
            </a:pPr>
            <a:r>
              <a:rPr lang="en-US" sz="1900" dirty="0"/>
              <a:t>Send hepatitis B surface antigen (HBsAg).</a:t>
            </a:r>
          </a:p>
          <a:p>
            <a:pPr marL="748665" lvl="1" indent="-457200">
              <a:buFont typeface="+mj-lt"/>
              <a:buAutoNum type="alphaUcPeriod"/>
            </a:pPr>
            <a:r>
              <a:rPr lang="en-US" sz="1900" dirty="0"/>
              <a:t>Send hepatitis B core antibody (anti-HBc).</a:t>
            </a:r>
          </a:p>
          <a:p>
            <a:pPr marL="748665" lvl="1" indent="-457200">
              <a:buFont typeface="+mj-lt"/>
              <a:buAutoNum type="alphaUcPeriod"/>
            </a:pPr>
            <a:r>
              <a:rPr lang="en-US" sz="1900" dirty="0"/>
              <a:t>Assess HBV status with triple-test panel (HBsAg, anti-HBc, anti-HBs).</a:t>
            </a:r>
          </a:p>
        </p:txBody>
      </p:sp>
      <p:sp>
        <p:nvSpPr>
          <p:cNvPr id="4" name="Text Placeholder 3">
            <a:extLst>
              <a:ext uri="{FF2B5EF4-FFF2-40B4-BE49-F238E27FC236}">
                <a16:creationId xmlns:a16="http://schemas.microsoft.com/office/drawing/2014/main" id="{7CEC9F4F-EFE6-214B-81F8-B23556F5873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655332052"/>
      </p:ext>
    </p:extLst>
  </p:cSld>
  <p:clrMapOvr>
    <a:masterClrMapping/>
  </p:clrMapOvr>
  <p:transition spd="slow" advTm="35392"/>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38C5C-1EE9-0F8C-7D10-E917160B988C}"/>
              </a:ext>
            </a:extLst>
          </p:cNvPr>
          <p:cNvSpPr>
            <a:spLocks noGrp="1"/>
          </p:cNvSpPr>
          <p:nvPr>
            <p:ph type="title"/>
          </p:nvPr>
        </p:nvSpPr>
        <p:spPr/>
        <p:txBody>
          <a:bodyPr/>
          <a:lstStyle/>
          <a:p>
            <a:r>
              <a:rPr lang="en-US" dirty="0"/>
              <a:t>Case</a:t>
            </a:r>
          </a:p>
        </p:txBody>
      </p:sp>
      <p:sp>
        <p:nvSpPr>
          <p:cNvPr id="3" name="Content Placeholder 2">
            <a:extLst>
              <a:ext uri="{FF2B5EF4-FFF2-40B4-BE49-F238E27FC236}">
                <a16:creationId xmlns:a16="http://schemas.microsoft.com/office/drawing/2014/main" id="{3525A263-D3C6-B298-3FF3-8EA2D888F56F}"/>
              </a:ext>
            </a:extLst>
          </p:cNvPr>
          <p:cNvSpPr>
            <a:spLocks noGrp="1"/>
          </p:cNvSpPr>
          <p:nvPr>
            <p:ph sz="half" idx="2"/>
          </p:nvPr>
        </p:nvSpPr>
        <p:spPr/>
        <p:txBody>
          <a:bodyPr>
            <a:normAutofit/>
          </a:bodyPr>
          <a:lstStyle/>
          <a:p>
            <a:pPr marL="34290" indent="0">
              <a:buNone/>
            </a:pPr>
            <a:r>
              <a:rPr lang="en-US" dirty="0"/>
              <a:t>50 year-old woman with a longstanding history of multiple sclerosis with gait instability has a recent diagnosis of optic neuritis. Her neurologist is considering ocrelizumab. She has hypertension, type 2 diabetes and no obvious HBV risk factors.</a:t>
            </a:r>
          </a:p>
          <a:p>
            <a:pPr marL="34290" indent="0">
              <a:buNone/>
            </a:pPr>
            <a:r>
              <a:rPr lang="en-US" dirty="0"/>
              <a:t>Which of the following would you do next?</a:t>
            </a:r>
          </a:p>
          <a:p>
            <a:pPr marL="748665" lvl="1" indent="-457200">
              <a:spcBef>
                <a:spcPts val="1500"/>
              </a:spcBef>
              <a:buFont typeface="+mj-lt"/>
              <a:buAutoNum type="alphaUcPeriod"/>
            </a:pPr>
            <a:r>
              <a:rPr lang="en-US" sz="1900" dirty="0"/>
              <a:t>Start ocrelizumab with quarterly hepatic function panel testing.</a:t>
            </a:r>
          </a:p>
          <a:p>
            <a:pPr marL="748665" lvl="1" indent="-457200">
              <a:buFont typeface="+mj-lt"/>
              <a:buAutoNum type="alphaUcPeriod"/>
            </a:pPr>
            <a:r>
              <a:rPr lang="en-US" sz="1900" dirty="0"/>
              <a:t>Send hepatitis B surface antigen (HBsAg).</a:t>
            </a:r>
          </a:p>
          <a:p>
            <a:pPr marL="748665" lvl="1" indent="-457200">
              <a:buFont typeface="+mj-lt"/>
              <a:buAutoNum type="alphaUcPeriod"/>
            </a:pPr>
            <a:r>
              <a:rPr lang="en-US" sz="1900" dirty="0"/>
              <a:t>Send hepatitis B core antibody (anti-HBc).</a:t>
            </a:r>
          </a:p>
          <a:p>
            <a:pPr marL="748665" lvl="1" indent="-457200">
              <a:buFont typeface="+mj-lt"/>
              <a:buAutoNum type="alphaUcPeriod"/>
            </a:pPr>
            <a:r>
              <a:rPr lang="en-US" sz="1900" b="1" dirty="0">
                <a:solidFill>
                  <a:srgbClr val="0070C0"/>
                </a:solidFill>
              </a:rPr>
              <a:t>Assess HBV status with triple-test panel</a:t>
            </a:r>
            <a:r>
              <a:rPr lang="en-US" sz="1900" dirty="0"/>
              <a:t> (HBsAg, anti-HBc, anti-HBs).</a:t>
            </a:r>
          </a:p>
        </p:txBody>
      </p:sp>
      <p:sp>
        <p:nvSpPr>
          <p:cNvPr id="4" name="Text Placeholder 3">
            <a:extLst>
              <a:ext uri="{FF2B5EF4-FFF2-40B4-BE49-F238E27FC236}">
                <a16:creationId xmlns:a16="http://schemas.microsoft.com/office/drawing/2014/main" id="{7CEC9F4F-EFE6-214B-81F8-B23556F5873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2228004570"/>
      </p:ext>
    </p:extLst>
  </p:cSld>
  <p:clrMapOvr>
    <a:masterClrMapping/>
  </p:clrMapOvr>
  <p:transition spd="slow" advTm="14112"/>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38C5C-1EE9-0F8C-7D10-E917160B988C}"/>
              </a:ext>
            </a:extLst>
          </p:cNvPr>
          <p:cNvSpPr>
            <a:spLocks noGrp="1"/>
          </p:cNvSpPr>
          <p:nvPr>
            <p:ph type="title"/>
          </p:nvPr>
        </p:nvSpPr>
        <p:spPr/>
        <p:txBody>
          <a:bodyPr/>
          <a:lstStyle/>
          <a:p>
            <a:r>
              <a:rPr lang="en-US" dirty="0"/>
              <a:t>Case</a:t>
            </a:r>
          </a:p>
        </p:txBody>
      </p:sp>
      <p:sp>
        <p:nvSpPr>
          <p:cNvPr id="3" name="Content Placeholder 2">
            <a:extLst>
              <a:ext uri="{FF2B5EF4-FFF2-40B4-BE49-F238E27FC236}">
                <a16:creationId xmlns:a16="http://schemas.microsoft.com/office/drawing/2014/main" id="{3525A263-D3C6-B298-3FF3-8EA2D888F56F}"/>
              </a:ext>
            </a:extLst>
          </p:cNvPr>
          <p:cNvSpPr>
            <a:spLocks noGrp="1"/>
          </p:cNvSpPr>
          <p:nvPr>
            <p:ph sz="half" idx="2"/>
          </p:nvPr>
        </p:nvSpPr>
        <p:spPr/>
        <p:txBody>
          <a:bodyPr>
            <a:normAutofit/>
          </a:bodyPr>
          <a:lstStyle/>
          <a:p>
            <a:pPr marL="34290" indent="0">
              <a:buNone/>
            </a:pPr>
            <a:r>
              <a:rPr lang="en-US" dirty="0"/>
              <a:t>50 year-old woman with a longstanding history of multiple sclerosis with gait instability has a recent diagnosis of optic neuritis. Her neurologist is considering ocrelizumab. She has hypertension, type 2 diabetes and no obvious HBV risk factors. </a:t>
            </a:r>
            <a:r>
              <a:rPr lang="en-US" b="1" dirty="0"/>
              <a:t>Her hep B panel shows: (+) anti-HBc, negative surface antigen and surface antibody.</a:t>
            </a:r>
          </a:p>
          <a:p>
            <a:pPr marL="34290" indent="0">
              <a:buNone/>
            </a:pPr>
            <a:r>
              <a:rPr lang="en-US" dirty="0"/>
              <a:t>Which of the following would you do next?</a:t>
            </a:r>
          </a:p>
          <a:p>
            <a:pPr marL="748665" lvl="1" indent="-457200">
              <a:spcBef>
                <a:spcPts val="1500"/>
              </a:spcBef>
              <a:buFont typeface="+mj-lt"/>
              <a:buAutoNum type="alphaUcPeriod"/>
            </a:pPr>
            <a:r>
              <a:rPr lang="en-US" sz="1900" dirty="0"/>
              <a:t>Start ocrelizumab with quarterly hepatic function panel testing.</a:t>
            </a:r>
          </a:p>
          <a:p>
            <a:pPr marL="748665" lvl="1" indent="-457200">
              <a:buFont typeface="+mj-lt"/>
              <a:buAutoNum type="alphaUcPeriod"/>
            </a:pPr>
            <a:r>
              <a:rPr lang="en-US" sz="1900" dirty="0"/>
              <a:t>Start entecavir 0.5 mg once daily for HBV prophylaxis.</a:t>
            </a:r>
          </a:p>
          <a:p>
            <a:pPr marL="748665" lvl="1" indent="-457200">
              <a:buFont typeface="+mj-lt"/>
              <a:buAutoNum type="alphaUcPeriod"/>
            </a:pPr>
            <a:r>
              <a:rPr lang="en-US" sz="1900" dirty="0"/>
              <a:t>Start ocrelizumab and monitor for clinical symptoms.</a:t>
            </a:r>
          </a:p>
          <a:p>
            <a:pPr marL="748665" lvl="1" indent="-457200">
              <a:buFont typeface="+mj-lt"/>
              <a:buAutoNum type="alphaUcPeriod"/>
            </a:pPr>
            <a:r>
              <a:rPr lang="en-US" sz="1900" dirty="0"/>
              <a:t>Send hepatitis B e antigen and e antibody.</a:t>
            </a:r>
          </a:p>
        </p:txBody>
      </p:sp>
      <p:sp>
        <p:nvSpPr>
          <p:cNvPr id="4" name="Text Placeholder 3">
            <a:extLst>
              <a:ext uri="{FF2B5EF4-FFF2-40B4-BE49-F238E27FC236}">
                <a16:creationId xmlns:a16="http://schemas.microsoft.com/office/drawing/2014/main" id="{7CEC9F4F-EFE6-214B-81F8-B23556F5873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697713466"/>
      </p:ext>
    </p:extLst>
  </p:cSld>
  <p:clrMapOvr>
    <a:masterClrMapping/>
  </p:clrMapOvr>
  <p:transition spd="slow" advTm="27285"/>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38C5C-1EE9-0F8C-7D10-E917160B988C}"/>
              </a:ext>
            </a:extLst>
          </p:cNvPr>
          <p:cNvSpPr>
            <a:spLocks noGrp="1"/>
          </p:cNvSpPr>
          <p:nvPr>
            <p:ph type="title"/>
          </p:nvPr>
        </p:nvSpPr>
        <p:spPr/>
        <p:txBody>
          <a:bodyPr/>
          <a:lstStyle/>
          <a:p>
            <a:r>
              <a:rPr lang="en-US" dirty="0"/>
              <a:t>Case</a:t>
            </a:r>
          </a:p>
        </p:txBody>
      </p:sp>
      <p:sp>
        <p:nvSpPr>
          <p:cNvPr id="3" name="Content Placeholder 2">
            <a:extLst>
              <a:ext uri="{FF2B5EF4-FFF2-40B4-BE49-F238E27FC236}">
                <a16:creationId xmlns:a16="http://schemas.microsoft.com/office/drawing/2014/main" id="{3525A263-D3C6-B298-3FF3-8EA2D888F56F}"/>
              </a:ext>
            </a:extLst>
          </p:cNvPr>
          <p:cNvSpPr>
            <a:spLocks noGrp="1"/>
          </p:cNvSpPr>
          <p:nvPr>
            <p:ph sz="half" idx="2"/>
          </p:nvPr>
        </p:nvSpPr>
        <p:spPr/>
        <p:txBody>
          <a:bodyPr>
            <a:normAutofit/>
          </a:bodyPr>
          <a:lstStyle/>
          <a:p>
            <a:pPr marL="34290" indent="0">
              <a:buNone/>
            </a:pPr>
            <a:r>
              <a:rPr lang="en-US" dirty="0"/>
              <a:t>50 year-old woman with a longstanding history of multiple sclerosis with gait instability has a recent diagnosis of optic neuritis. Her neurologist is considering ocrelizumab. She has hypertension, type 2 diabetes and no obvious HBV risk factors. Her hep B panel shows: (+) anti-HBc, negative surface antigen and surface antibody.</a:t>
            </a:r>
          </a:p>
          <a:p>
            <a:pPr marL="34290" indent="0">
              <a:buNone/>
            </a:pPr>
            <a:r>
              <a:rPr lang="en-US" dirty="0"/>
              <a:t>Which of the following would you do next?</a:t>
            </a:r>
          </a:p>
          <a:p>
            <a:pPr marL="748665" lvl="1" indent="-457200">
              <a:spcBef>
                <a:spcPts val="1500"/>
              </a:spcBef>
              <a:buFont typeface="+mj-lt"/>
              <a:buAutoNum type="alphaUcPeriod"/>
            </a:pPr>
            <a:r>
              <a:rPr lang="en-US" sz="1900" dirty="0"/>
              <a:t>Start ocrelizumab with quarterly hepatic function panel testing.</a:t>
            </a:r>
          </a:p>
          <a:p>
            <a:pPr marL="748665" lvl="1" indent="-457200">
              <a:buFont typeface="+mj-lt"/>
              <a:buAutoNum type="alphaUcPeriod"/>
            </a:pPr>
            <a:r>
              <a:rPr lang="en-US" sz="1900" b="1" dirty="0">
                <a:solidFill>
                  <a:srgbClr val="0070C0"/>
                </a:solidFill>
              </a:rPr>
              <a:t>Start entecavir 0.5 mg once daily for HBV prophylaxis.</a:t>
            </a:r>
          </a:p>
          <a:p>
            <a:pPr marL="748665" lvl="1" indent="-457200">
              <a:buFont typeface="+mj-lt"/>
              <a:buAutoNum type="alphaUcPeriod"/>
            </a:pPr>
            <a:r>
              <a:rPr lang="en-US" sz="1900" dirty="0"/>
              <a:t>Start ocrelizumab and monitor for clinical symptoms.</a:t>
            </a:r>
          </a:p>
          <a:p>
            <a:pPr marL="748665" lvl="1" indent="-457200">
              <a:buFont typeface="+mj-lt"/>
              <a:buAutoNum type="alphaUcPeriod"/>
            </a:pPr>
            <a:r>
              <a:rPr lang="en-US" sz="1900" dirty="0"/>
              <a:t>Send hepatitis B e antigen and e antibody.</a:t>
            </a:r>
          </a:p>
        </p:txBody>
      </p:sp>
      <p:sp>
        <p:nvSpPr>
          <p:cNvPr id="4" name="Text Placeholder 3">
            <a:extLst>
              <a:ext uri="{FF2B5EF4-FFF2-40B4-BE49-F238E27FC236}">
                <a16:creationId xmlns:a16="http://schemas.microsoft.com/office/drawing/2014/main" id="{7CEC9F4F-EFE6-214B-81F8-B23556F58737}"/>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164544914"/>
      </p:ext>
    </p:extLst>
  </p:cSld>
  <p:clrMapOvr>
    <a:masterClrMapping/>
  </p:clrMapOvr>
  <p:transition spd="slow" advTm="4821"/>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46523-933F-0398-E31A-47233FFDF384}"/>
              </a:ext>
            </a:extLst>
          </p:cNvPr>
          <p:cNvSpPr>
            <a:spLocks noGrp="1"/>
          </p:cNvSpPr>
          <p:nvPr>
            <p:ph type="title"/>
          </p:nvPr>
        </p:nvSpPr>
        <p:spPr/>
        <p:txBody>
          <a:bodyPr/>
          <a:lstStyle/>
          <a:p>
            <a:r>
              <a:rPr lang="en-US" dirty="0"/>
              <a:t>Therapies with </a:t>
            </a:r>
            <a:r>
              <a:rPr lang="en-US" b="1" dirty="0">
                <a:solidFill>
                  <a:srgbClr val="FFFF00"/>
                </a:solidFill>
              </a:rPr>
              <a:t>High</a:t>
            </a:r>
            <a:r>
              <a:rPr lang="en-US" dirty="0"/>
              <a:t> HBV Reactivation Risk</a:t>
            </a:r>
          </a:p>
        </p:txBody>
      </p:sp>
      <p:sp>
        <p:nvSpPr>
          <p:cNvPr id="3" name="Content Placeholder 2">
            <a:extLst>
              <a:ext uri="{FF2B5EF4-FFF2-40B4-BE49-F238E27FC236}">
                <a16:creationId xmlns:a16="http://schemas.microsoft.com/office/drawing/2014/main" id="{5A2207F7-F94E-9134-3D87-F76776708DCA}"/>
              </a:ext>
            </a:extLst>
          </p:cNvPr>
          <p:cNvSpPr>
            <a:spLocks noGrp="1"/>
          </p:cNvSpPr>
          <p:nvPr>
            <p:ph sz="half" idx="2"/>
          </p:nvPr>
        </p:nvSpPr>
        <p:spPr/>
        <p:txBody>
          <a:bodyPr/>
          <a:lstStyle/>
          <a:p>
            <a:r>
              <a:rPr lang="en-US" dirty="0">
                <a:solidFill>
                  <a:srgbClr val="0070C0"/>
                </a:solidFill>
              </a:rPr>
              <a:t>B-cell depleting monoclonal antibodies</a:t>
            </a:r>
            <a:r>
              <a:rPr lang="en-US" dirty="0"/>
              <a:t> (anti-CD20)</a:t>
            </a:r>
          </a:p>
          <a:p>
            <a:pPr lvl="1">
              <a:spcBef>
                <a:spcPts val="900"/>
              </a:spcBef>
            </a:pPr>
            <a:r>
              <a:rPr lang="en-US" dirty="0"/>
              <a:t>Rituximab, ofatumumab, </a:t>
            </a:r>
            <a:r>
              <a:rPr lang="en-US" b="1" dirty="0">
                <a:solidFill>
                  <a:srgbClr val="7030A0"/>
                </a:solidFill>
                <a:highlight>
                  <a:srgbClr val="FFFF00"/>
                </a:highlight>
              </a:rPr>
              <a:t>ocrelizumab</a:t>
            </a:r>
          </a:p>
          <a:p>
            <a:pPr>
              <a:spcBef>
                <a:spcPts val="1800"/>
              </a:spcBef>
            </a:pPr>
            <a:r>
              <a:rPr lang="en-US" dirty="0">
                <a:solidFill>
                  <a:srgbClr val="0070C0"/>
                </a:solidFill>
              </a:rPr>
              <a:t>Anthracycline derivatives</a:t>
            </a:r>
          </a:p>
          <a:p>
            <a:pPr lvl="1">
              <a:spcBef>
                <a:spcPts val="900"/>
              </a:spcBef>
            </a:pPr>
            <a:r>
              <a:rPr lang="en-US" dirty="0"/>
              <a:t>Doxorubicin, </a:t>
            </a:r>
            <a:r>
              <a:rPr lang="en-US" dirty="0" err="1"/>
              <a:t>epirubicin</a:t>
            </a:r>
            <a:endParaRPr lang="en-US" dirty="0"/>
          </a:p>
          <a:p>
            <a:pPr>
              <a:spcBef>
                <a:spcPts val="1800"/>
              </a:spcBef>
            </a:pPr>
            <a:r>
              <a:rPr lang="en-US" dirty="0">
                <a:solidFill>
                  <a:srgbClr val="0070C0"/>
                </a:solidFill>
              </a:rPr>
              <a:t>Chronic or high-dose steroids</a:t>
            </a:r>
            <a:r>
              <a:rPr lang="en-US" dirty="0"/>
              <a:t> (≥4 weeks, &gt;20 mg prednisone)</a:t>
            </a:r>
          </a:p>
          <a:p>
            <a:pPr lvl="1">
              <a:spcBef>
                <a:spcPts val="900"/>
              </a:spcBef>
            </a:pPr>
            <a:r>
              <a:rPr lang="en-US" dirty="0"/>
              <a:t>Chemo for lymphoma, leukemias or breast, lung or pancreatic cancer</a:t>
            </a:r>
          </a:p>
          <a:p>
            <a:pPr>
              <a:spcBef>
                <a:spcPts val="1800"/>
              </a:spcBef>
            </a:pPr>
            <a:r>
              <a:rPr lang="en-US" dirty="0">
                <a:solidFill>
                  <a:srgbClr val="0070C0"/>
                </a:solidFill>
              </a:rPr>
              <a:t>Tumor necrosis factor alpha (TNF-𝛼) inhibitors </a:t>
            </a:r>
            <a:r>
              <a:rPr lang="en-US" dirty="0">
                <a:solidFill>
                  <a:schemeClr val="tx1"/>
                </a:solidFill>
              </a:rPr>
              <a:t>(more potent)</a:t>
            </a:r>
          </a:p>
          <a:p>
            <a:pPr lvl="1">
              <a:spcBef>
                <a:spcPts val="900"/>
              </a:spcBef>
            </a:pPr>
            <a:r>
              <a:rPr lang="en-US" dirty="0"/>
              <a:t>Infliximab, adalimumab, certolizumab</a:t>
            </a:r>
          </a:p>
        </p:txBody>
      </p:sp>
      <p:sp>
        <p:nvSpPr>
          <p:cNvPr id="4" name="Text Placeholder 3">
            <a:extLst>
              <a:ext uri="{FF2B5EF4-FFF2-40B4-BE49-F238E27FC236}">
                <a16:creationId xmlns:a16="http://schemas.microsoft.com/office/drawing/2014/main" id="{7F469CC3-897C-9A66-F98A-968CB66D54B4}"/>
              </a:ext>
            </a:extLst>
          </p:cNvPr>
          <p:cNvSpPr>
            <a:spLocks noGrp="1"/>
          </p:cNvSpPr>
          <p:nvPr>
            <p:ph type="body" sz="quarter" idx="14"/>
          </p:nvPr>
        </p:nvSpPr>
        <p:spPr>
          <a:xfrm>
            <a:off x="323850" y="4833442"/>
            <a:ext cx="7357838" cy="240029"/>
          </a:xfrm>
        </p:spPr>
        <p:txBody>
          <a:bodyPr/>
          <a:lstStyle/>
          <a:p>
            <a:r>
              <a:rPr lang="en-US" dirty="0" err="1"/>
              <a:t>Perrillo</a:t>
            </a:r>
            <a:r>
              <a:rPr lang="en-US" dirty="0"/>
              <a:t> et al, AGA Technical Review, </a:t>
            </a:r>
            <a:r>
              <a:rPr lang="en-US" i="1" dirty="0"/>
              <a:t>Gastroenterol</a:t>
            </a:r>
            <a:r>
              <a:rPr lang="en-US" dirty="0"/>
              <a:t>. 2015;148:221-224.</a:t>
            </a:r>
          </a:p>
        </p:txBody>
      </p:sp>
    </p:spTree>
    <p:extLst>
      <p:ext uri="{BB962C8B-B14F-4D97-AF65-F5344CB8AC3E}">
        <p14:creationId xmlns:p14="http://schemas.microsoft.com/office/powerpoint/2010/main" val="3772348980"/>
      </p:ext>
    </p:extLst>
  </p:cSld>
  <p:clrMapOvr>
    <a:masterClrMapping/>
  </p:clrMapOvr>
  <p:transition spd="slow" advTm="9845"/>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F404B-6D72-EBBD-98C5-77873E740059}"/>
              </a:ext>
            </a:extLst>
          </p:cNvPr>
          <p:cNvSpPr>
            <a:spLocks noGrp="1"/>
          </p:cNvSpPr>
          <p:nvPr>
            <p:ph type="title"/>
          </p:nvPr>
        </p:nvSpPr>
        <p:spPr>
          <a:xfrm>
            <a:off x="323850" y="171450"/>
            <a:ext cx="8515350" cy="742950"/>
          </a:xfrm>
        </p:spPr>
        <p:txBody>
          <a:bodyPr anchor="ctr">
            <a:normAutofit/>
          </a:bodyPr>
          <a:lstStyle/>
          <a:p>
            <a:r>
              <a:rPr lang="en-US" dirty="0"/>
              <a:t>HBV Reactivation: Treat or Monitor?</a:t>
            </a:r>
          </a:p>
        </p:txBody>
      </p:sp>
      <p:sp>
        <p:nvSpPr>
          <p:cNvPr id="12" name="Text Placeholder 3">
            <a:extLst>
              <a:ext uri="{FF2B5EF4-FFF2-40B4-BE49-F238E27FC236}">
                <a16:creationId xmlns:a16="http://schemas.microsoft.com/office/drawing/2014/main" id="{03141E05-A857-E371-1710-64419354D17C}"/>
              </a:ext>
            </a:extLst>
          </p:cNvPr>
          <p:cNvSpPr>
            <a:spLocks noGrp="1"/>
          </p:cNvSpPr>
          <p:nvPr>
            <p:ph type="body" sz="quarter" idx="14"/>
          </p:nvPr>
        </p:nvSpPr>
        <p:spPr>
          <a:xfrm>
            <a:off x="323850" y="4846321"/>
            <a:ext cx="7357838" cy="240029"/>
          </a:xfrm>
        </p:spPr>
        <p:txBody>
          <a:bodyPr/>
          <a:lstStyle/>
          <a:p>
            <a:r>
              <a:rPr lang="en-US" dirty="0"/>
              <a:t>Reddy et al, AGA Guideline on Prevention &amp; Treatment of HBV Reactivation, </a:t>
            </a:r>
            <a:r>
              <a:rPr lang="en-US" i="1" dirty="0"/>
              <a:t>Gastroenterol</a:t>
            </a:r>
            <a:r>
              <a:rPr lang="en-US" dirty="0"/>
              <a:t>. 2015;148:215-9.</a:t>
            </a:r>
          </a:p>
        </p:txBody>
      </p:sp>
      <p:graphicFrame>
        <p:nvGraphicFramePr>
          <p:cNvPr id="7" name="Content Placeholder 6">
            <a:extLst>
              <a:ext uri="{FF2B5EF4-FFF2-40B4-BE49-F238E27FC236}">
                <a16:creationId xmlns:a16="http://schemas.microsoft.com/office/drawing/2014/main" id="{4A86117C-4E5D-612D-DE86-82BA75AA0C9F}"/>
              </a:ext>
            </a:extLst>
          </p:cNvPr>
          <p:cNvGraphicFramePr>
            <a:graphicFrameLocks noGrp="1"/>
          </p:cNvGraphicFramePr>
          <p:nvPr>
            <p:ph sz="half" idx="2"/>
            <p:extLst>
              <p:ext uri="{D42A27DB-BD31-4B8C-83A1-F6EECF244321}">
                <p14:modId xmlns:p14="http://schemas.microsoft.com/office/powerpoint/2010/main" val="2362041205"/>
              </p:ext>
            </p:extLst>
          </p:nvPr>
        </p:nvGraphicFramePr>
        <p:xfrm>
          <a:off x="323850" y="992331"/>
          <a:ext cx="8515353" cy="3171314"/>
        </p:xfrm>
        <a:graphic>
          <a:graphicData uri="http://schemas.openxmlformats.org/drawingml/2006/table">
            <a:tbl>
              <a:tblPr firstRow="1" bandRow="1">
                <a:tableStyleId>{5C22544A-7EE6-4342-B048-85BDC9FD1C3A}</a:tableStyleId>
              </a:tblPr>
              <a:tblGrid>
                <a:gridCol w="2664049">
                  <a:extLst>
                    <a:ext uri="{9D8B030D-6E8A-4147-A177-3AD203B41FA5}">
                      <a16:colId xmlns:a16="http://schemas.microsoft.com/office/drawing/2014/main" val="961244772"/>
                    </a:ext>
                  </a:extLst>
                </a:gridCol>
                <a:gridCol w="1858127">
                  <a:extLst>
                    <a:ext uri="{9D8B030D-6E8A-4147-A177-3AD203B41FA5}">
                      <a16:colId xmlns:a16="http://schemas.microsoft.com/office/drawing/2014/main" val="2465115579"/>
                    </a:ext>
                  </a:extLst>
                </a:gridCol>
                <a:gridCol w="2138894">
                  <a:extLst>
                    <a:ext uri="{9D8B030D-6E8A-4147-A177-3AD203B41FA5}">
                      <a16:colId xmlns:a16="http://schemas.microsoft.com/office/drawing/2014/main" val="306085050"/>
                    </a:ext>
                  </a:extLst>
                </a:gridCol>
                <a:gridCol w="1854283">
                  <a:extLst>
                    <a:ext uri="{9D8B030D-6E8A-4147-A177-3AD203B41FA5}">
                      <a16:colId xmlns:a16="http://schemas.microsoft.com/office/drawing/2014/main" val="4032984172"/>
                    </a:ext>
                  </a:extLst>
                </a:gridCol>
              </a:tblGrid>
              <a:tr h="822960">
                <a:tc>
                  <a:txBody>
                    <a:bodyPr/>
                    <a:lstStyle/>
                    <a:p>
                      <a:r>
                        <a:rPr lang="en-US" sz="2000" dirty="0"/>
                        <a:t>HBV Status</a:t>
                      </a:r>
                    </a:p>
                  </a:txBody>
                  <a:tcPr marL="178189" marR="178189" marT="89095" marB="89095" anchor="ctr"/>
                </a:tc>
                <a:tc>
                  <a:txBody>
                    <a:bodyPr/>
                    <a:lstStyle/>
                    <a:p>
                      <a:pPr algn="ctr"/>
                      <a:r>
                        <a:rPr lang="en-US" sz="2000" dirty="0"/>
                        <a:t>High risk</a:t>
                      </a:r>
                    </a:p>
                  </a:txBody>
                  <a:tcPr marL="178189" marR="178189" marT="89095" marB="89095" anchor="ctr"/>
                </a:tc>
                <a:tc>
                  <a:txBody>
                    <a:bodyPr/>
                    <a:lstStyle/>
                    <a:p>
                      <a:pPr algn="ctr"/>
                      <a:r>
                        <a:rPr lang="en-US" sz="2000" dirty="0"/>
                        <a:t>Moderate risk</a:t>
                      </a:r>
                    </a:p>
                  </a:txBody>
                  <a:tcPr marL="178189" marR="178189" marT="89095" marB="89095" anchor="ctr"/>
                </a:tc>
                <a:tc>
                  <a:txBody>
                    <a:bodyPr/>
                    <a:lstStyle/>
                    <a:p>
                      <a:pPr algn="ctr"/>
                      <a:r>
                        <a:rPr lang="en-US" sz="2000" dirty="0"/>
                        <a:t>Low risk</a:t>
                      </a:r>
                    </a:p>
                  </a:txBody>
                  <a:tcPr marL="178189" marR="178189" marT="89095" marB="89095" anchor="ctr"/>
                </a:tc>
                <a:extLst>
                  <a:ext uri="{0D108BD9-81ED-4DB2-BD59-A6C34878D82A}">
                    <a16:rowId xmlns:a16="http://schemas.microsoft.com/office/drawing/2014/main" val="3457104178"/>
                  </a:ext>
                </a:extLst>
              </a:tr>
              <a:tr h="540508">
                <a:tc rowSpan="2">
                  <a:txBody>
                    <a:bodyPr/>
                    <a:lstStyle/>
                    <a:p>
                      <a:r>
                        <a:rPr lang="en-US" sz="2000" b="1" dirty="0"/>
                        <a:t>Chronic HBV:</a:t>
                      </a:r>
                    </a:p>
                    <a:p>
                      <a:r>
                        <a:rPr lang="en-US" sz="1800" b="0" dirty="0"/>
                        <a:t>HBsAg(+), anti-HBc(+)</a:t>
                      </a:r>
                    </a:p>
                  </a:txBody>
                  <a:tcPr marL="178189" marR="178189" marT="89095" marB="89095" anchor="ctr">
                    <a:lnB w="12700" cap="flat" cmpd="sng" algn="ctr">
                      <a:solidFill>
                        <a:schemeClr val="tx1"/>
                      </a:solidFill>
                      <a:prstDash val="solid"/>
                      <a:round/>
                      <a:headEnd type="none" w="med" len="med"/>
                      <a:tailEnd type="none" w="med" len="med"/>
                    </a:lnB>
                  </a:tcPr>
                </a:tc>
                <a:tc gridSpan="3">
                  <a:txBody>
                    <a:bodyPr/>
                    <a:lstStyle/>
                    <a:p>
                      <a:pPr algn="ctr"/>
                      <a:r>
                        <a:rPr lang="en-US" sz="1800" dirty="0"/>
                        <a:t>If criteria for treatment met (independent of reactivation risk), then treat</a:t>
                      </a:r>
                    </a:p>
                  </a:txBody>
                  <a:tcPr marL="178189" marR="178189" marT="89095" marB="89095" anchor="ctr">
                    <a:solidFill>
                      <a:schemeClr val="accent2">
                        <a:lumMod val="40000"/>
                        <a:lumOff val="60000"/>
                      </a:schemeClr>
                    </a:solidFill>
                  </a:tcPr>
                </a:tc>
                <a:tc hMerge="1">
                  <a:txBody>
                    <a:bodyPr/>
                    <a:lstStyle/>
                    <a:p>
                      <a:endParaRPr lang="en-US" sz="2000" dirty="0"/>
                    </a:p>
                  </a:txBody>
                  <a:tcPr marL="178189" marR="178189" marT="89095" marB="89095" anchor="ctr">
                    <a:solidFill>
                      <a:schemeClr val="accent2">
                        <a:lumMod val="40000"/>
                        <a:lumOff val="60000"/>
                      </a:schemeClr>
                    </a:solidFill>
                  </a:tcPr>
                </a:tc>
                <a:tc hMerge="1">
                  <a:txBody>
                    <a:bodyPr/>
                    <a:lstStyle/>
                    <a:p>
                      <a:endParaRPr lang="en-US" sz="2000" dirty="0"/>
                    </a:p>
                  </a:txBody>
                  <a:tcPr marL="178189" marR="178189" marT="89095" marB="89095" anchor="ctr">
                    <a:solidFill>
                      <a:schemeClr val="accent6">
                        <a:lumMod val="20000"/>
                        <a:lumOff val="80000"/>
                      </a:schemeClr>
                    </a:solidFill>
                  </a:tcPr>
                </a:tc>
                <a:extLst>
                  <a:ext uri="{0D108BD9-81ED-4DB2-BD59-A6C34878D82A}">
                    <a16:rowId xmlns:a16="http://schemas.microsoft.com/office/drawing/2014/main" val="3282674809"/>
                  </a:ext>
                </a:extLst>
              </a:tr>
              <a:tr h="540508">
                <a:tc vMerge="1">
                  <a:txBody>
                    <a:bodyPr/>
                    <a:lstStyle/>
                    <a:p>
                      <a:endParaRPr lang="en-US"/>
                    </a:p>
                  </a:txBody>
                  <a:tcPr/>
                </a:tc>
                <a:tc>
                  <a:txBody>
                    <a:bodyPr/>
                    <a:lstStyle/>
                    <a:p>
                      <a:pPr algn="ctr"/>
                      <a:r>
                        <a:rPr lang="en-US" sz="2000" dirty="0"/>
                        <a:t>Treat*</a:t>
                      </a:r>
                    </a:p>
                  </a:txBody>
                  <a:tcPr marL="178189" marR="178189" marT="89095" marB="89095"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000" dirty="0"/>
                        <a:t>Treat**</a:t>
                      </a:r>
                    </a:p>
                  </a:txBody>
                  <a:tcPr marL="178189" marR="178189" marT="89095" marB="89095" anchor="ctr">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000" dirty="0"/>
                        <a:t>Monitor**</a:t>
                      </a:r>
                    </a:p>
                  </a:txBody>
                  <a:tcPr marL="178189" marR="178189" marT="89095" marB="89095" anchor="ct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47897883"/>
                  </a:ext>
                </a:extLst>
              </a:tr>
              <a:tr h="1081016">
                <a:tc>
                  <a:txBody>
                    <a:bodyPr/>
                    <a:lstStyle/>
                    <a:p>
                      <a:r>
                        <a:rPr lang="en-US" sz="2000" b="1" dirty="0"/>
                        <a:t>Resolved HBV:</a:t>
                      </a:r>
                    </a:p>
                    <a:p>
                      <a:r>
                        <a:rPr lang="en-US" sz="1800" b="0" dirty="0"/>
                        <a:t>Anti-HBc(+), HBsAg(-)</a:t>
                      </a:r>
                    </a:p>
                  </a:txBody>
                  <a:tcPr marL="178189" marR="178189" marT="89095" marB="89095" anchor="ctr">
                    <a:lnT w="12700" cap="flat" cmpd="sng" algn="ctr">
                      <a:solidFill>
                        <a:schemeClr val="tx1"/>
                      </a:solidFill>
                      <a:prstDash val="solid"/>
                      <a:round/>
                      <a:headEnd type="none" w="med" len="med"/>
                      <a:tailEnd type="none" w="med" len="med"/>
                    </a:lnT>
                  </a:tcPr>
                </a:tc>
                <a:tc>
                  <a:txBody>
                    <a:bodyPr/>
                    <a:lstStyle/>
                    <a:p>
                      <a:pPr algn="ctr"/>
                      <a:r>
                        <a:rPr lang="en-US" sz="2000" dirty="0"/>
                        <a:t>Treat*</a:t>
                      </a:r>
                    </a:p>
                  </a:txBody>
                  <a:tcPr marL="178189" marR="178189" marT="89095" marB="89095" anchor="ctr">
                    <a:lnT w="12700" cap="flat" cmpd="sng" algn="ctr">
                      <a:solidFill>
                        <a:schemeClr val="tx1"/>
                      </a:solidFill>
                      <a:prstDash val="solid"/>
                      <a:round/>
                      <a:headEnd type="none" w="med" len="med"/>
                      <a:tailEnd type="none" w="med" len="med"/>
                    </a:lnT>
                    <a:solidFill>
                      <a:schemeClr val="accent2">
                        <a:lumMod val="40000"/>
                        <a:lumOff val="60000"/>
                      </a:schemeClr>
                    </a:solidFill>
                  </a:tcPr>
                </a:tc>
                <a:tc>
                  <a:txBody>
                    <a:bodyPr/>
                    <a:lstStyle/>
                    <a:p>
                      <a:pPr algn="ctr"/>
                      <a:r>
                        <a:rPr lang="en-US" sz="2000" dirty="0"/>
                        <a:t>Monitor or Treat**</a:t>
                      </a:r>
                    </a:p>
                  </a:txBody>
                  <a:tcPr marL="178189" marR="178189" marT="89095" marB="89095" anchor="ct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lang="en-US" sz="2000" dirty="0"/>
                        <a:t>Monitor**</a:t>
                      </a:r>
                    </a:p>
                  </a:txBody>
                  <a:tcPr marL="178189" marR="178189" marT="89095" marB="89095" anchor="ct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596082813"/>
                  </a:ext>
                </a:extLst>
              </a:tr>
            </a:tbl>
          </a:graphicData>
        </a:graphic>
      </p:graphicFrame>
      <p:sp>
        <p:nvSpPr>
          <p:cNvPr id="8" name="TextBox 7">
            <a:extLst>
              <a:ext uri="{FF2B5EF4-FFF2-40B4-BE49-F238E27FC236}">
                <a16:creationId xmlns:a16="http://schemas.microsoft.com/office/drawing/2014/main" id="{4CC84BCC-2BB6-5D52-60E9-ABFD641BA6DF}"/>
              </a:ext>
            </a:extLst>
          </p:cNvPr>
          <p:cNvSpPr txBox="1"/>
          <p:nvPr/>
        </p:nvSpPr>
        <p:spPr>
          <a:xfrm>
            <a:off x="323851" y="4173014"/>
            <a:ext cx="8515350" cy="584775"/>
          </a:xfrm>
          <a:prstGeom prst="rect">
            <a:avLst/>
          </a:prstGeom>
          <a:noFill/>
        </p:spPr>
        <p:txBody>
          <a:bodyPr wrap="square" rtlCol="0">
            <a:spAutoFit/>
          </a:bodyPr>
          <a:lstStyle/>
          <a:p>
            <a:r>
              <a:rPr lang="en-US" sz="1600" dirty="0"/>
              <a:t>*</a:t>
            </a:r>
            <a:r>
              <a:rPr lang="en-US" sz="1600" dirty="0">
                <a:effectLst/>
                <a:latin typeface="AdvTTbfd4e789.BI"/>
              </a:rPr>
              <a:t>(Strong recommendation, Moderate-quality evidence); **(Weak recommendation, Moderate-quality evidence)</a:t>
            </a:r>
            <a:endParaRPr lang="en-US" sz="1600" dirty="0"/>
          </a:p>
        </p:txBody>
      </p:sp>
      <p:sp>
        <p:nvSpPr>
          <p:cNvPr id="3" name="Oval 2">
            <a:extLst>
              <a:ext uri="{FF2B5EF4-FFF2-40B4-BE49-F238E27FC236}">
                <a16:creationId xmlns:a16="http://schemas.microsoft.com/office/drawing/2014/main" id="{C452D668-1653-6C8F-2A1A-ECB42D78B17F}"/>
              </a:ext>
            </a:extLst>
          </p:cNvPr>
          <p:cNvSpPr/>
          <p:nvPr/>
        </p:nvSpPr>
        <p:spPr>
          <a:xfrm>
            <a:off x="3067750" y="3245476"/>
            <a:ext cx="1687132" cy="759854"/>
          </a:xfrm>
          <a:prstGeom prst="ellipse">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584727142"/>
      </p:ext>
    </p:extLst>
  </p:cSld>
  <p:clrMapOvr>
    <a:masterClrMapping/>
  </p:clrMapOvr>
  <p:transition spd="slow" advTm="1067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0275C-A89A-DC4B-91C6-00918E133ACF}"/>
              </a:ext>
            </a:extLst>
          </p:cNvPr>
          <p:cNvSpPr>
            <a:spLocks noGrp="1"/>
          </p:cNvSpPr>
          <p:nvPr>
            <p:ph type="title"/>
          </p:nvPr>
        </p:nvSpPr>
        <p:spPr/>
        <p:txBody>
          <a:bodyPr/>
          <a:lstStyle/>
          <a:p>
            <a:r>
              <a:rPr lang="en-US" dirty="0"/>
              <a:t>HBV Reactivation</a:t>
            </a:r>
          </a:p>
        </p:txBody>
      </p:sp>
      <p:sp>
        <p:nvSpPr>
          <p:cNvPr id="3" name="Content Placeholder 2">
            <a:extLst>
              <a:ext uri="{FF2B5EF4-FFF2-40B4-BE49-F238E27FC236}">
                <a16:creationId xmlns:a16="http://schemas.microsoft.com/office/drawing/2014/main" id="{79D452F0-A157-F74C-B4DB-D29BB6819B20}"/>
              </a:ext>
            </a:extLst>
          </p:cNvPr>
          <p:cNvSpPr>
            <a:spLocks noGrp="1"/>
          </p:cNvSpPr>
          <p:nvPr>
            <p:ph sz="half" idx="2"/>
          </p:nvPr>
        </p:nvSpPr>
        <p:spPr/>
        <p:txBody>
          <a:bodyPr>
            <a:normAutofit/>
          </a:bodyPr>
          <a:lstStyle/>
          <a:p>
            <a:r>
              <a:rPr lang="en-US" sz="2000" dirty="0"/>
              <a:t>Why?</a:t>
            </a:r>
          </a:p>
          <a:p>
            <a:r>
              <a:rPr lang="en-US" sz="2000" dirty="0"/>
              <a:t>What happens?</a:t>
            </a:r>
          </a:p>
          <a:p>
            <a:r>
              <a:rPr lang="en-US" sz="2000" dirty="0"/>
              <a:t>Who is at risk?</a:t>
            </a:r>
          </a:p>
          <a:p>
            <a:r>
              <a:rPr lang="en-US" sz="2000" dirty="0"/>
              <a:t>Antiviral prophylaxis</a:t>
            </a:r>
          </a:p>
          <a:p>
            <a:r>
              <a:rPr lang="en-US" sz="2000" dirty="0"/>
              <a:t>Case example</a:t>
            </a:r>
          </a:p>
        </p:txBody>
      </p:sp>
      <p:sp>
        <p:nvSpPr>
          <p:cNvPr id="4" name="Text Placeholder 3">
            <a:extLst>
              <a:ext uri="{FF2B5EF4-FFF2-40B4-BE49-F238E27FC236}">
                <a16:creationId xmlns:a16="http://schemas.microsoft.com/office/drawing/2014/main" id="{F69892AD-04CA-FE4A-B23D-E0028A43F383}"/>
              </a:ext>
            </a:extLst>
          </p:cNvPr>
          <p:cNvSpPr>
            <a:spLocks noGrp="1"/>
          </p:cNvSpPr>
          <p:nvPr>
            <p:ph type="body" sz="quarter" idx="14"/>
          </p:nvPr>
        </p:nvSpPr>
        <p:spPr/>
        <p:txBody>
          <a:bodyPr/>
          <a:lstStyle/>
          <a:p>
            <a:endParaRPr lang="en-US"/>
          </a:p>
        </p:txBody>
      </p:sp>
    </p:spTree>
    <p:extLst>
      <p:ext uri="{BB962C8B-B14F-4D97-AF65-F5344CB8AC3E}">
        <p14:creationId xmlns:p14="http://schemas.microsoft.com/office/powerpoint/2010/main" val="4093685377"/>
      </p:ext>
    </p:extLst>
  </p:cSld>
  <p:clrMapOvr>
    <a:masterClrMapping/>
  </p:clrMapOvr>
  <p:transition spd="slow" advTm="29558"/>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3210BD7-BEDD-F565-B998-42113B5DDF86}"/>
              </a:ext>
            </a:extLst>
          </p:cNvPr>
          <p:cNvSpPr>
            <a:spLocks noGrp="1"/>
          </p:cNvSpPr>
          <p:nvPr>
            <p:ph sz="quarter" idx="13"/>
          </p:nvPr>
        </p:nvSpPr>
        <p:spPr/>
        <p:txBody>
          <a:bodyPr/>
          <a:lstStyle/>
          <a:p>
            <a:endParaRPr lang="en-US"/>
          </a:p>
        </p:txBody>
      </p:sp>
      <p:pic>
        <p:nvPicPr>
          <p:cNvPr id="4" name="Picture 3">
            <a:extLst>
              <a:ext uri="{FF2B5EF4-FFF2-40B4-BE49-F238E27FC236}">
                <a16:creationId xmlns:a16="http://schemas.microsoft.com/office/drawing/2014/main" id="{778D3277-10D0-A3EC-F2F1-565EE33E3FBC}"/>
              </a:ext>
            </a:extLst>
          </p:cNvPr>
          <p:cNvPicPr>
            <a:picLocks noChangeAspect="1"/>
          </p:cNvPicPr>
          <p:nvPr/>
        </p:nvPicPr>
        <p:blipFill>
          <a:blip r:embed="rId3"/>
          <a:stretch>
            <a:fillRect/>
          </a:stretch>
        </p:blipFill>
        <p:spPr>
          <a:xfrm>
            <a:off x="187025" y="42876"/>
            <a:ext cx="7772400" cy="5057747"/>
          </a:xfrm>
          <a:prstGeom prst="rect">
            <a:avLst/>
          </a:prstGeom>
        </p:spPr>
      </p:pic>
    </p:spTree>
    <p:extLst>
      <p:ext uri="{BB962C8B-B14F-4D97-AF65-F5344CB8AC3E}">
        <p14:creationId xmlns:p14="http://schemas.microsoft.com/office/powerpoint/2010/main" val="2198280583"/>
      </p:ext>
    </p:extLst>
  </p:cSld>
  <p:clrMapOvr>
    <a:masterClrMapping/>
  </p:clrMapOvr>
  <p:transition spd="slow" advTm="14058"/>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676371"/>
      </p:ext>
    </p:extLst>
  </p:cSld>
  <p:clrMapOvr>
    <a:masterClrMapping/>
  </p:clrMapOvr>
  <p:transition spd="slow" advTm="1045"/>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60132-CEBA-964A-BA87-25A72DC665BC}"/>
              </a:ext>
            </a:extLst>
          </p:cNvPr>
          <p:cNvSpPr>
            <a:spLocks noGrp="1"/>
          </p:cNvSpPr>
          <p:nvPr>
            <p:ph type="title"/>
          </p:nvPr>
        </p:nvSpPr>
        <p:spPr/>
        <p:txBody>
          <a:bodyPr/>
          <a:lstStyle/>
          <a:p>
            <a:r>
              <a:rPr lang="en-US" dirty="0"/>
              <a:t>Why? And why now?</a:t>
            </a:r>
          </a:p>
        </p:txBody>
      </p:sp>
    </p:spTree>
    <p:extLst>
      <p:ext uri="{BB962C8B-B14F-4D97-AF65-F5344CB8AC3E}">
        <p14:creationId xmlns:p14="http://schemas.microsoft.com/office/powerpoint/2010/main" val="3438106305"/>
      </p:ext>
    </p:extLst>
  </p:cSld>
  <p:clrMapOvr>
    <a:masterClrMapping/>
  </p:clrMapOvr>
  <p:transition spd="slow" advTm="2058"/>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3B831E2-5A12-4B78-2C7C-D54A700CD2F3}"/>
              </a:ext>
            </a:extLst>
          </p:cNvPr>
          <p:cNvSpPr>
            <a:spLocks noGrp="1"/>
          </p:cNvSpPr>
          <p:nvPr>
            <p:ph sz="quarter" idx="13"/>
          </p:nvPr>
        </p:nvSpPr>
        <p:spPr>
          <a:xfrm>
            <a:off x="115910" y="4447075"/>
            <a:ext cx="1609703" cy="588564"/>
          </a:xfrm>
        </p:spPr>
        <p:txBody>
          <a:bodyPr/>
          <a:lstStyle/>
          <a:p>
            <a:r>
              <a:rPr lang="en-US" dirty="0" err="1"/>
              <a:t>Ganem</a:t>
            </a:r>
            <a:r>
              <a:rPr lang="en-US" dirty="0"/>
              <a:t>, N Engl J Med. 2004;350:1118-29.</a:t>
            </a:r>
          </a:p>
        </p:txBody>
      </p:sp>
      <p:pic>
        <p:nvPicPr>
          <p:cNvPr id="1026" name="Picture 2" descr="&lt;div&gt;Source: Ganem D, Prince AM. Hepatitis B virus infection--natural history and clinical consequences. N Engl J Med. 2004;350:1118-29.&#10;Reproduced with permission from the Massachusetts Medical Society. Copyright © 2004 Massachusetts Medical Society. All rights reserved.&lt;/div&gt;">
            <a:extLst>
              <a:ext uri="{FF2B5EF4-FFF2-40B4-BE49-F238E27FC236}">
                <a16:creationId xmlns:a16="http://schemas.microsoft.com/office/drawing/2014/main" id="{BE58DD59-AF54-D0E9-D6C4-19CF76A75E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5613" y="0"/>
            <a:ext cx="5691187"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8449213"/>
      </p:ext>
    </p:extLst>
  </p:cSld>
  <p:clrMapOvr>
    <a:masterClrMapping/>
  </p:clrMapOvr>
  <p:transition spd="slow" advTm="3410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287BB30D-9D29-8EE5-1E25-A3B9161C2D4E}"/>
              </a:ext>
            </a:extLst>
          </p:cNvPr>
          <p:cNvSpPr>
            <a:spLocks noGrp="1"/>
          </p:cNvSpPr>
          <p:nvPr>
            <p:ph sz="quarter" idx="13"/>
          </p:nvPr>
        </p:nvSpPr>
        <p:spPr/>
        <p:txBody>
          <a:bodyPr/>
          <a:lstStyle/>
          <a:p>
            <a:r>
              <a:rPr lang="en-US" dirty="0"/>
              <a:t>Kothari et al, </a:t>
            </a:r>
            <a:r>
              <a:rPr lang="en-US" dirty="0" err="1"/>
              <a:t>Cureus</a:t>
            </a:r>
            <a:r>
              <a:rPr lang="en-US" dirty="0"/>
              <a:t> 2024;16: e61983. doi:10.7759/cureus.61983</a:t>
            </a:r>
          </a:p>
        </p:txBody>
      </p:sp>
      <p:pic>
        <p:nvPicPr>
          <p:cNvPr id="2050" name="Picture 2" descr="Cureus | A Comprehensive Review of Monoclonal Antibodies in Modern  Medicine: Tracing the Evolution of a Revolutionary Therapeutic Approach">
            <a:extLst>
              <a:ext uri="{FF2B5EF4-FFF2-40B4-BE49-F238E27FC236}">
                <a16:creationId xmlns:a16="http://schemas.microsoft.com/office/drawing/2014/main" id="{5F5594EE-1E81-6FBE-EF70-BD40BBF38A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4557" y="239882"/>
            <a:ext cx="6667660" cy="44496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7288121"/>
      </p:ext>
    </p:extLst>
  </p:cSld>
  <p:clrMapOvr>
    <a:masterClrMapping/>
  </p:clrMapOvr>
  <p:transition spd="slow" advTm="18165"/>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60132-CEBA-964A-BA87-25A72DC665BC}"/>
              </a:ext>
            </a:extLst>
          </p:cNvPr>
          <p:cNvSpPr>
            <a:spLocks noGrp="1"/>
          </p:cNvSpPr>
          <p:nvPr>
            <p:ph type="title"/>
          </p:nvPr>
        </p:nvSpPr>
        <p:spPr/>
        <p:txBody>
          <a:bodyPr/>
          <a:lstStyle/>
          <a:p>
            <a:r>
              <a:rPr lang="en-US" dirty="0"/>
              <a:t>HBV reactivation – what happens?</a:t>
            </a:r>
          </a:p>
        </p:txBody>
      </p:sp>
    </p:spTree>
    <p:extLst>
      <p:ext uri="{BB962C8B-B14F-4D97-AF65-F5344CB8AC3E}">
        <p14:creationId xmlns:p14="http://schemas.microsoft.com/office/powerpoint/2010/main" val="1497395695"/>
      </p:ext>
    </p:extLst>
  </p:cSld>
  <p:clrMapOvr>
    <a:masterClrMapping/>
  </p:clrMapOvr>
  <p:transition spd="slow" advTm="15946"/>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C0898-3579-C901-674D-C7F5A7749461}"/>
              </a:ext>
            </a:extLst>
          </p:cNvPr>
          <p:cNvSpPr>
            <a:spLocks noGrp="1"/>
          </p:cNvSpPr>
          <p:nvPr>
            <p:ph type="title"/>
          </p:nvPr>
        </p:nvSpPr>
        <p:spPr/>
        <p:txBody>
          <a:bodyPr/>
          <a:lstStyle/>
          <a:p>
            <a:r>
              <a:rPr lang="en-US" dirty="0"/>
              <a:t>HBV Reactivation - defined</a:t>
            </a:r>
          </a:p>
        </p:txBody>
      </p:sp>
      <p:sp>
        <p:nvSpPr>
          <p:cNvPr id="3" name="Content Placeholder 2">
            <a:extLst>
              <a:ext uri="{FF2B5EF4-FFF2-40B4-BE49-F238E27FC236}">
                <a16:creationId xmlns:a16="http://schemas.microsoft.com/office/drawing/2014/main" id="{3417F66D-26DE-CA17-D652-87DEA067939F}"/>
              </a:ext>
            </a:extLst>
          </p:cNvPr>
          <p:cNvSpPr>
            <a:spLocks noGrp="1"/>
          </p:cNvSpPr>
          <p:nvPr>
            <p:ph sz="half" idx="2"/>
          </p:nvPr>
        </p:nvSpPr>
        <p:spPr/>
        <p:txBody>
          <a:bodyPr>
            <a:normAutofit/>
          </a:bodyPr>
          <a:lstStyle/>
          <a:p>
            <a:r>
              <a:rPr lang="en-US" sz="2000" b="1" dirty="0"/>
              <a:t>Chronic HBV</a:t>
            </a:r>
            <a:r>
              <a:rPr lang="en-US" sz="2000" dirty="0"/>
              <a:t>: </a:t>
            </a:r>
            <a:r>
              <a:rPr lang="en-US" sz="2000" dirty="0">
                <a:solidFill>
                  <a:srgbClr val="0070C0"/>
                </a:solidFill>
              </a:rPr>
              <a:t>HBsAg-positive</a:t>
            </a:r>
            <a:r>
              <a:rPr lang="en-US" sz="2000" dirty="0"/>
              <a:t> and </a:t>
            </a:r>
            <a:r>
              <a:rPr lang="en-US" sz="2000" dirty="0">
                <a:solidFill>
                  <a:srgbClr val="0070C0"/>
                </a:solidFill>
              </a:rPr>
              <a:t>anti-HBc-positive</a:t>
            </a:r>
            <a:r>
              <a:rPr lang="en-US" sz="2000" dirty="0"/>
              <a:t>:</a:t>
            </a:r>
          </a:p>
          <a:p>
            <a:pPr lvl="1"/>
            <a:r>
              <a:rPr lang="en-US" sz="1800" dirty="0"/>
              <a:t>   HBV DNA level increases ≥100-fold above baseline level;</a:t>
            </a:r>
          </a:p>
          <a:p>
            <a:pPr lvl="1"/>
            <a:r>
              <a:rPr lang="en-US" sz="1800" dirty="0"/>
              <a:t>   HBV DNA level of ≥1,000 IU/mL from a previously undetectable level; or</a:t>
            </a:r>
          </a:p>
          <a:p>
            <a:pPr lvl="1"/>
            <a:r>
              <a:rPr lang="en-US" sz="1800" dirty="0"/>
              <a:t>   HBV DNA level of ≥10,000 IU/mL if the baseline level is not available.</a:t>
            </a:r>
          </a:p>
          <a:p>
            <a:r>
              <a:rPr lang="en-US" sz="2000" b="1" dirty="0"/>
              <a:t>Resolved HBV</a:t>
            </a:r>
            <a:r>
              <a:rPr lang="en-US" sz="2000" dirty="0"/>
              <a:t>: HBsAg-negative and </a:t>
            </a:r>
            <a:r>
              <a:rPr lang="en-US" sz="2000" dirty="0">
                <a:solidFill>
                  <a:srgbClr val="0070C0"/>
                </a:solidFill>
              </a:rPr>
              <a:t>anti-HBc-positive</a:t>
            </a:r>
            <a:r>
              <a:rPr lang="en-US" sz="2000" dirty="0"/>
              <a:t>:</a:t>
            </a:r>
          </a:p>
          <a:p>
            <a:pPr lvl="1"/>
            <a:r>
              <a:rPr lang="en-US" sz="1600" dirty="0"/>
              <a:t>   </a:t>
            </a:r>
            <a:r>
              <a:rPr lang="en-US" sz="1800" dirty="0"/>
              <a:t>Detectable HBV DNA, or</a:t>
            </a:r>
          </a:p>
          <a:p>
            <a:pPr lvl="1"/>
            <a:r>
              <a:rPr lang="en-US" sz="1800" dirty="0"/>
              <a:t>   Reversal of HBsAg seroconversion (reappearance of HBsAg).</a:t>
            </a:r>
          </a:p>
          <a:p>
            <a:r>
              <a:rPr lang="en-US" sz="2000" dirty="0">
                <a:solidFill>
                  <a:srgbClr val="0070C0"/>
                </a:solidFill>
              </a:rPr>
              <a:t>Hepatitis flare</a:t>
            </a:r>
            <a:r>
              <a:rPr lang="en-US" sz="2000" dirty="0"/>
              <a:t>:</a:t>
            </a:r>
          </a:p>
          <a:p>
            <a:pPr lvl="1"/>
            <a:r>
              <a:rPr lang="en-US" sz="1800" dirty="0"/>
              <a:t>Alanine aminotransferase (ALT) increase of ≥ 3-fold baseline and &gt;100 U/L.</a:t>
            </a:r>
          </a:p>
        </p:txBody>
      </p:sp>
      <p:sp>
        <p:nvSpPr>
          <p:cNvPr id="4" name="Text Placeholder 3">
            <a:extLst>
              <a:ext uri="{FF2B5EF4-FFF2-40B4-BE49-F238E27FC236}">
                <a16:creationId xmlns:a16="http://schemas.microsoft.com/office/drawing/2014/main" id="{836D40E7-4B57-5181-0F56-5AD6B697D243}"/>
              </a:ext>
            </a:extLst>
          </p:cNvPr>
          <p:cNvSpPr>
            <a:spLocks noGrp="1"/>
          </p:cNvSpPr>
          <p:nvPr>
            <p:ph type="body" sz="quarter" idx="14"/>
          </p:nvPr>
        </p:nvSpPr>
        <p:spPr/>
        <p:txBody>
          <a:bodyPr/>
          <a:lstStyle/>
          <a:p>
            <a:r>
              <a:rPr lang="en-US" dirty="0" err="1"/>
              <a:t>Terrault</a:t>
            </a:r>
            <a:r>
              <a:rPr lang="en-US" dirty="0"/>
              <a:t> et al, AASLD Hep B Guidance, </a:t>
            </a:r>
            <a:r>
              <a:rPr lang="en-US" i="1" dirty="0"/>
              <a:t>Hepatol</a:t>
            </a:r>
            <a:r>
              <a:rPr lang="en-US" dirty="0"/>
              <a:t>. 2018;67:1560-99.</a:t>
            </a:r>
          </a:p>
        </p:txBody>
      </p:sp>
    </p:spTree>
    <p:extLst>
      <p:ext uri="{BB962C8B-B14F-4D97-AF65-F5344CB8AC3E}">
        <p14:creationId xmlns:p14="http://schemas.microsoft.com/office/powerpoint/2010/main" val="2454133567"/>
      </p:ext>
    </p:extLst>
  </p:cSld>
  <p:clrMapOvr>
    <a:masterClrMapping/>
  </p:clrMapOvr>
  <p:transition spd="slow" advTm="65376"/>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9E0D58B-A5A8-47F4-99E7-8DA701C1680B}"/>
              </a:ext>
            </a:extLst>
          </p:cNvPr>
          <p:cNvSpPr>
            <a:spLocks noGrp="1"/>
          </p:cNvSpPr>
          <p:nvPr>
            <p:ph sz="quarter" idx="13"/>
          </p:nvPr>
        </p:nvSpPr>
        <p:spPr/>
        <p:txBody>
          <a:bodyPr/>
          <a:lstStyle/>
          <a:p>
            <a:r>
              <a:rPr lang="en-US" dirty="0"/>
              <a:t>Loomba &amp; Liang, </a:t>
            </a:r>
            <a:r>
              <a:rPr lang="en-US" i="1" dirty="0"/>
              <a:t>Gastroenterol</a:t>
            </a:r>
            <a:r>
              <a:rPr lang="en-US" dirty="0"/>
              <a:t>. 2017;152:1297-1309. </a:t>
            </a:r>
          </a:p>
        </p:txBody>
      </p:sp>
      <p:pic>
        <p:nvPicPr>
          <p:cNvPr id="2050" name="Picture 2" descr="&lt;div&gt;Source: Loomba R, Liang TJ. Hepatitis B Reactivation Associated With Immune Suppressive and Biological Modifier Therapies: Current Concepts, Management Strategies, and Future Directions. Gastroenterology. 2017;152:1297-1309.&#10;Reprinted with permission from Elsevier. ©2017 Elsevier.&lt;/div&gt;">
            <a:extLst>
              <a:ext uri="{FF2B5EF4-FFF2-40B4-BE49-F238E27FC236}">
                <a16:creationId xmlns:a16="http://schemas.microsoft.com/office/drawing/2014/main" id="{B7AC81B6-C57E-480E-BB2E-FDA16BBE2C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33" r="2858"/>
          <a:stretch/>
        </p:blipFill>
        <p:spPr bwMode="auto">
          <a:xfrm>
            <a:off x="30495" y="222069"/>
            <a:ext cx="9094725" cy="44451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758749"/>
      </p:ext>
    </p:extLst>
  </p:cSld>
  <p:clrMapOvr>
    <a:masterClrMapping/>
  </p:clrMapOvr>
  <p:transition spd="slow" advTm="25984"/>
</p:sld>
</file>

<file path=ppt/tags/tag1.xml><?xml version="1.0" encoding="utf-8"?>
<p:tagLst xmlns:a="http://schemas.openxmlformats.org/drawingml/2006/main" xmlns:r="http://schemas.openxmlformats.org/officeDocument/2006/relationships" xmlns:p="http://schemas.openxmlformats.org/presentationml/2006/main">
  <p:tag name="TIMING" val="|8.6"/>
</p:tagLst>
</file>

<file path=ppt/theme/theme1.xml><?xml version="1.0" encoding="utf-8"?>
<a:theme xmlns:a="http://schemas.openxmlformats.org/drawingml/2006/main" name="AETC_Master_Template_061510">
  <a:themeElements>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AETC_Master_Template_061510.potx</Template>
  <TotalTime>73154</TotalTime>
  <Words>2787</Words>
  <Application>Microsoft Macintosh PowerPoint</Application>
  <PresentationFormat>On-screen Show (16:9)</PresentationFormat>
  <Paragraphs>273</Paragraphs>
  <Slides>31</Slides>
  <Notes>26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31</vt:i4>
      </vt:variant>
    </vt:vector>
  </HeadingPairs>
  <TitlesOfParts>
    <vt:vector size="39" baseType="lpstr">
      <vt:lpstr>AdvTTbfd4e789.BI</vt:lpstr>
      <vt:lpstr>Arial</vt:lpstr>
      <vt:lpstr>Corbel</vt:lpstr>
      <vt:lpstr>Geneva</vt:lpstr>
      <vt:lpstr>Lucida Grande</vt:lpstr>
      <vt:lpstr>Times New Roman</vt:lpstr>
      <vt:lpstr>Wingdings</vt:lpstr>
      <vt:lpstr>AETC_Master_Template_061510</vt:lpstr>
      <vt:lpstr>Hepatitis B (HBV) Reactivation </vt:lpstr>
      <vt:lpstr>Disclosures</vt:lpstr>
      <vt:lpstr>HBV Reactivation</vt:lpstr>
      <vt:lpstr>Why? And why now?</vt:lpstr>
      <vt:lpstr>PowerPoint Presentation</vt:lpstr>
      <vt:lpstr>PowerPoint Presentation</vt:lpstr>
      <vt:lpstr>HBV reactivation – what happens?</vt:lpstr>
      <vt:lpstr>HBV Reactivation - defined</vt:lpstr>
      <vt:lpstr>PowerPoint Presentation</vt:lpstr>
      <vt:lpstr>HBV Reactivation: Significant morbidity</vt:lpstr>
      <vt:lpstr>Who is at risk for HBV reactivation?</vt:lpstr>
      <vt:lpstr>Who is at risk?</vt:lpstr>
      <vt:lpstr>Who is at risk?</vt:lpstr>
      <vt:lpstr>Risk Stratification by Therapy</vt:lpstr>
      <vt:lpstr>Therapies with High HBV Reactivation Risk</vt:lpstr>
      <vt:lpstr>Rituximab: Highest Risk of HBV Reactivation</vt:lpstr>
      <vt:lpstr>Therapies with Moderate HBV Reactivation Risk</vt:lpstr>
      <vt:lpstr>Therapies with Low HBV Reactivation Risk</vt:lpstr>
      <vt:lpstr>Therapies with High HBV Reactivation Risk</vt:lpstr>
      <vt:lpstr>Who should receive antiviral prophylaxis?</vt:lpstr>
      <vt:lpstr>HBV Reactivation: Treat or Monitor?</vt:lpstr>
      <vt:lpstr>Antiviral therapy for prevention of HBV reactivation</vt:lpstr>
      <vt:lpstr>Case example</vt:lpstr>
      <vt:lpstr>Case</vt:lpstr>
      <vt:lpstr>Case</vt:lpstr>
      <vt:lpstr>Case</vt:lpstr>
      <vt:lpstr>Case</vt:lpstr>
      <vt:lpstr>Therapies with High HBV Reactivation Risk</vt:lpstr>
      <vt:lpstr>HBV Reactivation: Treat or Monitor?</vt:lpstr>
      <vt:lpstr>PowerPoint Presentation</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Clinton Amand</cp:lastModifiedBy>
  <cp:revision>1465</cp:revision>
  <cp:lastPrinted>2019-10-21T18:40:24Z</cp:lastPrinted>
  <dcterms:created xsi:type="dcterms:W3CDTF">2010-11-28T05:36:22Z</dcterms:created>
  <dcterms:modified xsi:type="dcterms:W3CDTF">2024-07-24T17:35:37Z</dcterms:modified>
</cp:coreProperties>
</file>