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720" r:id="rId2"/>
  </p:sldMasterIdLst>
  <p:notesMasterIdLst>
    <p:notesMasterId r:id="rId15"/>
  </p:notesMasterIdLst>
  <p:handoutMasterIdLst>
    <p:handoutMasterId r:id="rId16"/>
  </p:handoutMasterIdLst>
  <p:sldIdLst>
    <p:sldId id="257" r:id="rId3"/>
    <p:sldId id="258" r:id="rId4"/>
    <p:sldId id="268" r:id="rId5"/>
    <p:sldId id="261" r:id="rId6"/>
    <p:sldId id="262" r:id="rId7"/>
    <p:sldId id="263" r:id="rId8"/>
    <p:sldId id="264" r:id="rId9"/>
    <p:sldId id="265" r:id="rId10"/>
    <p:sldId id="272" r:id="rId11"/>
    <p:sldId id="271" r:id="rId12"/>
    <p:sldId id="267" r:id="rId13"/>
    <p:sldId id="269" r:id="rId1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A9E"/>
    <a:srgbClr val="7A4179"/>
    <a:srgbClr val="6E7C7F"/>
    <a:srgbClr val="7A6271"/>
    <a:srgbClr val="A78153"/>
    <a:srgbClr val="8F5086"/>
    <a:srgbClr val="947687"/>
    <a:srgbClr val="8F5D81"/>
    <a:srgbClr val="527D96"/>
    <a:srgbClr val="6B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5" autoAdjust="0"/>
    <p:restoredTop sz="88095" autoAdjust="0"/>
  </p:normalViewPr>
  <p:slideViewPr>
    <p:cSldViewPr snapToGrid="0" showGuides="1">
      <p:cViewPr varScale="1">
        <p:scale>
          <a:sx n="149" d="100"/>
          <a:sy n="149" d="100"/>
        </p:scale>
        <p:origin x="1360"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Dr. Kelly Moore, and I am President &amp; CEO of Immunize.org, a non-profit organization that supports healthcare professionals with immunization education.</a:t>
            </a:r>
          </a:p>
        </p:txBody>
      </p:sp>
    </p:spTree>
    <p:extLst>
      <p:ext uri="{BB962C8B-B14F-4D97-AF65-F5344CB8AC3E}">
        <p14:creationId xmlns:p14="http://schemas.microsoft.com/office/powerpoint/2010/main" val="12779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BA49-49C4-CD38-95D4-3BE6AAF72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EC065-4814-6136-2670-89C763502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9E745-3F42-0C49-9428-E9F7701CADC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If you have documentation that the HepB vaccine dose was given, even if given in childhood, simply pick up the series with the next dose due. It is acceptable to complete HepB vaccination with a mixed-product series when necessary, whether because the brand administered first is not available or the brand of the earlier dose was not documented. If the first dose was Heplisav-B, by Dynavax, (indicated by the H on the table) then one additional dose of Heplisav-B completes the series. Two more doses are needed if the series is completed with a different brand of HepB vaccine (Engerix-B, PreHevbrio, Recombivax HB, or Twinrix combination HepA/HepB vaccine), or if the first dose was not Heplisav-B.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Depending upon the products available, you may either initiate a 2-dose Heplisav-B series (with a 4-week minimum interval),or complete the 3-dose series with any other age-appropriate HepB vaccine (using an 8-week minimum interval between dose 2 and 3).</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For additional details, refer to the CDC’s current recommended immunization schedule for adults, available at the link shown.</a:t>
            </a:r>
          </a:p>
          <a:p>
            <a:endParaRPr lang="en-US" dirty="0"/>
          </a:p>
        </p:txBody>
      </p:sp>
    </p:spTree>
    <p:extLst>
      <p:ext uri="{BB962C8B-B14F-4D97-AF65-F5344CB8AC3E}">
        <p14:creationId xmlns:p14="http://schemas.microsoft.com/office/powerpoint/2010/main" val="254507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And here’s the bonus question: Most people will only need to complete hepatitis B vaccination once in their lifetime. Given the recommendation to ensure vaccination of everyone through the age of 59 years, you can imagine that lost records have the potential to become a widespread issue, making it harder to target those who really need vaccination.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Documentation is crucial to the success of the adult HepB catch-up vaccination program. First, give the vaccine recipient a personal record: let them know that taking a digital photo of their record is wise. Second, all states have an immunization information system, known as an IIS or immunization registry. Check the IIS for the patient’s vaccination records and ensure that your workflow includes reporting of vaccine doses administered to the IIS to ensure a permanent record of vaccination exists that is accessible to other healthcare providers who need the information. This is the best way to minimize unnecessary vaccination in the future.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Thank you for taking the time to review the questions in this mini-lecture with me. Please see the website for additional mini-lectures. </a:t>
            </a:r>
          </a:p>
          <a:p>
            <a:endParaRPr lang="en-US" dirty="0"/>
          </a:p>
        </p:txBody>
      </p:sp>
    </p:spTree>
    <p:extLst>
      <p:ext uri="{BB962C8B-B14F-4D97-AF65-F5344CB8AC3E}">
        <p14:creationId xmlns:p14="http://schemas.microsoft.com/office/powerpoint/2010/main" val="490798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104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institution, Immunize.org, has received honoraria from the following companies for my work on advisory boards.</a:t>
            </a:r>
          </a:p>
        </p:txBody>
      </p:sp>
    </p:spTree>
    <p:extLst>
      <p:ext uri="{BB962C8B-B14F-4D97-AF65-F5344CB8AC3E}">
        <p14:creationId xmlns:p14="http://schemas.microsoft.com/office/powerpoint/2010/main" val="343749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my talk begins, I want to briefly acknowledge CDC’s recommendations for hepatitis B vaccination and screening.</a:t>
            </a:r>
          </a:p>
          <a:p>
            <a:r>
              <a:rPr lang="en-US" dirty="0"/>
              <a:t>Risk based recommendations first began in 1982. Routine recommendations for all people at specific ages were added, along with updates to risk categories, over time, as shown here.</a:t>
            </a:r>
          </a:p>
          <a:p>
            <a:r>
              <a:rPr lang="en-US" dirty="0"/>
              <a:t>Currently, CDC recommends routine catch-up vaccination of all people age 59 years and younger, with vaccination of older adults when desired or if at risk. </a:t>
            </a:r>
          </a:p>
          <a:p>
            <a:endParaRPr lang="en-US" dirty="0"/>
          </a:p>
          <a:p>
            <a:r>
              <a:rPr lang="en-US" dirty="0"/>
              <a:t>In 2023, CDC recommended that every adult age 18 years or older be screened at least once in a lifetime with a triple panel screening test (hepatitis B surface antigen, anti-Hepatitis B core antibody, and anti-hepatitis B surface antibody).</a:t>
            </a:r>
          </a:p>
          <a:p>
            <a:endParaRPr lang="en-US" dirty="0"/>
          </a:p>
          <a:p>
            <a:endParaRPr lang="en-US" dirty="0"/>
          </a:p>
        </p:txBody>
      </p:sp>
    </p:spTree>
    <p:extLst>
      <p:ext uri="{BB962C8B-B14F-4D97-AF65-F5344CB8AC3E}">
        <p14:creationId xmlns:p14="http://schemas.microsoft.com/office/powerpoint/2010/main" val="110425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my role, I receive many questions about hepatitis B vaccination of adults. In this lecture, I’d like to review the answers to 5 common, but important questions about hepatitis B vaccination, plus one bonus question.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lecture is based upon the Immunize.org resource listed in the footnote, Implementing Hepatitis B Universal Adult Screening and Vaccination: Clinical Answers for Healthcare Professionals.</a:t>
            </a:r>
          </a:p>
          <a:p>
            <a:endParaRPr lang="en-US" dirty="0"/>
          </a:p>
        </p:txBody>
      </p:sp>
    </p:spTree>
    <p:extLst>
      <p:ext uri="{BB962C8B-B14F-4D97-AF65-F5344CB8AC3E}">
        <p14:creationId xmlns:p14="http://schemas.microsoft.com/office/powerpoint/2010/main" val="199189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pitchFamily="2" charset="0"/>
              </a:rPr>
            </a:br>
            <a:r>
              <a:rPr lang="en-US" dirty="0">
                <a:effectLst/>
                <a:latin typeface="Helvetica" pitchFamily="2" charset="0"/>
              </a:rPr>
              <a:t>Here’s the first, and most basic question about catch-up vaccination of adults: Why should healthcare professionals focus on vaccinating all adults against hepatitis B now?</a:t>
            </a:r>
          </a:p>
          <a:p>
            <a:endParaRPr lang="en-US" dirty="0">
              <a:effectLst/>
              <a:latin typeface="Helvetica" pitchFamily="2" charset="0"/>
            </a:endParaRPr>
          </a:p>
          <a:p>
            <a:r>
              <a:rPr lang="en-US" dirty="0">
                <a:solidFill>
                  <a:srgbClr val="000000"/>
                </a:solidFill>
                <a:effectLst/>
                <a:latin typeface="Helvetica" pitchFamily="2" charset="0"/>
              </a:rPr>
              <a:t> The bottom line is…</a:t>
            </a:r>
            <a:r>
              <a:rPr lang="en-US" dirty="0">
                <a:solidFill>
                  <a:srgbClr val="221E1F"/>
                </a:solidFill>
                <a:effectLst/>
                <a:latin typeface="Helvetica" pitchFamily="2" charset="0"/>
              </a:rPr>
              <a:t>Anyone can be infected with hepatitis B and Everyone can benefit from knowing their status and being protected. </a:t>
            </a:r>
          </a:p>
          <a:p>
            <a:endParaRPr lang="en-US" dirty="0">
              <a:solidFill>
                <a:srgbClr val="221E1F"/>
              </a:solidFill>
              <a:effectLst/>
              <a:latin typeface="Helvetica" pitchFamily="2" charset="0"/>
            </a:endParaRPr>
          </a:p>
          <a:p>
            <a:r>
              <a:rPr lang="en-US" dirty="0">
                <a:solidFill>
                  <a:srgbClr val="221E1F"/>
                </a:solidFill>
                <a:effectLst/>
                <a:latin typeface="Helvetica" pitchFamily="2" charset="0"/>
              </a:rPr>
              <a:t>The majority of adults reported to CDC with acute hepatitis B in recent years have no reported risk factor for infection. Risk factors for exposure are so numerous and diverse that most adults, even those who don’t think of themselves as at risk, may find themselves at risk at some point in their lives. </a:t>
            </a:r>
          </a:p>
          <a:p>
            <a:endParaRPr lang="en-US" dirty="0">
              <a:solidFill>
                <a:srgbClr val="221E1F"/>
              </a:solidFill>
              <a:effectLst/>
              <a:latin typeface="Helvetica" pitchFamily="2" charset="0"/>
            </a:endParaRPr>
          </a:p>
          <a:p>
            <a:r>
              <a:rPr lang="en-US" dirty="0">
                <a:solidFill>
                  <a:srgbClr val="221E1F"/>
                </a:solidFill>
                <a:effectLst/>
                <a:latin typeface="Helvetica" pitchFamily="2" charset="0"/>
              </a:rPr>
              <a:t>Infants and children have been routinely vaccinated since the 1990s. As a result, we see very little hepatitis B in the routinely vaccinated age groups; however, rates have been steady or rising in unvaccinated older adults. CDC recommends extending this vaccine protection to all adults in a catch-up vaccination program. This is a crucial step toward the goal of eliminating hepatitis B and the liver disease and cancer it causes.</a:t>
            </a:r>
          </a:p>
          <a:p>
            <a:endParaRPr lang="en-US" dirty="0"/>
          </a:p>
        </p:txBody>
      </p:sp>
    </p:spTree>
    <p:extLst>
      <p:ext uri="{BB962C8B-B14F-4D97-AF65-F5344CB8AC3E}">
        <p14:creationId xmlns:p14="http://schemas.microsoft.com/office/powerpoint/2010/main" val="1772650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Helvetica" pitchFamily="2" charset="0"/>
              </a:rPr>
            </a:br>
            <a:r>
              <a:rPr lang="en-US" dirty="0">
                <a:effectLst/>
                <a:latin typeface="Helvetica" pitchFamily="2" charset="0"/>
              </a:rPr>
              <a:t>The next question is related to practices implementing both hepatitis B screening and vaccination programs for adults. If the patient hasn’t been screened for hepatitis B yet, should you screen them before you decide about vaccinating?</a:t>
            </a:r>
          </a:p>
          <a:p>
            <a:endParaRPr lang="en-US" dirty="0">
              <a:effectLst/>
              <a:latin typeface="Helvetica" pitchFamily="2" charset="0"/>
            </a:endParaRPr>
          </a:p>
          <a:p>
            <a:r>
              <a:rPr lang="en-US" dirty="0">
                <a:solidFill>
                  <a:srgbClr val="221E1F"/>
                </a:solidFill>
                <a:effectLst/>
                <a:latin typeface="Helvetica" pitchFamily="2" charset="0"/>
              </a:rPr>
              <a:t>It seems tempting to wait for screening test results, but since this is a 2- or 3-dose series that most adults need, we do not generally recommend missing an opportunity to vaccinate. Vaccination today helps protect a person who needs it. There is no specific risk related to vaccinating a person who does not need it due to pre-existing immunity or infection. Even for specialists who work with patient groups with an increased likelihood of past infection, such as people who use injection drugs, we encourage administering the first dose just after drawing blood for screening (at the same visit), when feasible. If results show no further vaccination is needed then the vaccine series can be stopped at that point. If the results show further vaccination is needed, as it will with most people, then only one or two more doses will be needed to complete the series.</a:t>
            </a:r>
          </a:p>
          <a:p>
            <a:endParaRPr lang="en-US" dirty="0"/>
          </a:p>
        </p:txBody>
      </p:sp>
    </p:spTree>
    <p:extLst>
      <p:ext uri="{BB962C8B-B14F-4D97-AF65-F5344CB8AC3E}">
        <p14:creationId xmlns:p14="http://schemas.microsoft.com/office/powerpoint/2010/main" val="282716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21E1F"/>
                </a:solidFill>
                <a:effectLst/>
                <a:latin typeface="Helvetica" pitchFamily="2" charset="0"/>
              </a:rPr>
              <a:t>This next question addresses a common issue for people who have the routine triple panel hepatitis B virus screening test years after being vaccinated…does everyone who was properly vaccinated need to be revaccinated if their anti-HBs is negative on the triple panel screen?</a:t>
            </a:r>
          </a:p>
          <a:p>
            <a:endParaRPr lang="en-US" dirty="0">
              <a:solidFill>
                <a:srgbClr val="221E1F"/>
              </a:solidFill>
              <a:effectLst/>
              <a:latin typeface="Helvetica" pitchFamily="2" charset="0"/>
            </a:endParaRPr>
          </a:p>
          <a:p>
            <a:r>
              <a:rPr lang="en-US" dirty="0">
                <a:solidFill>
                  <a:srgbClr val="221E1F"/>
                </a:solidFill>
                <a:effectLst/>
                <a:latin typeface="Helvetica" pitchFamily="2" charset="0"/>
              </a:rPr>
              <a:t>For most people the answer is NO.</a:t>
            </a:r>
          </a:p>
          <a:p>
            <a:r>
              <a:rPr lang="en-US" dirty="0">
                <a:solidFill>
                  <a:srgbClr val="221E1F"/>
                </a:solidFill>
                <a:effectLst/>
                <a:latin typeface="Helvetica" pitchFamily="2" charset="0"/>
              </a:rPr>
              <a:t> A negative anti-HBs result is a common finding when tested years after completing vaccination, and most healthy people may be reassured that they would still be protected from illness, if exposed. </a:t>
            </a:r>
          </a:p>
          <a:p>
            <a:endParaRPr lang="en-US" dirty="0">
              <a:solidFill>
                <a:srgbClr val="221E1F"/>
              </a:solidFill>
              <a:effectLst/>
              <a:latin typeface="Helvetica" pitchFamily="2" charset="0"/>
            </a:endParaRPr>
          </a:p>
          <a:p>
            <a:r>
              <a:rPr lang="en-US" dirty="0">
                <a:solidFill>
                  <a:srgbClr val="221E1F"/>
                </a:solidFill>
                <a:effectLst/>
                <a:latin typeface="Helvetica" pitchFamily="2" charset="0"/>
              </a:rPr>
              <a:t>Antibody titers naturally drift lower over the years; however, studies have shown that the majority of people who were effectively immunized decades earlier can mount an effective antibody response and prevent symptomatic or chronic infection after exposure. A study of members of the Alaska Native population published in 2022 estimated that 86% had effective protection 35 years following vaccination. Even those few with serologic evidence of hepatitis B infection at some point after vaccination showed no evidence of active infection, which is the most important health outcome. </a:t>
            </a:r>
          </a:p>
          <a:p>
            <a:endParaRPr lang="en-US" dirty="0">
              <a:solidFill>
                <a:srgbClr val="221E1F"/>
              </a:solidFill>
              <a:effectLst/>
              <a:latin typeface="Helvetica" pitchFamily="2" charset="0"/>
            </a:endParaRPr>
          </a:p>
          <a:p>
            <a:r>
              <a:rPr lang="en-US" dirty="0">
                <a:solidFill>
                  <a:srgbClr val="221E1F"/>
                </a:solidFill>
                <a:effectLst/>
                <a:latin typeface="Helvetica" pitchFamily="2" charset="0"/>
              </a:rPr>
              <a:t>Revaccination is indicated for certain people at ongoing high risk, as specified in the 2018 ACIP recommendation (examples include </a:t>
            </a:r>
            <a:r>
              <a:rPr lang="en-US" dirty="0" err="1">
                <a:solidFill>
                  <a:srgbClr val="221E1F"/>
                </a:solidFill>
                <a:effectLst/>
                <a:latin typeface="Helvetica" pitchFamily="2" charset="0"/>
              </a:rPr>
              <a:t>nonresponder</a:t>
            </a:r>
            <a:r>
              <a:rPr lang="en-US" dirty="0">
                <a:solidFill>
                  <a:srgbClr val="221E1F"/>
                </a:solidFill>
                <a:effectLst/>
                <a:latin typeface="Helvetica" pitchFamily="2" charset="0"/>
              </a:rPr>
              <a:t> infants born to people who tested positive for HBsAg, health care providers at risk of occupational exposure, and people on hemodialysis or with significant immunocompromise). For further details, see the 2018 ACIP recommendation, pages 23 and 24, on the link at the bottom of the slide.</a:t>
            </a:r>
            <a:endParaRPr lang="en-US" dirty="0"/>
          </a:p>
        </p:txBody>
      </p:sp>
    </p:spTree>
    <p:extLst>
      <p:ext uri="{BB962C8B-B14F-4D97-AF65-F5344CB8AC3E}">
        <p14:creationId xmlns:p14="http://schemas.microsoft.com/office/powerpoint/2010/main" val="242257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This is a practical question that comes up in many clinics that are preparing to implement both hepatitis B screening and vaccination of adults: If giving HepB vaccine and drawing the screening HBV triple panel serology at the same visit, does it matter which you do first?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The answer is, yes, it matters! Draw the blood for screening first. It is possible to detect HBsAg from the HepB vaccine in serologic tests up to 18 days after vaccination, so CDC recommends obtaining blood for the screening triple panel before administering the first dose of vaccine to avoid any chance of a false positive HBsAg result. Alternatively, wait one month after administration of the most recent dose of HepB vaccine. If screening is done after initiating the vaccine series, but before series completion, note that you should complete the vaccination series unless the screening test shows evidence of past infection. Durable vaccine-induced immunity requires completion of the HepB vaccine series. </a:t>
            </a:r>
          </a:p>
          <a:p>
            <a:endParaRPr lang="en-US" dirty="0"/>
          </a:p>
        </p:txBody>
      </p:sp>
    </p:spTree>
    <p:extLst>
      <p:ext uri="{BB962C8B-B14F-4D97-AF65-F5344CB8AC3E}">
        <p14:creationId xmlns:p14="http://schemas.microsoft.com/office/powerpoint/2010/main" val="398763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8CBEC-D2F0-65B9-F0D3-3322163B2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DA5F8-725C-EE37-02FE-E96765438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0C5615-1A16-DEF9-E1E6-7297FE9FEAD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This question raises another practical issue: What do I do if a patient had the first HepB dose in the series years ago, but never finished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It is not uncommon to encounter a patient who initiated the hepatitis B vaccine series a long time ago, but never completed 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1E1F"/>
                </a:solidFill>
                <a:effectLst/>
                <a:latin typeface="Helvetica" pitchFamily="2" charset="0"/>
              </a:rPr>
              <a:t>If you have no documentation of the vaccination, and the history is based only on a patient’s recollection, start the series as if the patient were unvaccinated. CDC recommends doing this to avoid the risk of incomplete vaccination as a result of a patient’s faulty recollection.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1E1F"/>
              </a:solidFill>
              <a:effectLst/>
              <a:latin typeface="Helvetica" pitchFamily="2" charset="0"/>
            </a:endParaRPr>
          </a:p>
          <a:p>
            <a:endParaRPr lang="en-US" dirty="0"/>
          </a:p>
        </p:txBody>
      </p:sp>
    </p:spTree>
    <p:extLst>
      <p:ext uri="{BB962C8B-B14F-4D97-AF65-F5344CB8AC3E}">
        <p14:creationId xmlns:p14="http://schemas.microsoft.com/office/powerpoint/2010/main" val="1526817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850079"/>
            <a:ext cx="9157371" cy="3474720"/>
          </a:xfrm>
          <a:prstGeom prst="rect">
            <a:avLst/>
          </a:prstGeom>
        </p:spPr>
      </p:pic>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Top 5 Questions on </a:t>
            </a:r>
            <a:br>
              <a:rPr lang="en-US" dirty="0"/>
            </a:br>
            <a:r>
              <a:rPr lang="en-US" dirty="0"/>
              <a:t>Hepatitis B Vaccination of Adults</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Kelly L. Moore, MD, MPH</a:t>
            </a:r>
          </a:p>
          <a:p>
            <a:pPr lvl="0"/>
            <a:r>
              <a:rPr lang="en-US" dirty="0"/>
              <a:t>President &amp; CEO, Immunize.org</a:t>
            </a:r>
          </a:p>
          <a:p>
            <a:pPr lvl="0"/>
            <a:r>
              <a:rPr lang="en-US" dirty="0"/>
              <a:t>Adjunct Associate Professor of Health Policy</a:t>
            </a:r>
          </a:p>
          <a:p>
            <a:pPr lvl="0"/>
            <a:r>
              <a:rPr lang="en-US" dirty="0"/>
              <a:t>Vanderbilt University School of Medicine</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Last Updated: July 31, 2024</a:t>
            </a:r>
          </a:p>
        </p:txBody>
      </p:sp>
      <p:cxnSp>
        <p:nvCxnSpPr>
          <p:cNvPr id="12" name="Straight Connector 11">
            <a:extLst>
              <a:ext uri="{FF2B5EF4-FFF2-40B4-BE49-F238E27FC236}">
                <a16:creationId xmlns:a16="http://schemas.microsoft.com/office/drawing/2014/main" id="{B11BF979-4BE9-AC4C-9A0A-FE07FD099E1C}"/>
              </a:ext>
            </a:extLst>
          </p:cNvPr>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B6F5BE-23CE-8F46-A075-E64E404A097A}"/>
              </a:ext>
            </a:extLst>
          </p:cNvPr>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99AB3159-840E-894D-B052-EF5BC8E8EA1B}"/>
              </a:ext>
            </a:extLst>
          </p:cNvPr>
          <p:cNvPicPr>
            <a:picLocks noChangeAspect="1"/>
          </p:cNvPicPr>
          <p:nvPr userDrawn="1"/>
        </p:nvPicPr>
        <p:blipFill>
          <a:blip r:embed="rId3"/>
          <a:stretch>
            <a:fillRect/>
          </a:stretch>
        </p:blipFill>
        <p:spPr>
          <a:xfrm>
            <a:off x="455153" y="212308"/>
            <a:ext cx="3003779" cy="457200"/>
          </a:xfrm>
          <a:prstGeom prst="rect">
            <a:avLst/>
          </a:prstGeom>
        </p:spPr>
      </p:pic>
      <p:grpSp>
        <p:nvGrpSpPr>
          <p:cNvPr id="2" name="Group 1">
            <a:extLst>
              <a:ext uri="{FF2B5EF4-FFF2-40B4-BE49-F238E27FC236}">
                <a16:creationId xmlns:a16="http://schemas.microsoft.com/office/drawing/2014/main" id="{25AD1FC8-36FE-BE47-A3EB-96944CA1FE5E}"/>
              </a:ext>
            </a:extLst>
          </p:cNvPr>
          <p:cNvGrpSpPr/>
          <p:nvPr userDrawn="1"/>
        </p:nvGrpSpPr>
        <p:grpSpPr>
          <a:xfrm>
            <a:off x="462322" y="4521175"/>
            <a:ext cx="2280879" cy="461665"/>
            <a:chOff x="462322" y="4572931"/>
            <a:chExt cx="2280879" cy="461665"/>
          </a:xfrm>
        </p:grpSpPr>
        <p:sp>
          <p:nvSpPr>
            <p:cNvPr id="13" name="TextBox 12">
              <a:extLst>
                <a:ext uri="{FF2B5EF4-FFF2-40B4-BE49-F238E27FC236}">
                  <a16:creationId xmlns:a16="http://schemas.microsoft.com/office/drawing/2014/main" id="{BD4F8D79-439B-2A41-BABD-91C34A626EC6}"/>
                </a:ext>
              </a:extLst>
            </p:cNvPr>
            <p:cNvSpPr txBox="1"/>
            <p:nvPr userDrawn="1"/>
          </p:nvSpPr>
          <p:spPr>
            <a:xfrm>
              <a:off x="462322" y="4572931"/>
              <a:ext cx="2280879" cy="461665"/>
            </a:xfrm>
            <a:prstGeom prst="rect">
              <a:avLst/>
            </a:prstGeom>
            <a:noFill/>
          </p:spPr>
          <p:txBody>
            <a:bodyPr wrap="square" rtlCol="0">
              <a:spAutoFit/>
            </a:bodyPr>
            <a:lstStyle/>
            <a:p>
              <a:pPr algn="l"/>
              <a:r>
                <a:rPr lang="en-US" sz="1300" b="0" i="0" cap="small" spc="90" baseline="0" dirty="0">
                  <a:latin typeface="Corbel" panose="020B0503020204020204" pitchFamily="34" charset="0"/>
                  <a:cs typeface="Arial" panose="020B0604020202020204" pitchFamily="34" charset="0"/>
                </a:rPr>
                <a:t>Hepatitis </a:t>
              </a:r>
              <a:r>
                <a:rPr lang="en-US" sz="1300" b="0" i="0" cap="small" spc="90" baseline="0" dirty="0">
                  <a:solidFill>
                    <a:srgbClr val="285078"/>
                  </a:solidFill>
                  <a:latin typeface="Corbel" panose="020B0503020204020204" pitchFamily="34" charset="0"/>
                  <a:cs typeface="Arial" panose="020B0604020202020204" pitchFamily="34" charset="0"/>
                </a:rPr>
                <a:t>B</a:t>
              </a:r>
              <a:r>
                <a:rPr lang="en-US" sz="1300" b="0" i="0" cap="small" spc="90" baseline="0" dirty="0">
                  <a:latin typeface="Corbel" panose="020B0503020204020204" pitchFamily="34" charset="0"/>
                  <a:cs typeface="Arial" panose="020B0604020202020204" pitchFamily="34" charset="0"/>
                </a:rPr>
                <a:t> Online</a:t>
              </a:r>
              <a:br>
                <a:rPr lang="en-US" sz="1200" dirty="0">
                  <a:latin typeface="Arial" panose="020B0604020202020204" pitchFamily="34" charset="0"/>
                  <a:cs typeface="Arial" panose="020B0604020202020204" pitchFamily="34" charset="0"/>
                </a:rPr>
              </a:br>
              <a:r>
                <a:rPr lang="en-US" sz="1100" dirty="0" err="1">
                  <a:solidFill>
                    <a:schemeClr val="tx1">
                      <a:lumMod val="75000"/>
                      <a:lumOff val="25000"/>
                    </a:schemeClr>
                  </a:solidFill>
                  <a:latin typeface="Corbel" panose="020B0503020204020204" pitchFamily="34" charset="0"/>
                  <a:cs typeface="Arial" panose="020B0604020202020204" pitchFamily="34" charset="0"/>
                </a:rPr>
                <a:t>www.hepatitisB.uw.edu</a:t>
              </a:r>
              <a:endParaRPr lang="en-US" sz="1100" dirty="0">
                <a:solidFill>
                  <a:schemeClr val="tx1">
                    <a:lumMod val="75000"/>
                    <a:lumOff val="25000"/>
                  </a:schemeClr>
                </a:solidFill>
                <a:latin typeface="Corbel" panose="020B0503020204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50BFD7E-AE01-4041-926A-89924DAB89FF}"/>
                </a:ext>
              </a:extLst>
            </p:cNvPr>
            <p:cNvCxnSpPr/>
            <p:nvPr userDrawn="1"/>
          </p:nvCxnSpPr>
          <p:spPr>
            <a:xfrm>
              <a:off x="540887" y="4814931"/>
              <a:ext cx="142646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FF4BADDC-F26C-2141-B48C-9B8AA2179C27}"/>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881973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255FCAA0-AADE-9045-8FCB-F5F872A788EA}"/>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2" name="Rectangle 3">
            <a:extLst>
              <a:ext uri="{FF2B5EF4-FFF2-40B4-BE49-F238E27FC236}">
                <a16:creationId xmlns:a16="http://schemas.microsoft.com/office/drawing/2014/main" id="{0E68B5AB-4BB5-F74E-83E1-0EC37148F609}"/>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E5D5D1EC-B6B3-4E44-847A-9EF6D02B47FF}"/>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09149248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ummary">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Study Summary: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
        <p:nvSpPr>
          <p:cNvPr id="10" name="Rectangle 9">
            <a:extLst>
              <a:ext uri="{FF2B5EF4-FFF2-40B4-BE49-F238E27FC236}">
                <a16:creationId xmlns:a16="http://schemas.microsoft.com/office/drawing/2014/main" id="{A228F48D-9C07-EB4D-88CE-31661E1AFFB8}"/>
              </a:ext>
            </a:extLst>
          </p:cNvPr>
          <p:cNvSpPr/>
          <p:nvPr userDrawn="1"/>
        </p:nvSpPr>
        <p:spPr>
          <a:xfrm>
            <a:off x="2127" y="1963448"/>
            <a:ext cx="9149965" cy="1426464"/>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0" tIns="274320" rIns="457200" bIns="274320" rtlCol="0" anchor="ctr"/>
          <a:lstStyle/>
          <a:p>
            <a:pPr>
              <a:lnSpc>
                <a:spcPct val="100000"/>
              </a:lnSpc>
            </a:pPr>
            <a:r>
              <a:rPr lang="en-US" sz="2000" b="1" dirty="0">
                <a:solidFill>
                  <a:srgbClr val="C00000"/>
                </a:solidFill>
                <a:latin typeface="Arial" panose="020B0604020202020204" pitchFamily="34" charset="0"/>
                <a:cs typeface="Arial" panose="020B0604020202020204" pitchFamily="34" charset="0"/>
              </a:rPr>
              <a:t>Conclusions</a:t>
            </a:r>
            <a:r>
              <a:rPr lang="en-US" sz="2000" dirty="0">
                <a:solidFill>
                  <a:srgbClr val="C00000"/>
                </a:solidFill>
                <a:latin typeface="Arial" panose="020B0604020202020204" pitchFamily="34" charset="0"/>
                <a:cs typeface="Arial" panose="020B0604020202020204" pitchFamily="34" charset="0"/>
              </a:rPr>
              <a:t>:</a:t>
            </a:r>
            <a:r>
              <a:rPr lang="en-US" sz="2000" dirty="0">
                <a:solidFill>
                  <a:srgbClr val="000000"/>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Sample Text</a:t>
            </a:r>
          </a:p>
        </p:txBody>
      </p:sp>
      <p:sp>
        <p:nvSpPr>
          <p:cNvPr id="3" name="Rectangle 2">
            <a:extLst>
              <a:ext uri="{FF2B5EF4-FFF2-40B4-BE49-F238E27FC236}">
                <a16:creationId xmlns:a16="http://schemas.microsoft.com/office/drawing/2014/main" id="{970B2831-EB78-224F-9E97-964BC300ADEB}"/>
              </a:ext>
            </a:extLst>
          </p:cNvPr>
          <p:cNvSpPr/>
          <p:nvPr userDrawn="1"/>
        </p:nvSpPr>
        <p:spPr>
          <a:xfrm>
            <a:off x="1209803" y="-425018"/>
            <a:ext cx="8106655" cy="5371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33377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9" name="Straight Connector 8">
            <a:extLst>
              <a:ext uri="{FF2B5EF4-FFF2-40B4-BE49-F238E27FC236}">
                <a16:creationId xmlns:a16="http://schemas.microsoft.com/office/drawing/2014/main" id="{CFB947F4-959E-EC46-99BB-053D310AF547}"/>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870B52-02BD-FF4F-98C3-242BF70847E9}"/>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CF1F18CC-C61A-1846-B719-7DDABD5AF422}"/>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F67C5138-4C46-7548-ACCD-74E71879DE79}"/>
              </a:ext>
            </a:extLst>
          </p:cNvPr>
          <p:cNvSpPr>
            <a:spLocks noGrp="1"/>
          </p:cNvSpPr>
          <p:nvPr>
            <p:ph type="title" hasCustomPrompt="1"/>
          </p:nvPr>
        </p:nvSpPr>
        <p:spPr>
          <a:xfrm>
            <a:off x="72571" y="2139372"/>
            <a:ext cx="8989095" cy="853250"/>
          </a:xfrm>
          <a:prstGeom prst="rect">
            <a:avLst/>
          </a:prstGeom>
        </p:spPr>
        <p:txBody>
          <a:bodyPr lIns="91440" tIns="45720" rIns="91440" bIns="4572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Bar">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CE0A0BE-2AD0-C241-95E7-F37511685DCD}"/>
              </a:ext>
            </a:extLst>
          </p:cNvPr>
          <p:cNvSpPr txBox="1">
            <a:spLocks/>
          </p:cNvSpPr>
          <p:nvPr userDrawn="1"/>
        </p:nvSpPr>
        <p:spPr>
          <a:xfrm>
            <a:off x="1" y="2077916"/>
            <a:ext cx="9143999" cy="971550"/>
          </a:xfrm>
          <a:prstGeom prst="rect">
            <a:avLst/>
          </a:prstGeom>
          <a:solidFill>
            <a:srgbClr val="00597C">
              <a:alpha val="14902"/>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241301" y="2097276"/>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0" name="Straight Connector 9">
            <a:extLst>
              <a:ext uri="{FF2B5EF4-FFF2-40B4-BE49-F238E27FC236}">
                <a16:creationId xmlns:a16="http://schemas.microsoft.com/office/drawing/2014/main" id="{14650AD8-2BEA-A142-BBFF-13F6C9211DB3}"/>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FCE67C-9F6A-264E-8E4D-13ADBF11237C}"/>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93DE4792-3C8A-7640-944F-5CF93E453294}"/>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105025"/>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9" name="Straight Connector 8">
            <a:extLst>
              <a:ext uri="{FF2B5EF4-FFF2-40B4-BE49-F238E27FC236}">
                <a16:creationId xmlns:a16="http://schemas.microsoft.com/office/drawing/2014/main" id="{107BD60B-2759-9641-BF0C-FF1F7064E2BA}"/>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86FDB9-04A2-F949-A6D5-D3F17774AF22}"/>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0792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98773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26328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pic>
        <p:nvPicPr>
          <p:cNvPr id="6" name="Picture 5" descr="A picture containing drawing&#10;&#10;Description automatically generated">
            <a:extLst>
              <a:ext uri="{FF2B5EF4-FFF2-40B4-BE49-F238E27FC236}">
                <a16:creationId xmlns:a16="http://schemas.microsoft.com/office/drawing/2014/main" id="{4BC27FB1-A545-5A44-954B-B15F6A127B25}"/>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00039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94644"/>
            <a:ext cx="3657600" cy="791050"/>
          </a:xfrm>
          <a:prstGeom prst="rect">
            <a:avLst/>
          </a:prstGeom>
        </p:spPr>
        <p:txBody>
          <a:bodyPr tIns="0" anchor="ctr">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14" name="Rectangle 13"/>
          <p:cNvSpPr/>
          <p:nvPr/>
        </p:nvSpPr>
        <p:spPr>
          <a:xfrm>
            <a:off x="9526" y="2571752"/>
            <a:ext cx="4572001" cy="1209674"/>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91440" indent="-91440">
              <a:spcBef>
                <a:spcPts val="0"/>
              </a:spcBef>
              <a:buClr>
                <a:srgbClr val="0070C0"/>
              </a:buClr>
              <a:defRPr sz="16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2"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2"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C0BF7C01-F2BC-8541-998E-60D91F64041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aph-Image-Blue">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Advisory board honoraria to Immunize.org:</a:t>
            </a:r>
            <a:endParaRPr lang="en-US" sz="1800" dirty="0">
              <a:effectLst/>
              <a:latin typeface="Arial" panose="020B0604020202020204" pitchFamily="34" charset="0"/>
              <a:ea typeface="Arial" panose="020B0604020202020204" pitchFamily="34" charset="0"/>
            </a:endParaRPr>
          </a:p>
          <a:p>
            <a:pPr algn="ctr"/>
            <a:r>
              <a:rPr lang="en-US" sz="1800" dirty="0">
                <a:effectLst/>
                <a:latin typeface="Arial" panose="020B0604020202020204" pitchFamily="34" charset="0"/>
                <a:ea typeface="Arial" panose="020B0604020202020204" pitchFamily="34" charset="0"/>
              </a:rPr>
              <a:t>CSL Seqirus</a:t>
            </a:r>
          </a:p>
          <a:p>
            <a:pPr algn="ctr"/>
            <a:r>
              <a:rPr lang="en-US" sz="1800" dirty="0">
                <a:effectLst/>
                <a:latin typeface="Arial" panose="020B0604020202020204" pitchFamily="34" charset="0"/>
                <a:ea typeface="Arial" panose="020B0604020202020204" pitchFamily="34" charset="0"/>
              </a:rPr>
              <a:t>Dynavax</a:t>
            </a:r>
          </a:p>
          <a:p>
            <a:pPr algn="ctr"/>
            <a:r>
              <a:rPr lang="en-US" sz="1800" dirty="0">
                <a:effectLst/>
                <a:latin typeface="Arial" panose="020B0604020202020204" pitchFamily="34" charset="0"/>
                <a:ea typeface="Arial" panose="020B0604020202020204" pitchFamily="34" charset="0"/>
              </a:rPr>
              <a:t>GSK</a:t>
            </a:r>
          </a:p>
          <a:p>
            <a:pPr algn="ctr"/>
            <a:r>
              <a:rPr lang="en-US" sz="1800" dirty="0">
                <a:effectLst/>
                <a:latin typeface="Arial" panose="020B0604020202020204" pitchFamily="34" charset="0"/>
                <a:ea typeface="Arial" panose="020B0604020202020204" pitchFamily="34" charset="0"/>
              </a:rPr>
              <a:t>Merck</a:t>
            </a:r>
          </a:p>
          <a:p>
            <a:pPr algn="ctr"/>
            <a:r>
              <a:rPr lang="en-US" sz="1800" dirty="0">
                <a:effectLst/>
                <a:latin typeface="Arial" panose="020B0604020202020204" pitchFamily="34" charset="0"/>
                <a:ea typeface="Arial" panose="020B0604020202020204" pitchFamily="34" charset="0"/>
              </a:rPr>
              <a:t>Pfizer</a:t>
            </a:r>
          </a:p>
          <a:p>
            <a:pPr algn="ctr"/>
            <a:r>
              <a:rPr lang="en-US" sz="1800" dirty="0">
                <a:effectLst/>
                <a:latin typeface="Arial" panose="020B0604020202020204" pitchFamily="34" charset="0"/>
                <a:ea typeface="Arial" panose="020B0604020202020204" pitchFamily="34" charset="0"/>
              </a:rPr>
              <a:t>Sanofi</a:t>
            </a:r>
          </a:p>
          <a:p>
            <a:pPr algn="ctr"/>
            <a:r>
              <a:rPr lang="en-US" sz="1800" dirty="0">
                <a:effectLst/>
                <a:latin typeface="Arial" panose="020B0604020202020204" pitchFamily="34" charset="0"/>
                <a:ea typeface="Arial" panose="020B0604020202020204" pitchFamily="34" charset="0"/>
              </a:rPr>
              <a:t>Valneva</a:t>
            </a:r>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Disclosures</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648741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losure-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 Slide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291465" marR="0" indent="0" algn="l" defTabSz="685800" rtl="0" eaLnBrk="1" fontAlgn="auto" latinLnBrk="0" hangingPunct="1">
              <a:lnSpc>
                <a:spcPct val="100000"/>
              </a:lnSpc>
              <a:spcBef>
                <a:spcPts val="400"/>
              </a:spcBef>
              <a:spcAft>
                <a:spcPts val="0"/>
              </a:spcAft>
              <a:buClr>
                <a:srgbClr val="0070C0"/>
              </a:buClr>
              <a:buSzPct val="100000"/>
              <a:buFont typeface="Lucida Grande"/>
              <a:buNone/>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endParaRPr lang="en-US" dirty="0"/>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95172891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nding-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502617-E737-0B4C-B8D5-31D906CFA66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9" name="Straight Connector 8">
            <a:extLst>
              <a:ext uri="{FF2B5EF4-FFF2-40B4-BE49-F238E27FC236}">
                <a16:creationId xmlns:a16="http://schemas.microsoft.com/office/drawing/2014/main" id="{7895FBF6-F6F0-E948-9DD9-FE96C5558A1F}"/>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A02D33C-9763-414E-8F13-FF96FCB53E8D}"/>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285078"/>
                </a:solidFill>
                <a:latin typeface="Arial" panose="020B0604020202020204" pitchFamily="34" charset="0"/>
                <a:cs typeface="Arial" panose="020B0604020202020204" pitchFamily="34" charset="0"/>
              </a:rPr>
              <a:t>B</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 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C213551-561A-AA46-9AE1-39DE39307B7A}"/>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28" name="Picture 27">
            <a:extLst>
              <a:ext uri="{FF2B5EF4-FFF2-40B4-BE49-F238E27FC236}">
                <a16:creationId xmlns:a16="http://schemas.microsoft.com/office/drawing/2014/main" id="{81B4CDD4-12DF-2B47-87C0-A5F813F09D7A}"/>
              </a:ext>
            </a:extLst>
          </p:cNvPr>
          <p:cNvPicPr>
            <a:picLocks noChangeAspect="1"/>
          </p:cNvPicPr>
          <p:nvPr userDrawn="1"/>
        </p:nvPicPr>
        <p:blipFill>
          <a:blip r:embed="rId3"/>
          <a:stretch>
            <a:fillRect/>
          </a:stretch>
        </p:blipFill>
        <p:spPr>
          <a:xfrm>
            <a:off x="6442226" y="3266416"/>
            <a:ext cx="2145931" cy="560724"/>
          </a:xfrm>
          <a:prstGeom prst="rect">
            <a:avLst/>
          </a:prstGeom>
        </p:spPr>
      </p:pic>
      <p:pic>
        <p:nvPicPr>
          <p:cNvPr id="30" name="Picture 29">
            <a:extLst>
              <a:ext uri="{FF2B5EF4-FFF2-40B4-BE49-F238E27FC236}">
                <a16:creationId xmlns:a16="http://schemas.microsoft.com/office/drawing/2014/main" id="{7B52CC8C-2E46-A64F-977C-0630AC820B4F}"/>
              </a:ext>
            </a:extLst>
          </p:cNvPr>
          <p:cNvPicPr>
            <a:picLocks noChangeAspect="1"/>
          </p:cNvPicPr>
          <p:nvPr userDrawn="1"/>
        </p:nvPicPr>
        <p:blipFill>
          <a:blip r:embed="rId4"/>
          <a:stretch>
            <a:fillRect/>
          </a:stretch>
        </p:blipFill>
        <p:spPr>
          <a:xfrm>
            <a:off x="3505188" y="3229441"/>
            <a:ext cx="2120053" cy="621792"/>
          </a:xfrm>
          <a:prstGeom prst="rect">
            <a:avLst/>
          </a:prstGeom>
        </p:spPr>
      </p:pic>
      <p:sp>
        <p:nvSpPr>
          <p:cNvPr id="32" name="TextBox 31">
            <a:extLst>
              <a:ext uri="{FF2B5EF4-FFF2-40B4-BE49-F238E27FC236}">
                <a16:creationId xmlns:a16="http://schemas.microsoft.com/office/drawing/2014/main" id="{633E4367-E114-FE49-9871-2AA16892B293}"/>
              </a:ext>
            </a:extLst>
          </p:cNvPr>
          <p:cNvSpPr txBox="1"/>
          <p:nvPr userDrawn="1"/>
        </p:nvSpPr>
        <p:spPr>
          <a:xfrm>
            <a:off x="3556944" y="3851233"/>
            <a:ext cx="2068297" cy="253916"/>
          </a:xfrm>
          <a:prstGeom prst="rect">
            <a:avLst/>
          </a:prstGeom>
          <a:noFill/>
        </p:spPr>
        <p:txBody>
          <a:bodyPr wrap="square" rtlCol="0" anchor="ctr">
            <a:spAutoFit/>
          </a:bodyPr>
          <a:lstStyle/>
          <a:p>
            <a:pPr algn="ctr"/>
            <a:r>
              <a:rPr lang="en-US" sz="1050" dirty="0" err="1">
                <a:solidFill>
                  <a:schemeClr val="tx1">
                    <a:lumMod val="75000"/>
                    <a:lumOff val="25000"/>
                  </a:schemeClr>
                </a:solidFill>
                <a:latin typeface="Arial" panose="020B0604020202020204" pitchFamily="34" charset="0"/>
                <a:cs typeface="Arial" panose="020B0604020202020204" pitchFamily="34" charset="0"/>
              </a:rPr>
              <a:t>www.hepatitisC.uw.edu</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188B646-B644-464D-AE79-4A5D6DF8D2DD}"/>
              </a:ext>
            </a:extLst>
          </p:cNvPr>
          <p:cNvSpPr txBox="1"/>
          <p:nvPr userDrawn="1"/>
        </p:nvSpPr>
        <p:spPr>
          <a:xfrm>
            <a:off x="6441048" y="3851233"/>
            <a:ext cx="2103120" cy="253916"/>
          </a:xfrm>
          <a:prstGeom prst="rect">
            <a:avLst/>
          </a:prstGeom>
          <a:noFill/>
        </p:spPr>
        <p:txBody>
          <a:bodyPr wrap="square" rtlCol="0" anchor="ctr">
            <a:spAutoFit/>
          </a:bodyPr>
          <a:lstStyle/>
          <a:p>
            <a:pPr algn="ctr"/>
            <a:r>
              <a:rPr lang="en-US" sz="1050" dirty="0" err="1">
                <a:solidFill>
                  <a:schemeClr val="tx1">
                    <a:lumMod val="75000"/>
                    <a:lumOff val="25000"/>
                  </a:schemeClr>
                </a:solidFill>
                <a:latin typeface="Arial" panose="020B0604020202020204" pitchFamily="34" charset="0"/>
                <a:cs typeface="Arial" panose="020B0604020202020204" pitchFamily="34" charset="0"/>
              </a:rPr>
              <a:t>www.idea.medicine.uw.edu</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8FE7BB4B-6E0F-1E48-B459-3B79CEB73114}"/>
              </a:ext>
            </a:extLst>
          </p:cNvPr>
          <p:cNvCxnSpPr>
            <a:cxnSpLocks/>
          </p:cNvCxnSpPr>
          <p:nvPr userDrawn="1"/>
        </p:nvCxnSpPr>
        <p:spPr>
          <a:xfrm flipV="1">
            <a:off x="3556944" y="3862445"/>
            <a:ext cx="2103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42222D-5B8F-5D41-B189-1A21FCB312C7}"/>
              </a:ext>
            </a:extLst>
          </p:cNvPr>
          <p:cNvCxnSpPr>
            <a:cxnSpLocks/>
          </p:cNvCxnSpPr>
          <p:nvPr userDrawn="1"/>
        </p:nvCxnSpPr>
        <p:spPr>
          <a:xfrm flipV="1">
            <a:off x="6441048" y="3862445"/>
            <a:ext cx="2103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0407382B-8414-8042-8E89-870550A6EFEB}"/>
              </a:ext>
            </a:extLst>
          </p:cNvPr>
          <p:cNvPicPr>
            <a:picLocks noChangeAspect="1"/>
          </p:cNvPicPr>
          <p:nvPr userDrawn="1"/>
        </p:nvPicPr>
        <p:blipFill>
          <a:blip r:embed="rId5"/>
          <a:stretch>
            <a:fillRect/>
          </a:stretch>
        </p:blipFill>
        <p:spPr>
          <a:xfrm>
            <a:off x="489589" y="3230381"/>
            <a:ext cx="2257262" cy="658368"/>
          </a:xfrm>
          <a:prstGeom prst="rect">
            <a:avLst/>
          </a:prstGeom>
        </p:spPr>
      </p:pic>
      <p:sp>
        <p:nvSpPr>
          <p:cNvPr id="42" name="TextBox 41">
            <a:extLst>
              <a:ext uri="{FF2B5EF4-FFF2-40B4-BE49-F238E27FC236}">
                <a16:creationId xmlns:a16="http://schemas.microsoft.com/office/drawing/2014/main" id="{7B8F8F09-08BF-8940-8540-D1FFED39C0BF}"/>
              </a:ext>
            </a:extLst>
          </p:cNvPr>
          <p:cNvSpPr txBox="1"/>
          <p:nvPr userDrawn="1"/>
        </p:nvSpPr>
        <p:spPr>
          <a:xfrm>
            <a:off x="583704" y="3851233"/>
            <a:ext cx="2103120" cy="253916"/>
          </a:xfrm>
          <a:prstGeom prst="rect">
            <a:avLst/>
          </a:prstGeom>
          <a:noFill/>
        </p:spPr>
        <p:txBody>
          <a:bodyPr wrap="square" rtlCol="0" anchor="ctr">
            <a:spAutoFit/>
          </a:bodyPr>
          <a:lstStyle/>
          <a:p>
            <a:pPr algn="ctr"/>
            <a:r>
              <a:rPr lang="en-US" sz="1050" dirty="0" err="1">
                <a:solidFill>
                  <a:schemeClr val="tx1">
                    <a:lumMod val="75000"/>
                    <a:lumOff val="25000"/>
                  </a:schemeClr>
                </a:solidFill>
                <a:latin typeface="Arial" panose="020B0604020202020204" pitchFamily="34" charset="0"/>
                <a:cs typeface="Arial" panose="020B0604020202020204" pitchFamily="34" charset="0"/>
              </a:rPr>
              <a:t>www.hepatitisB.uw.edu</a:t>
            </a:r>
            <a:endParaRPr lang="en-US" sz="105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B62A9FEC-6946-1C46-8C0D-8868DC3DBBA3}"/>
              </a:ext>
            </a:extLst>
          </p:cNvPr>
          <p:cNvCxnSpPr>
            <a:cxnSpLocks/>
          </p:cNvCxnSpPr>
          <p:nvPr userDrawn="1"/>
        </p:nvCxnSpPr>
        <p:spPr>
          <a:xfrm flipV="1">
            <a:off x="583704" y="3862445"/>
            <a:ext cx="21031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37AE269-BE42-CD42-BDC8-562A526116E5}"/>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 in this presentation are those of the author(s) and do not necessarily represent </a:t>
            </a:r>
            <a:br>
              <a:rPr lang="en-US" sz="1100" i="1" dirty="0">
                <a:solidFill>
                  <a:schemeClr val="tx1"/>
                </a:solidFill>
                <a:latin typeface="+mn-lt"/>
              </a:rPr>
            </a:br>
            <a:r>
              <a:rPr lang="en-US" sz="1100" i="1" dirty="0">
                <a:solidFill>
                  <a:schemeClr val="tx1"/>
                </a:solidFill>
                <a:latin typeface="+mn-lt"/>
              </a:rPr>
              <a:t>the official position of the Centers for Disease Control and Prevention.</a:t>
            </a:r>
            <a:endParaRPr lang="en-US" sz="1100" i="1" dirty="0">
              <a:solidFill>
                <a:schemeClr val="tx1"/>
              </a:solidFill>
              <a:latin typeface="Arial"/>
            </a:endParaRPr>
          </a:p>
        </p:txBody>
      </p:sp>
    </p:spTree>
    <p:extLst>
      <p:ext uri="{BB962C8B-B14F-4D97-AF65-F5344CB8AC3E}">
        <p14:creationId xmlns:p14="http://schemas.microsoft.com/office/powerpoint/2010/main" val="1299474102"/>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4D3E-D0A9-2E4C-9195-67601135B337}"/>
              </a:ext>
            </a:extLst>
          </p:cNvPr>
          <p:cNvSpPr/>
          <p:nvPr userDrawn="1"/>
        </p:nvSpPr>
        <p:spPr>
          <a:xfrm>
            <a:off x="7653868" y="4705350"/>
            <a:ext cx="1490133"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387835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1CB0-D524-8105-0051-9AC6740F795C}"/>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0B506-6CEE-F17D-EF36-762CAFA076E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02617-06B7-B839-14C1-05F0C582A5DF}"/>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5" name="Footer Placeholder 4">
            <a:extLst>
              <a:ext uri="{FF2B5EF4-FFF2-40B4-BE49-F238E27FC236}">
                <a16:creationId xmlns:a16="http://schemas.microsoft.com/office/drawing/2014/main" id="{A5269BD8-4B2C-B584-AB63-4A96DD76D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4450B-3936-0BC1-17AD-35C4126579E4}"/>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254857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260F-235A-CEAE-D06B-E0BEC0A77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D9D49-E089-AA4A-85CF-E5709629F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CBF1C-06A6-A1F9-007D-5467805270A1}"/>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5" name="Footer Placeholder 4">
            <a:extLst>
              <a:ext uri="{FF2B5EF4-FFF2-40B4-BE49-F238E27FC236}">
                <a16:creationId xmlns:a16="http://schemas.microsoft.com/office/drawing/2014/main" id="{740EC9C4-B126-DE28-0EE3-8F9E2A574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FB10B-4F3C-21CC-E2AB-C0791FED4DE2}"/>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2526020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A1CA2-848B-4397-549C-CE3A61A1939E}"/>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B3FA0-559D-9D57-AFAA-B2A41DDADDB8}"/>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0EE00-CCE6-D5C6-F61B-E41EB1FAF852}"/>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5" name="Footer Placeholder 4">
            <a:extLst>
              <a:ext uri="{FF2B5EF4-FFF2-40B4-BE49-F238E27FC236}">
                <a16:creationId xmlns:a16="http://schemas.microsoft.com/office/drawing/2014/main" id="{770FF01E-550B-6582-5FEC-2E6B9D576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EAAFF-65A1-AD5A-543A-BF8CAA70AABF}"/>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2053907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C0A1-6756-9891-4461-F8ABE50CC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1FE7A-F858-80B8-5694-79B155E0AB9A}"/>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11A773-85CD-5F28-3B8E-0BC26B2F83B5}"/>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6E4D70-9E01-3D0E-15F9-5FC4AFFB861F}"/>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6" name="Footer Placeholder 5">
            <a:extLst>
              <a:ext uri="{FF2B5EF4-FFF2-40B4-BE49-F238E27FC236}">
                <a16:creationId xmlns:a16="http://schemas.microsoft.com/office/drawing/2014/main" id="{A8C9ED9B-DB75-85CF-94FB-D7098A53E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24C79-F74C-3B79-0A32-E3925153FC38}"/>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2698704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C60D-2193-4616-F102-086FFAB9D93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19FB47-11F9-3498-D7E4-7ED80E23584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7E6FB5-DDB0-C911-EFD2-6BA0914FFFC5}"/>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9EF957-C627-0C97-C734-0AE7408FC09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56CC3-8A7F-0546-EFA3-FA73C2666E1D}"/>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F06AD8-3C19-658C-7709-43F7E27F57EB}"/>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8" name="Footer Placeholder 7">
            <a:extLst>
              <a:ext uri="{FF2B5EF4-FFF2-40B4-BE49-F238E27FC236}">
                <a16:creationId xmlns:a16="http://schemas.microsoft.com/office/drawing/2014/main" id="{FDF6A378-36AD-CA8B-B3B0-CF2E8F7697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FAFC9-E830-5818-5530-EA1EDACF9DAA}"/>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81379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815A-697E-CDD6-C857-766B376EAE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66C79-6A53-58DE-D3FE-4FF8442E1941}"/>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4" name="Footer Placeholder 3">
            <a:extLst>
              <a:ext uri="{FF2B5EF4-FFF2-40B4-BE49-F238E27FC236}">
                <a16:creationId xmlns:a16="http://schemas.microsoft.com/office/drawing/2014/main" id="{01015379-7544-5D47-A2F5-F28DD159CE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90971B-FE04-88F7-0439-ABF64F687C54}"/>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3448331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64E45-A936-9239-C1E3-F379C7909DD2}"/>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3" name="Footer Placeholder 2">
            <a:extLst>
              <a:ext uri="{FF2B5EF4-FFF2-40B4-BE49-F238E27FC236}">
                <a16:creationId xmlns:a16="http://schemas.microsoft.com/office/drawing/2014/main" id="{4A3222DB-16EB-C8B9-9EBD-B283C91CCE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3B031B-7B48-124F-BBF0-2CCEF5BDD792}"/>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117391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797A762D-DB19-4B44-A1FD-A0A2633A87ED}"/>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Level 2</a:t>
            </a:r>
          </a:p>
          <a:p>
            <a:pPr lvl="2"/>
            <a:r>
              <a:rPr lang="en-US" dirty="0"/>
              <a:t>Level 3</a:t>
            </a:r>
          </a:p>
          <a:p>
            <a:pPr lvl="1"/>
            <a:endParaRPr lang="en-US" dirty="0"/>
          </a:p>
          <a:p>
            <a:pPr lvl="1"/>
            <a:endParaRPr lang="en-US" dirty="0"/>
          </a:p>
        </p:txBody>
      </p:sp>
      <p:sp>
        <p:nvSpPr>
          <p:cNvPr id="12" name="Text Placeholder 5">
            <a:extLst>
              <a:ext uri="{FF2B5EF4-FFF2-40B4-BE49-F238E27FC236}">
                <a16:creationId xmlns:a16="http://schemas.microsoft.com/office/drawing/2014/main" id="{9623FC6F-E7CE-A541-95F7-C975302972B7}"/>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02968E2B-998D-9E4B-9CA8-2DDF07D6C847}"/>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72396428"/>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5BD1-D35F-C021-6784-8C80140CA7C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841E61-FA1D-23FE-AB49-E3EC3D32BE42}"/>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50E6B5-3F9D-5753-CC0E-B92725595E7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E83B97-7CE7-9C4E-8244-A39E2855EF6E}"/>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6" name="Footer Placeholder 5">
            <a:extLst>
              <a:ext uri="{FF2B5EF4-FFF2-40B4-BE49-F238E27FC236}">
                <a16:creationId xmlns:a16="http://schemas.microsoft.com/office/drawing/2014/main" id="{1E245680-1694-7854-96BA-D02153900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8DF55-E772-875A-5D84-B20F6BB483A0}"/>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3705710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0CB7-E37A-995B-80CD-90599316F11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B16C80-EAB9-5A3C-384B-A0468AE5B0D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EC2593-6AED-DACE-FF17-F9E0AD570EC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B2218-E8EB-C0BC-187B-C9181663C186}"/>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6" name="Footer Placeholder 5">
            <a:extLst>
              <a:ext uri="{FF2B5EF4-FFF2-40B4-BE49-F238E27FC236}">
                <a16:creationId xmlns:a16="http://schemas.microsoft.com/office/drawing/2014/main" id="{300E82FA-8352-2C0A-451E-924D50673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AB127-7652-3848-BFB2-BCA50723B835}"/>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1274203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1A04F-D25A-0C85-FB40-A84697F443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0C853-A870-A8A5-AD2B-A244722319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06713-BDCC-4799-7AEB-9CCCCB674004}"/>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5" name="Footer Placeholder 4">
            <a:extLst>
              <a:ext uri="{FF2B5EF4-FFF2-40B4-BE49-F238E27FC236}">
                <a16:creationId xmlns:a16="http://schemas.microsoft.com/office/drawing/2014/main" id="{E0798E6C-9679-C303-A26A-073EDFF81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15115-EB76-4126-5250-C1FB36078E1F}"/>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1522541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D2C1E1-6B51-9393-1544-9571EFDC0AC1}"/>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A74B8-6FEE-138D-4E80-CB4E4B61B606}"/>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92933-E566-558D-BCAE-EEC73C850B11}"/>
              </a:ext>
            </a:extLst>
          </p:cNvPr>
          <p:cNvSpPr>
            <a:spLocks noGrp="1"/>
          </p:cNvSpPr>
          <p:nvPr>
            <p:ph type="dt" sz="half" idx="10"/>
          </p:nvPr>
        </p:nvSpPr>
        <p:spPr/>
        <p:txBody>
          <a:bodyPr/>
          <a:lstStyle/>
          <a:p>
            <a:fld id="{015B3834-1215-F74A-BDBF-D70862242584}" type="datetimeFigureOut">
              <a:rPr lang="en-US" smtClean="0"/>
              <a:t>8/30/24</a:t>
            </a:fld>
            <a:endParaRPr lang="en-US"/>
          </a:p>
        </p:txBody>
      </p:sp>
      <p:sp>
        <p:nvSpPr>
          <p:cNvPr id="5" name="Footer Placeholder 4">
            <a:extLst>
              <a:ext uri="{FF2B5EF4-FFF2-40B4-BE49-F238E27FC236}">
                <a16:creationId xmlns:a16="http://schemas.microsoft.com/office/drawing/2014/main" id="{3CAFB03E-9EDD-237E-18DD-A4A7FF4F2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0025C-B2A0-7DB5-B4C0-1901C0A22AE8}"/>
              </a:ext>
            </a:extLst>
          </p:cNvPr>
          <p:cNvSpPr>
            <a:spLocks noGrp="1"/>
          </p:cNvSpPr>
          <p:nvPr>
            <p:ph type="sldNum" sz="quarter" idx="12"/>
          </p:nvPr>
        </p:nvSpPr>
        <p:spPr/>
        <p:txBody>
          <a:bodyPr/>
          <a:lstStyle/>
          <a:p>
            <a:fld id="{C5CC6C20-B759-384B-9854-C65C05D179CE}" type="slidenum">
              <a:rPr lang="en-US" smtClean="0"/>
              <a:t>‹#›</a:t>
            </a:fld>
            <a:endParaRPr lang="en-US"/>
          </a:p>
        </p:txBody>
      </p:sp>
    </p:spTree>
    <p:extLst>
      <p:ext uri="{BB962C8B-B14F-4D97-AF65-F5344CB8AC3E}">
        <p14:creationId xmlns:p14="http://schemas.microsoft.com/office/powerpoint/2010/main" val="336701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6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8294669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87240402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59D8BF7C-594B-5F44-892D-5AD36E3A5B57}"/>
              </a:ext>
            </a:extLst>
          </p:cNvPr>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10" name="Text Placeholder 5">
            <a:extLst>
              <a:ext uri="{FF2B5EF4-FFF2-40B4-BE49-F238E27FC236}">
                <a16:creationId xmlns:a16="http://schemas.microsoft.com/office/drawing/2014/main" id="{37F3867B-74CD-0743-B864-4CD21D2D5F1B}"/>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ECB39726-367F-D64A-9196-071531540DC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213841972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16563534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611777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Data Slide with Gray Title Bar: click to add title</a:t>
            </a:r>
          </a:p>
        </p:txBody>
      </p:sp>
      <p:sp>
        <p:nvSpPr>
          <p:cNvPr id="8" name="Rectangle 3"/>
          <p:cNvSpPr>
            <a:spLocks noChangeArrowheads="1"/>
          </p:cNvSpPr>
          <p:nvPr userDrawn="1"/>
        </p:nvSpPr>
        <p:spPr bwMode="invGray">
          <a:xfrm>
            <a:off x="-4917" y="980205"/>
            <a:ext cx="9162288" cy="37719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000525"/>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9" name="Straight Connector 8">
            <a:extLst>
              <a:ext uri="{FF2B5EF4-FFF2-40B4-BE49-F238E27FC236}">
                <a16:creationId xmlns:a16="http://schemas.microsoft.com/office/drawing/2014/main" id="{59C2CBBB-5045-8F42-85A1-BB5104437F5D}"/>
              </a:ext>
            </a:extLst>
          </p:cNvPr>
          <p:cNvCxnSpPr>
            <a:cxnSpLocks/>
          </p:cNvCxnSpPr>
          <p:nvPr userDrawn="1"/>
        </p:nvCxnSpPr>
        <p:spPr>
          <a:xfrm>
            <a:off x="-14989" y="97218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28C5AF5C-6EA9-6B49-A7AF-72E6D21531A2}"/>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1" name="Picture 10">
            <a:extLst>
              <a:ext uri="{FF2B5EF4-FFF2-40B4-BE49-F238E27FC236}">
                <a16:creationId xmlns:a16="http://schemas.microsoft.com/office/drawing/2014/main" id="{9258C9FC-3328-574A-A1BB-2F63ADF3D15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4587434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719" r:id="rId2"/>
    <p:sldLayoutId id="2147483699" r:id="rId3"/>
    <p:sldLayoutId id="2147483709" r:id="rId4"/>
    <p:sldLayoutId id="2147483712" r:id="rId5"/>
    <p:sldLayoutId id="2147483700" r:id="rId6"/>
    <p:sldLayoutId id="2147483701" r:id="rId7"/>
    <p:sldLayoutId id="2147483713" r:id="rId8"/>
    <p:sldLayoutId id="2147483703" r:id="rId9"/>
    <p:sldLayoutId id="2147483710" r:id="rId10"/>
    <p:sldLayoutId id="2147483717" r:id="rId11"/>
    <p:sldLayoutId id="2147483718" r:id="rId12"/>
    <p:sldLayoutId id="2147483695" r:id="rId13"/>
    <p:sldLayoutId id="2147483697" r:id="rId14"/>
    <p:sldLayoutId id="2147483698" r:id="rId15"/>
    <p:sldLayoutId id="2147483704" r:id="rId16"/>
    <p:sldLayoutId id="2147483711" r:id="rId17"/>
    <p:sldLayoutId id="2147483705" r:id="rId18"/>
    <p:sldLayoutId id="2147483696" r:id="rId19"/>
    <p:sldLayoutId id="2147483715" r:id="rId20"/>
    <p:sldLayoutId id="2147483716" r:id="rId21"/>
    <p:sldLayoutId id="2147483707" r:id="rId22"/>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B1126-06C5-AF9B-D0CA-7A3D8A3D18E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2BFF16-3F8E-30AE-CF7A-BF385CEC892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62EB4-312E-241C-F03A-575F8CFA4DD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015B3834-1215-F74A-BDBF-D70862242584}" type="datetimeFigureOut">
              <a:rPr lang="en-US" smtClean="0"/>
              <a:t>8/30/24</a:t>
            </a:fld>
            <a:endParaRPr lang="en-US"/>
          </a:p>
        </p:txBody>
      </p:sp>
      <p:sp>
        <p:nvSpPr>
          <p:cNvPr id="5" name="Footer Placeholder 4">
            <a:extLst>
              <a:ext uri="{FF2B5EF4-FFF2-40B4-BE49-F238E27FC236}">
                <a16:creationId xmlns:a16="http://schemas.microsoft.com/office/drawing/2014/main" id="{FEDEA8CE-0590-71AF-B69C-312DCA1FF92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DF9E81-B63C-7BC9-F5A0-CA743A549E5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C5CC6C20-B759-384B-9854-C65C05D179CE}" type="slidenum">
              <a:rPr lang="en-US" smtClean="0"/>
              <a:t>‹#›</a:t>
            </a:fld>
            <a:endParaRPr lang="en-US"/>
          </a:p>
        </p:txBody>
      </p:sp>
    </p:spTree>
    <p:extLst>
      <p:ext uri="{BB962C8B-B14F-4D97-AF65-F5344CB8AC3E}">
        <p14:creationId xmlns:p14="http://schemas.microsoft.com/office/powerpoint/2010/main" val="17327571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vaccines/schedules/hcp/imz/adult.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immunize.org/wp-content/uploads/catg.d/p2080.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mmwr/preview/mmwrhtml/mm5125a3.htm#tab"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cdc.gov/mmwr/volumes/72/rr/rr7201a1.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mmunize.org/wp-content/uploads/catg.d/p2080.pdf"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immunize.org/wp-content/uploads/catg.d/p2080.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immunize.org/wp-content/uploads/catg.d/p2080.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mmwr/volumes/67/rr/pdfs/rr6701-H.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journals.lww.com/hep/toc/2022/1000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mmunize.org/wp-content/uploads/catg.d/p2080.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immunize.org/wp-content/uploads/catg.d/p2080.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pPr>
              <a:lnSpc>
                <a:spcPts val="3600"/>
              </a:lnSpc>
            </a:pPr>
            <a:r>
              <a:rPr lang="en-US" sz="2800" dirty="0"/>
              <a:t>Top 5 Questions</a:t>
            </a:r>
            <a:br>
              <a:rPr lang="en-US" sz="2800" dirty="0"/>
            </a:br>
            <a:r>
              <a:rPr lang="en-US" sz="2800" dirty="0"/>
              <a:t>Hepatitis B Vaccination of Adults</a:t>
            </a: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8"/>
          </p:nvPr>
        </p:nvSpPr>
        <p:spPr/>
        <p:txBody>
          <a:bodyPr/>
          <a:lstStyle/>
          <a:p>
            <a:r>
              <a:rPr lang="en-US" dirty="0"/>
              <a:t>Kelly L. Moore, MD, MPH</a:t>
            </a:r>
          </a:p>
          <a:p>
            <a:r>
              <a:rPr lang="en-US" dirty="0"/>
              <a:t>President &amp; CEO, Immunize.org</a:t>
            </a:r>
          </a:p>
          <a:p>
            <a:r>
              <a:rPr lang="en-US" dirty="0"/>
              <a:t>Adjunct Associate Professor of Health Policy</a:t>
            </a:r>
          </a:p>
          <a:p>
            <a:r>
              <a:rPr lang="en-US" dirty="0"/>
              <a:t>Vanderbilt University School of Medicine</a:t>
            </a:r>
          </a:p>
        </p:txBody>
      </p:sp>
      <p:sp>
        <p:nvSpPr>
          <p:cNvPr id="4" name="Text Placeholder 3"/>
          <p:cNvSpPr>
            <a:spLocks noGrp="1"/>
          </p:cNvSpPr>
          <p:nvPr>
            <p:ph type="body" sz="quarter" idx="14"/>
          </p:nvPr>
        </p:nvSpPr>
        <p:spPr>
          <a:prstGeom prst="rect">
            <a:avLst/>
          </a:prstGeom>
        </p:spPr>
        <p:txBody>
          <a:bodyPr/>
          <a:lstStyle/>
          <a:p>
            <a:r>
              <a:rPr lang="en-US" b="0" dirty="0">
                <a:cs typeface="Arial"/>
              </a:rPr>
              <a:t>Last Updated: </a:t>
            </a:r>
            <a:r>
              <a:rPr lang="en-US" dirty="0">
                <a:cs typeface="Arial"/>
              </a:rPr>
              <a:t>  July 31, 2024</a:t>
            </a:r>
            <a:endParaRPr lang="en-US" b="0" dirty="0"/>
          </a:p>
        </p:txBody>
      </p:sp>
    </p:spTree>
    <p:extLst>
      <p:ext uri="{BB962C8B-B14F-4D97-AF65-F5344CB8AC3E}">
        <p14:creationId xmlns:p14="http://schemas.microsoft.com/office/powerpoint/2010/main" val="3796983986"/>
      </p:ext>
    </p:extLst>
  </p:cSld>
  <p:clrMapOvr>
    <a:masterClrMapping/>
  </p:clrMapOvr>
  <p:transition spd="slow" advTm="1563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A62B9-FB02-BC2C-49EC-5D883806AB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45616B-E960-3981-0CDF-ADC537C5A9BF}"/>
              </a:ext>
            </a:extLst>
          </p:cNvPr>
          <p:cNvSpPr>
            <a:spLocks noGrp="1"/>
          </p:cNvSpPr>
          <p:nvPr>
            <p:ph type="title"/>
          </p:nvPr>
        </p:nvSpPr>
        <p:spPr/>
        <p:txBody>
          <a:bodyPr>
            <a:normAutofit fontScale="90000"/>
          </a:bodyPr>
          <a:lstStyle/>
          <a:p>
            <a:r>
              <a:rPr lang="en-US" dirty="0"/>
              <a:t>What do I do if a patient had the first Hep B dose in the series years ago but never finished?</a:t>
            </a:r>
          </a:p>
        </p:txBody>
      </p:sp>
      <p:sp>
        <p:nvSpPr>
          <p:cNvPr id="3" name="Content Placeholder 2">
            <a:extLst>
              <a:ext uri="{FF2B5EF4-FFF2-40B4-BE49-F238E27FC236}">
                <a16:creationId xmlns:a16="http://schemas.microsoft.com/office/drawing/2014/main" id="{415795DC-53D5-96DB-9FA0-21FF1BA1CA85}"/>
              </a:ext>
            </a:extLst>
          </p:cNvPr>
          <p:cNvSpPr>
            <a:spLocks noGrp="1"/>
          </p:cNvSpPr>
          <p:nvPr>
            <p:ph sz="half" idx="2"/>
          </p:nvPr>
        </p:nvSpPr>
        <p:spPr>
          <a:xfrm>
            <a:off x="277588" y="4424351"/>
            <a:ext cx="8360227" cy="350296"/>
          </a:xfrm>
        </p:spPr>
        <p:txBody>
          <a:bodyPr>
            <a:normAutofit fontScale="92500"/>
          </a:bodyPr>
          <a:lstStyle/>
          <a:p>
            <a:pPr marL="27432" indent="0">
              <a:buNone/>
            </a:pPr>
            <a:r>
              <a:rPr lang="en-US" sz="1400" dirty="0">
                <a:solidFill>
                  <a:srgbClr val="221E1F"/>
                </a:solidFill>
                <a:effectLst/>
                <a:latin typeface="Helvetica" pitchFamily="2" charset="0"/>
              </a:rPr>
              <a:t>See CDC’s adult immunization schedule for details: </a:t>
            </a:r>
            <a:r>
              <a:rPr lang="en-US" sz="1400" dirty="0">
                <a:solidFill>
                  <a:srgbClr val="221E1F"/>
                </a:solidFill>
                <a:effectLst/>
                <a:latin typeface="Helvetica" pitchFamily="2" charset="0"/>
                <a:hlinkClick r:id="rId3"/>
              </a:rPr>
              <a:t>www.cdc.gov/vaccines/schedules/hcp/imz/adult.</a:t>
            </a:r>
            <a:r>
              <a:rPr lang="en-US" sz="1700" dirty="0">
                <a:solidFill>
                  <a:srgbClr val="221E1F"/>
                </a:solidFill>
                <a:effectLst/>
                <a:latin typeface="Helvetica" pitchFamily="2" charset="0"/>
                <a:hlinkClick r:id="rId3"/>
              </a:rPr>
              <a:t>html</a:t>
            </a:r>
            <a:r>
              <a:rPr lang="en-US" sz="1400" dirty="0">
                <a:solidFill>
                  <a:srgbClr val="221E1F"/>
                </a:solidFill>
                <a:latin typeface="Helvetica" pitchFamily="2" charset="0"/>
              </a:rPr>
              <a:t> </a:t>
            </a:r>
            <a:r>
              <a:rPr lang="en-US" sz="1400" dirty="0">
                <a:solidFill>
                  <a:srgbClr val="221E1F"/>
                </a:solidFill>
                <a:effectLst/>
                <a:latin typeface="Helvetica" pitchFamily="2" charset="0"/>
              </a:rPr>
              <a:t> </a:t>
            </a:r>
          </a:p>
          <a:p>
            <a:endParaRPr lang="en-US" sz="1400" dirty="0"/>
          </a:p>
        </p:txBody>
      </p:sp>
      <p:sp>
        <p:nvSpPr>
          <p:cNvPr id="4" name="Text Placeholder 3">
            <a:extLst>
              <a:ext uri="{FF2B5EF4-FFF2-40B4-BE49-F238E27FC236}">
                <a16:creationId xmlns:a16="http://schemas.microsoft.com/office/drawing/2014/main" id="{E67AD080-1480-B593-FD66-1FAC8FCB0EA9}"/>
              </a:ext>
            </a:extLst>
          </p:cNvPr>
          <p:cNvSpPr>
            <a:spLocks noGrp="1"/>
          </p:cNvSpPr>
          <p:nvPr>
            <p:ph type="body" sz="quarter" idx="14"/>
          </p:nvPr>
        </p:nvSpPr>
        <p:spPr>
          <a:xfrm>
            <a:off x="323850" y="4736054"/>
            <a:ext cx="7627454" cy="350296"/>
          </a:xfrm>
        </p:spPr>
        <p:txBody>
          <a:bodyPr/>
          <a:lstStyle/>
          <a:p>
            <a:r>
              <a:rPr lang="en-US" dirty="0"/>
              <a:t>Source: Ask the Experts section of Immunize.org: </a:t>
            </a:r>
            <a:r>
              <a:rPr lang="en-US" dirty="0" err="1"/>
              <a:t>www.immunize.org</a:t>
            </a:r>
            <a:r>
              <a:rPr lang="en-US" dirty="0"/>
              <a:t>/ask-experts/topic/</a:t>
            </a:r>
            <a:r>
              <a:rPr lang="en-US" dirty="0" err="1"/>
              <a:t>hepb</a:t>
            </a:r>
            <a:r>
              <a:rPr lang="en-US" dirty="0"/>
              <a:t>/vaccine-recommendations-</a:t>
            </a:r>
            <a:r>
              <a:rPr lang="en-US" dirty="0" err="1"/>
              <a:t>hepb</a:t>
            </a:r>
            <a:r>
              <a:rPr lang="en-US" dirty="0"/>
              <a:t>/</a:t>
            </a:r>
          </a:p>
        </p:txBody>
      </p:sp>
      <p:pic>
        <p:nvPicPr>
          <p:cNvPr id="5" name="Picture 4">
            <a:extLst>
              <a:ext uri="{FF2B5EF4-FFF2-40B4-BE49-F238E27FC236}">
                <a16:creationId xmlns:a16="http://schemas.microsoft.com/office/drawing/2014/main" id="{0F2FF90F-2F82-8AB4-01DF-F3917BD34A12}"/>
              </a:ext>
            </a:extLst>
          </p:cNvPr>
          <p:cNvPicPr>
            <a:picLocks noChangeAspect="1"/>
          </p:cNvPicPr>
          <p:nvPr/>
        </p:nvPicPr>
        <p:blipFill>
          <a:blip r:embed="rId4"/>
          <a:stretch>
            <a:fillRect/>
          </a:stretch>
        </p:blipFill>
        <p:spPr>
          <a:xfrm>
            <a:off x="359226" y="1054655"/>
            <a:ext cx="8361836" cy="3369695"/>
          </a:xfrm>
          <a:prstGeom prst="rect">
            <a:avLst/>
          </a:prstGeom>
        </p:spPr>
      </p:pic>
    </p:spTree>
    <p:extLst>
      <p:ext uri="{BB962C8B-B14F-4D97-AF65-F5344CB8AC3E}">
        <p14:creationId xmlns:p14="http://schemas.microsoft.com/office/powerpoint/2010/main" val="1792788277"/>
      </p:ext>
    </p:extLst>
  </p:cSld>
  <p:clrMapOvr>
    <a:masterClrMapping/>
  </p:clrMapOvr>
  <p:transition spd="slow" advTm="8722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6FA5EB-4C79-2C62-2499-CE313EF134CC}"/>
              </a:ext>
            </a:extLst>
          </p:cNvPr>
          <p:cNvSpPr>
            <a:spLocks noGrp="1"/>
          </p:cNvSpPr>
          <p:nvPr>
            <p:ph type="title"/>
          </p:nvPr>
        </p:nvSpPr>
        <p:spPr>
          <a:xfrm>
            <a:off x="92764" y="171450"/>
            <a:ext cx="9051235" cy="742950"/>
          </a:xfrm>
        </p:spPr>
        <p:txBody>
          <a:bodyPr>
            <a:normAutofit fontScale="90000"/>
          </a:bodyPr>
          <a:lstStyle/>
          <a:p>
            <a:r>
              <a:rPr lang="en-US" b="1" dirty="0"/>
              <a:t>Bonus Question: </a:t>
            </a:r>
            <a:br>
              <a:rPr lang="en-US" b="1" dirty="0"/>
            </a:br>
            <a:r>
              <a:rPr lang="en-US" dirty="0"/>
              <a:t>How do we avoid the problem of lost records for patients we vaccinate?</a:t>
            </a:r>
          </a:p>
        </p:txBody>
      </p:sp>
      <p:sp>
        <p:nvSpPr>
          <p:cNvPr id="6" name="Content Placeholder 5">
            <a:extLst>
              <a:ext uri="{FF2B5EF4-FFF2-40B4-BE49-F238E27FC236}">
                <a16:creationId xmlns:a16="http://schemas.microsoft.com/office/drawing/2014/main" id="{652C5ECF-0253-0A75-EE72-A1C635F9D961}"/>
              </a:ext>
            </a:extLst>
          </p:cNvPr>
          <p:cNvSpPr>
            <a:spLocks noGrp="1"/>
          </p:cNvSpPr>
          <p:nvPr>
            <p:ph sz="half" idx="2"/>
          </p:nvPr>
        </p:nvSpPr>
        <p:spPr/>
        <p:txBody>
          <a:bodyPr/>
          <a:lstStyle/>
          <a:p>
            <a:r>
              <a:rPr lang="en-US" dirty="0"/>
              <a:t>Documentation is important</a:t>
            </a:r>
          </a:p>
          <a:p>
            <a:pPr>
              <a:spcBef>
                <a:spcPts val="1600"/>
              </a:spcBef>
            </a:pPr>
            <a:r>
              <a:rPr lang="en-US" dirty="0"/>
              <a:t>Recipients’ personal record (taking a photo with their phone is wise)</a:t>
            </a:r>
          </a:p>
          <a:p>
            <a:pPr>
              <a:spcBef>
                <a:spcPts val="1600"/>
              </a:spcBef>
            </a:pPr>
            <a:r>
              <a:rPr lang="en-US" dirty="0"/>
              <a:t>Use your state’s immunization information system </a:t>
            </a:r>
          </a:p>
          <a:p>
            <a:pPr lvl="1"/>
            <a:r>
              <a:rPr lang="en-US" dirty="0"/>
              <a:t>Check for your patient’s vaccination history</a:t>
            </a:r>
          </a:p>
          <a:p>
            <a:pPr lvl="1"/>
            <a:r>
              <a:rPr lang="en-US" dirty="0"/>
              <a:t>Report doses you administer</a:t>
            </a:r>
          </a:p>
          <a:p>
            <a:pPr>
              <a:spcBef>
                <a:spcPts val="1600"/>
              </a:spcBef>
            </a:pPr>
            <a:r>
              <a:rPr lang="en-US" dirty="0"/>
              <a:t>Minimize unnecessary repeat Hep B evaluation and vaccination</a:t>
            </a:r>
          </a:p>
          <a:p>
            <a:pPr lvl="1"/>
            <a:endParaRPr lang="en-US" dirty="0"/>
          </a:p>
        </p:txBody>
      </p:sp>
      <p:sp>
        <p:nvSpPr>
          <p:cNvPr id="7" name="Text Placeholder 6">
            <a:extLst>
              <a:ext uri="{FF2B5EF4-FFF2-40B4-BE49-F238E27FC236}">
                <a16:creationId xmlns:a16="http://schemas.microsoft.com/office/drawing/2014/main" id="{CFBC23E2-D74D-B4A1-422C-0167ED7CF766}"/>
              </a:ext>
            </a:extLst>
          </p:cNvPr>
          <p:cNvSpPr>
            <a:spLocks noGrp="1"/>
          </p:cNvSpPr>
          <p:nvPr>
            <p:ph type="body" sz="quarter" idx="14"/>
          </p:nvPr>
        </p:nvSpPr>
        <p:spPr>
          <a:xfrm>
            <a:off x="323850" y="4957258"/>
            <a:ext cx="7455176" cy="129092"/>
          </a:xfrm>
        </p:spPr>
        <p:txBody>
          <a:bodyPr/>
          <a:lstStyle/>
          <a:p>
            <a:r>
              <a:rPr lang="en-US" dirty="0"/>
              <a:t>Content of this talk is from Immunize.org’s resource: Implementing Hepatitis B Universal Adult Screening and Vaccination: Clinical Answers for Healthcare Professionals (</a:t>
            </a:r>
            <a:r>
              <a:rPr lang="en-US" dirty="0">
                <a:hlinkClick r:id="rId3"/>
              </a:rPr>
              <a:t>https://www.immunize.org/wp-content/uploads/catg.d/p2080.pdf</a:t>
            </a:r>
            <a:r>
              <a:rPr lang="en-US" dirty="0"/>
              <a:t>)</a:t>
            </a:r>
          </a:p>
          <a:p>
            <a:endParaRPr lang="en-US" dirty="0"/>
          </a:p>
        </p:txBody>
      </p:sp>
    </p:spTree>
    <p:extLst>
      <p:ext uri="{BB962C8B-B14F-4D97-AF65-F5344CB8AC3E}">
        <p14:creationId xmlns:p14="http://schemas.microsoft.com/office/powerpoint/2010/main" val="3503732351"/>
      </p:ext>
    </p:extLst>
  </p:cSld>
  <p:clrMapOvr>
    <a:masterClrMapping/>
  </p:clrMapOvr>
  <p:transition spd="slow" advTm="8773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456210"/>
      </p:ext>
    </p:extLst>
  </p:cSld>
  <p:clrMapOvr>
    <a:masterClrMapping/>
  </p:clrMapOvr>
  <p:transition spd="slow" advTm="496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4054-F1E9-7866-FEE8-B48623914050}"/>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EAF0D78-0964-9EF2-A7A2-CA4B73C76B9A}"/>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398157796"/>
      </p:ext>
    </p:extLst>
  </p:cSld>
  <p:clrMapOvr>
    <a:masterClrMapping/>
  </p:clrMapOvr>
  <p:transition spd="slow" advTm="1052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F65A-A515-4B0F-1C47-E862BF808D2F}"/>
              </a:ext>
            </a:extLst>
          </p:cNvPr>
          <p:cNvSpPr>
            <a:spLocks noGrp="1"/>
          </p:cNvSpPr>
          <p:nvPr>
            <p:ph type="title"/>
          </p:nvPr>
        </p:nvSpPr>
        <p:spPr/>
        <p:txBody>
          <a:bodyPr/>
          <a:lstStyle/>
          <a:p>
            <a:r>
              <a:rPr lang="en-US" dirty="0"/>
              <a:t>Background: CDC Hep B Vaccination, HBV Screening </a:t>
            </a:r>
          </a:p>
        </p:txBody>
      </p:sp>
      <p:sp>
        <p:nvSpPr>
          <p:cNvPr id="3" name="Content Placeholder 2">
            <a:extLst>
              <a:ext uri="{FF2B5EF4-FFF2-40B4-BE49-F238E27FC236}">
                <a16:creationId xmlns:a16="http://schemas.microsoft.com/office/drawing/2014/main" id="{6AB6B513-E4F8-670A-75BF-478576867980}"/>
              </a:ext>
            </a:extLst>
          </p:cNvPr>
          <p:cNvSpPr>
            <a:spLocks noGrp="1"/>
          </p:cNvSpPr>
          <p:nvPr>
            <p:ph sz="half" idx="2"/>
          </p:nvPr>
        </p:nvSpPr>
        <p:spPr>
          <a:xfrm>
            <a:off x="323850" y="1020418"/>
            <a:ext cx="8515350" cy="3675880"/>
          </a:xfrm>
        </p:spPr>
        <p:txBody>
          <a:bodyPr>
            <a:normAutofit/>
          </a:bodyPr>
          <a:lstStyle/>
          <a:p>
            <a:pPr marL="27432" indent="0">
              <a:buNone/>
            </a:pPr>
            <a:r>
              <a:rPr lang="en-US" dirty="0"/>
              <a:t>Hep B Vaccination:</a:t>
            </a:r>
          </a:p>
          <a:p>
            <a:pPr lvl="1"/>
            <a:r>
              <a:rPr lang="en-US" dirty="0"/>
              <a:t>1982: First CDC recommendations for HepB vaccination (high risk)</a:t>
            </a:r>
          </a:p>
          <a:p>
            <a:pPr lvl="1"/>
            <a:r>
              <a:rPr lang="en-US" dirty="0"/>
              <a:t>1991: Universal infant Hep B vaccination </a:t>
            </a:r>
          </a:p>
          <a:p>
            <a:pPr lvl="1"/>
            <a:r>
              <a:rPr lang="en-US" dirty="0"/>
              <a:t>1995: Routine catch-up vaccination at age 11-12 years</a:t>
            </a:r>
          </a:p>
          <a:p>
            <a:pPr lvl="1"/>
            <a:r>
              <a:rPr lang="en-US" dirty="0"/>
              <a:t>1999: Routine catch-up vaccination of all age </a:t>
            </a:r>
            <a:r>
              <a:rPr lang="en-US" u="sng" dirty="0"/>
              <a:t>&lt;</a:t>
            </a:r>
            <a:r>
              <a:rPr lang="en-US" dirty="0"/>
              <a:t>19 years</a:t>
            </a:r>
            <a:endParaRPr lang="en-US" u="sng" dirty="0"/>
          </a:p>
          <a:p>
            <a:pPr lvl="1"/>
            <a:r>
              <a:rPr lang="en-US" dirty="0"/>
              <a:t>2022: Routine catch-up vaccination of all age </a:t>
            </a:r>
            <a:r>
              <a:rPr lang="en-US" u="sng" dirty="0"/>
              <a:t>&lt;</a:t>
            </a:r>
            <a:r>
              <a:rPr lang="en-US" dirty="0"/>
              <a:t>59 years</a:t>
            </a:r>
          </a:p>
          <a:p>
            <a:pPr marL="27432" indent="0">
              <a:buNone/>
            </a:pPr>
            <a:r>
              <a:rPr lang="en-US" dirty="0"/>
              <a:t>Universal Adult HBV Screening: </a:t>
            </a:r>
          </a:p>
          <a:p>
            <a:pPr lvl="1"/>
            <a:r>
              <a:rPr lang="en-US" dirty="0"/>
              <a:t>2023: Screen every adult </a:t>
            </a:r>
            <a:r>
              <a:rPr lang="en-US" u="sng" dirty="0"/>
              <a:t>&gt;</a:t>
            </a:r>
            <a:r>
              <a:rPr lang="en-US" dirty="0"/>
              <a:t>18 at least once in a lifetime with a triple panel (HBsAg, anti-HBc, anti-HBs)</a:t>
            </a:r>
          </a:p>
          <a:p>
            <a:endParaRPr lang="en-US" dirty="0"/>
          </a:p>
        </p:txBody>
      </p:sp>
      <p:sp>
        <p:nvSpPr>
          <p:cNvPr id="4" name="Text Placeholder 3">
            <a:extLst>
              <a:ext uri="{FF2B5EF4-FFF2-40B4-BE49-F238E27FC236}">
                <a16:creationId xmlns:a16="http://schemas.microsoft.com/office/drawing/2014/main" id="{CA739557-75EB-988A-E7EE-BC4E583483D0}"/>
              </a:ext>
            </a:extLst>
          </p:cNvPr>
          <p:cNvSpPr>
            <a:spLocks noGrp="1"/>
          </p:cNvSpPr>
          <p:nvPr>
            <p:ph type="body" sz="quarter" idx="14"/>
          </p:nvPr>
        </p:nvSpPr>
        <p:spPr>
          <a:xfrm>
            <a:off x="323850" y="4518991"/>
            <a:ext cx="7357838" cy="567359"/>
          </a:xfrm>
        </p:spPr>
        <p:txBody>
          <a:bodyPr/>
          <a:lstStyle/>
          <a:p>
            <a:r>
              <a:rPr lang="en-US" dirty="0"/>
              <a:t>HepB vaccination history: </a:t>
            </a:r>
            <a:r>
              <a:rPr lang="en-US" dirty="0">
                <a:hlinkClick r:id="rId3"/>
              </a:rPr>
              <a:t>www.cdc.gov/mmwr/preview/mmwrhtml/mm5125a3.htm#tab</a:t>
            </a:r>
            <a:r>
              <a:rPr lang="en-US" dirty="0"/>
              <a:t> </a:t>
            </a:r>
          </a:p>
          <a:p>
            <a:r>
              <a:rPr lang="en-US" dirty="0"/>
              <a:t>CDC screening recommendations: </a:t>
            </a:r>
            <a:r>
              <a:rPr lang="en-US" dirty="0">
                <a:hlinkClick r:id="rId4"/>
              </a:rPr>
              <a:t>www.cdc.gov/mmwr/volumes/72/rr/rr7201a1.htm</a:t>
            </a:r>
            <a:r>
              <a:rPr lang="en-US" dirty="0"/>
              <a:t> </a:t>
            </a:r>
          </a:p>
        </p:txBody>
      </p:sp>
    </p:spTree>
    <p:extLst>
      <p:ext uri="{BB962C8B-B14F-4D97-AF65-F5344CB8AC3E}">
        <p14:creationId xmlns:p14="http://schemas.microsoft.com/office/powerpoint/2010/main" val="4255234003"/>
      </p:ext>
    </p:extLst>
  </p:cSld>
  <p:clrMapOvr>
    <a:masterClrMapping/>
  </p:clrMapOvr>
  <p:transition spd="slow" advTm="6259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A906-A4BE-7790-DF9E-553610CDD7AB}"/>
              </a:ext>
            </a:extLst>
          </p:cNvPr>
          <p:cNvSpPr>
            <a:spLocks noGrp="1"/>
          </p:cNvSpPr>
          <p:nvPr>
            <p:ph type="title"/>
          </p:nvPr>
        </p:nvSpPr>
        <p:spPr/>
        <p:txBody>
          <a:bodyPr/>
          <a:lstStyle/>
          <a:p>
            <a:r>
              <a:rPr lang="en-US" dirty="0"/>
              <a:t>The questions</a:t>
            </a:r>
          </a:p>
        </p:txBody>
      </p:sp>
      <p:sp>
        <p:nvSpPr>
          <p:cNvPr id="3" name="Content Placeholder 2">
            <a:extLst>
              <a:ext uri="{FF2B5EF4-FFF2-40B4-BE49-F238E27FC236}">
                <a16:creationId xmlns:a16="http://schemas.microsoft.com/office/drawing/2014/main" id="{DED82458-06EF-C5E1-3838-9B8E38D72F87}"/>
              </a:ext>
            </a:extLst>
          </p:cNvPr>
          <p:cNvSpPr>
            <a:spLocks noGrp="1"/>
          </p:cNvSpPr>
          <p:nvPr>
            <p:ph sz="half" idx="2"/>
          </p:nvPr>
        </p:nvSpPr>
        <p:spPr>
          <a:xfrm>
            <a:off x="323850" y="1099028"/>
            <a:ext cx="8515350" cy="3600450"/>
          </a:xfrm>
        </p:spPr>
        <p:txBody>
          <a:bodyPr>
            <a:normAutofit fontScale="85000" lnSpcReduction="10000"/>
          </a:bodyPr>
          <a:lstStyle/>
          <a:p>
            <a:pPr marL="484632" indent="-457200">
              <a:buFont typeface="+mj-lt"/>
              <a:buAutoNum type="arabicPeriod"/>
            </a:pPr>
            <a:r>
              <a:rPr lang="en-US" dirty="0"/>
              <a:t>Why should healthcare professionals focus on vaccinating all adults against hepatitis B now?</a:t>
            </a:r>
          </a:p>
          <a:p>
            <a:pPr marL="484632" indent="-457200">
              <a:spcBef>
                <a:spcPts val="1600"/>
              </a:spcBef>
              <a:buFont typeface="+mj-lt"/>
              <a:buAutoNum type="arabicPeriod"/>
            </a:pPr>
            <a:r>
              <a:rPr lang="en-US" dirty="0"/>
              <a:t>If the patient hasn’t been screened for hepatitis B yet, should you screen them before you decide about vaccinating?</a:t>
            </a:r>
          </a:p>
          <a:p>
            <a:pPr marL="484632" indent="-457200">
              <a:spcBef>
                <a:spcPts val="1600"/>
              </a:spcBef>
              <a:buFont typeface="+mj-lt"/>
              <a:buAutoNum type="arabicPeriod"/>
            </a:pPr>
            <a:r>
              <a:rPr lang="en-US" dirty="0"/>
              <a:t>Do people who were properly vaccinated need to be revaccinated if they have a negative surface antibody (anti-HBs) result on their triple panel screening test?</a:t>
            </a:r>
          </a:p>
          <a:p>
            <a:pPr marL="484632" indent="-457200">
              <a:spcBef>
                <a:spcPts val="1600"/>
              </a:spcBef>
              <a:buFont typeface="+mj-lt"/>
              <a:buAutoNum type="arabicPeriod"/>
            </a:pPr>
            <a:r>
              <a:rPr lang="en-US" dirty="0"/>
              <a:t>If you’re going to give Hep B vaccine and draw the screening hepatitis B triple panel at the same visit, does it matter which one you do first?</a:t>
            </a:r>
          </a:p>
          <a:p>
            <a:pPr marL="484632" indent="-457200">
              <a:spcBef>
                <a:spcPts val="1600"/>
              </a:spcBef>
              <a:buFont typeface="+mj-lt"/>
              <a:buAutoNum type="arabicPeriod"/>
            </a:pPr>
            <a:r>
              <a:rPr lang="en-US" dirty="0"/>
              <a:t>What do I do if a patient started the Hep B series years ago but never finished?</a:t>
            </a:r>
          </a:p>
          <a:p>
            <a:pPr marL="27432" indent="0">
              <a:spcBef>
                <a:spcPts val="1600"/>
              </a:spcBef>
              <a:buNone/>
            </a:pPr>
            <a:r>
              <a:rPr lang="en-US" dirty="0"/>
              <a:t>Bonus: How do we avoid the problem of lost records for patients we vaccinate?</a:t>
            </a:r>
          </a:p>
        </p:txBody>
      </p:sp>
      <p:sp>
        <p:nvSpPr>
          <p:cNvPr id="4" name="Text Placeholder 3">
            <a:extLst>
              <a:ext uri="{FF2B5EF4-FFF2-40B4-BE49-F238E27FC236}">
                <a16:creationId xmlns:a16="http://schemas.microsoft.com/office/drawing/2014/main" id="{46E03350-8096-1855-D24C-B625DAB31BF3}"/>
              </a:ext>
            </a:extLst>
          </p:cNvPr>
          <p:cNvSpPr>
            <a:spLocks noGrp="1"/>
          </p:cNvSpPr>
          <p:nvPr>
            <p:ph type="body" sz="quarter" idx="14"/>
          </p:nvPr>
        </p:nvSpPr>
        <p:spPr>
          <a:xfrm>
            <a:off x="323849" y="4638261"/>
            <a:ext cx="7561193" cy="448089"/>
          </a:xfrm>
        </p:spPr>
        <p:txBody>
          <a:bodyPr/>
          <a:lstStyle/>
          <a:p>
            <a:r>
              <a:rPr lang="en-US" dirty="0"/>
              <a:t>Content of this talk is from Immunize.org’s resource: Implementing Hepatitis B Universal Adult Screening and Vaccination: Clinical Answers for Healthcare Professionals (</a:t>
            </a:r>
            <a:r>
              <a:rPr lang="en-US" dirty="0">
                <a:hlinkClick r:id="rId3"/>
              </a:rPr>
              <a:t>www.immunize.org/wp-content/uploads/catg.d/p2080.pdf</a:t>
            </a:r>
            <a:r>
              <a:rPr lang="en-US" dirty="0"/>
              <a:t>)</a:t>
            </a:r>
          </a:p>
        </p:txBody>
      </p:sp>
    </p:spTree>
    <p:extLst>
      <p:ext uri="{BB962C8B-B14F-4D97-AF65-F5344CB8AC3E}">
        <p14:creationId xmlns:p14="http://schemas.microsoft.com/office/powerpoint/2010/main" val="3557197863"/>
      </p:ext>
    </p:extLst>
  </p:cSld>
  <p:clrMapOvr>
    <a:masterClrMapping/>
  </p:clrMapOvr>
  <p:transition spd="slow" advTm="1764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9DC1-3445-97C2-E72F-1053DAF2D6E7}"/>
              </a:ext>
            </a:extLst>
          </p:cNvPr>
          <p:cNvSpPr>
            <a:spLocks noGrp="1"/>
          </p:cNvSpPr>
          <p:nvPr>
            <p:ph type="title"/>
          </p:nvPr>
        </p:nvSpPr>
        <p:spPr/>
        <p:txBody>
          <a:bodyPr>
            <a:normAutofit fontScale="90000"/>
          </a:bodyPr>
          <a:lstStyle/>
          <a:p>
            <a:r>
              <a:rPr lang="en-US" dirty="0"/>
              <a:t>Why should healthcare professionals focus on vaccinating all adults against hepatitis B now?</a:t>
            </a:r>
          </a:p>
        </p:txBody>
      </p:sp>
      <p:sp>
        <p:nvSpPr>
          <p:cNvPr id="3" name="Content Placeholder 2">
            <a:extLst>
              <a:ext uri="{FF2B5EF4-FFF2-40B4-BE49-F238E27FC236}">
                <a16:creationId xmlns:a16="http://schemas.microsoft.com/office/drawing/2014/main" id="{851B99E9-E2E8-7C38-D191-CCFCE1C214D2}"/>
              </a:ext>
            </a:extLst>
          </p:cNvPr>
          <p:cNvSpPr>
            <a:spLocks noGrp="1"/>
          </p:cNvSpPr>
          <p:nvPr>
            <p:ph sz="half" idx="2"/>
          </p:nvPr>
        </p:nvSpPr>
        <p:spPr/>
        <p:txBody>
          <a:bodyPr>
            <a:normAutofit lnSpcReduction="10000"/>
          </a:bodyPr>
          <a:lstStyle/>
          <a:p>
            <a:r>
              <a:rPr lang="en-US" dirty="0">
                <a:solidFill>
                  <a:srgbClr val="221E1F"/>
                </a:solidFill>
                <a:effectLst/>
                <a:latin typeface="Helvetica" pitchFamily="2" charset="0"/>
              </a:rPr>
              <a:t>Anyone can be infected with hepatitis B: Everyone can benefit from knowing their status and being protected</a:t>
            </a:r>
          </a:p>
          <a:p>
            <a:r>
              <a:rPr lang="en-US" dirty="0">
                <a:solidFill>
                  <a:srgbClr val="221E1F"/>
                </a:solidFill>
                <a:effectLst/>
                <a:latin typeface="Helvetica" pitchFamily="2" charset="0"/>
              </a:rPr>
              <a:t>The majority of adults reported to CDC with acute hepatitis B in recent years have no reported risk factor for infection</a:t>
            </a:r>
          </a:p>
          <a:p>
            <a:r>
              <a:rPr lang="en-US" dirty="0">
                <a:solidFill>
                  <a:srgbClr val="221E1F"/>
                </a:solidFill>
                <a:latin typeface="Helvetica" pitchFamily="2" charset="0"/>
              </a:rPr>
              <a:t>M</a:t>
            </a:r>
            <a:r>
              <a:rPr lang="en-US" dirty="0">
                <a:solidFill>
                  <a:srgbClr val="221E1F"/>
                </a:solidFill>
                <a:effectLst/>
                <a:latin typeface="Helvetica" pitchFamily="2" charset="0"/>
              </a:rPr>
              <a:t>ost adults may find themselves at risk at some point in their lives </a:t>
            </a:r>
          </a:p>
          <a:p>
            <a:r>
              <a:rPr lang="en-US" dirty="0">
                <a:solidFill>
                  <a:srgbClr val="221E1F"/>
                </a:solidFill>
                <a:effectLst/>
                <a:latin typeface="Helvetica" pitchFamily="2" charset="0"/>
              </a:rPr>
              <a:t>Rates of infection have been steady or rising in unvaccinated older adults</a:t>
            </a:r>
          </a:p>
          <a:p>
            <a:r>
              <a:rPr lang="en-US" dirty="0">
                <a:solidFill>
                  <a:srgbClr val="221E1F"/>
                </a:solidFill>
                <a:effectLst/>
                <a:latin typeface="Helvetica" pitchFamily="2" charset="0"/>
              </a:rPr>
              <a:t>CDC extending protection to all adults in a catch-up vaccination program </a:t>
            </a:r>
          </a:p>
          <a:p>
            <a:r>
              <a:rPr lang="en-US" b="1" dirty="0">
                <a:solidFill>
                  <a:srgbClr val="221E1F"/>
                </a:solidFill>
                <a:latin typeface="Helvetica" pitchFamily="2" charset="0"/>
              </a:rPr>
              <a:t>G</a:t>
            </a:r>
            <a:r>
              <a:rPr lang="en-US" b="1" dirty="0">
                <a:solidFill>
                  <a:srgbClr val="221E1F"/>
                </a:solidFill>
                <a:effectLst/>
                <a:latin typeface="Helvetica" pitchFamily="2" charset="0"/>
              </a:rPr>
              <a:t>oal:</a:t>
            </a:r>
            <a:r>
              <a:rPr lang="en-US" dirty="0">
                <a:solidFill>
                  <a:srgbClr val="221E1F"/>
                </a:solidFill>
                <a:effectLst/>
                <a:latin typeface="Helvetica" pitchFamily="2" charset="0"/>
              </a:rPr>
              <a:t> Eliminating hepatitis B and the disease it causes</a:t>
            </a:r>
          </a:p>
          <a:p>
            <a:endParaRPr lang="en-US" dirty="0"/>
          </a:p>
        </p:txBody>
      </p:sp>
      <p:sp>
        <p:nvSpPr>
          <p:cNvPr id="4" name="Text Placeholder 3">
            <a:extLst>
              <a:ext uri="{FF2B5EF4-FFF2-40B4-BE49-F238E27FC236}">
                <a16:creationId xmlns:a16="http://schemas.microsoft.com/office/drawing/2014/main" id="{9D0FDBC1-E089-9A62-F13C-9D33D493D2AF}"/>
              </a:ext>
            </a:extLst>
          </p:cNvPr>
          <p:cNvSpPr>
            <a:spLocks noGrp="1"/>
          </p:cNvSpPr>
          <p:nvPr>
            <p:ph type="body" sz="quarter" idx="14"/>
          </p:nvPr>
        </p:nvSpPr>
        <p:spPr/>
        <p:txBody>
          <a:bodyPr/>
          <a:lstStyle/>
          <a:p>
            <a:r>
              <a:rPr lang="en-US" dirty="0"/>
              <a:t>Immunize.org: Implementing Hepatitis B Universal Adult Screening and Vaccination: Clinical Answers for Healthcare Professionals (</a:t>
            </a:r>
            <a:r>
              <a:rPr lang="en-US" dirty="0">
                <a:hlinkClick r:id="rId3"/>
              </a:rPr>
              <a:t>https://www.immunize.org/wp-content/uploads/catg.d/p2080.pdf</a:t>
            </a:r>
            <a:r>
              <a:rPr lang="en-US" dirty="0"/>
              <a:t>) </a:t>
            </a:r>
          </a:p>
        </p:txBody>
      </p:sp>
    </p:spTree>
    <p:extLst>
      <p:ext uri="{BB962C8B-B14F-4D97-AF65-F5344CB8AC3E}">
        <p14:creationId xmlns:p14="http://schemas.microsoft.com/office/powerpoint/2010/main" val="2890854787"/>
      </p:ext>
    </p:extLst>
  </p:cSld>
  <p:clrMapOvr>
    <a:masterClrMapping/>
  </p:clrMapOvr>
  <p:transition spd="slow" advTm="8709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14D7-4E22-B01E-6031-336141FA7781}"/>
              </a:ext>
            </a:extLst>
          </p:cNvPr>
          <p:cNvSpPr>
            <a:spLocks noGrp="1"/>
          </p:cNvSpPr>
          <p:nvPr>
            <p:ph type="title"/>
          </p:nvPr>
        </p:nvSpPr>
        <p:spPr/>
        <p:txBody>
          <a:bodyPr>
            <a:normAutofit fontScale="90000"/>
          </a:bodyPr>
          <a:lstStyle/>
          <a:p>
            <a:r>
              <a:rPr lang="en-US" dirty="0"/>
              <a:t>If the patient hasn’t been screened for hepatitis B yet, should you screen them before you decide about vaccinating?</a:t>
            </a:r>
          </a:p>
        </p:txBody>
      </p:sp>
      <p:sp>
        <p:nvSpPr>
          <p:cNvPr id="3" name="Content Placeholder 2">
            <a:extLst>
              <a:ext uri="{FF2B5EF4-FFF2-40B4-BE49-F238E27FC236}">
                <a16:creationId xmlns:a16="http://schemas.microsoft.com/office/drawing/2014/main" id="{5D99B6EA-949A-A58A-721D-175CE491E33B}"/>
              </a:ext>
            </a:extLst>
          </p:cNvPr>
          <p:cNvSpPr>
            <a:spLocks noGrp="1"/>
          </p:cNvSpPr>
          <p:nvPr>
            <p:ph sz="half" idx="2"/>
          </p:nvPr>
        </p:nvSpPr>
        <p:spPr/>
        <p:txBody>
          <a:bodyPr/>
          <a:lstStyle/>
          <a:p>
            <a:r>
              <a:rPr lang="en-US" dirty="0"/>
              <a:t>The priority is generally not to miss an opportunity to vaccinate</a:t>
            </a:r>
          </a:p>
          <a:p>
            <a:pPr>
              <a:spcBef>
                <a:spcPts val="1600"/>
              </a:spcBef>
            </a:pPr>
            <a:r>
              <a:rPr lang="en-US" dirty="0"/>
              <a:t>Vaccination today will help protect a person who needs it</a:t>
            </a:r>
          </a:p>
          <a:p>
            <a:pPr>
              <a:spcBef>
                <a:spcPts val="1600"/>
              </a:spcBef>
            </a:pPr>
            <a:r>
              <a:rPr lang="en-US" dirty="0"/>
              <a:t>No specific risk to vaccinating a person who is immune or infected</a:t>
            </a:r>
          </a:p>
          <a:p>
            <a:pPr>
              <a:spcBef>
                <a:spcPts val="1600"/>
              </a:spcBef>
            </a:pPr>
            <a:r>
              <a:rPr lang="en-US" dirty="0"/>
              <a:t>If screening results show vaccination is not needed, discontinue</a:t>
            </a:r>
          </a:p>
          <a:p>
            <a:pPr>
              <a:spcBef>
                <a:spcPts val="1600"/>
              </a:spcBef>
            </a:pPr>
            <a:r>
              <a:rPr lang="en-US" dirty="0"/>
              <a:t>If screening results later show vaccination needed, fewer visits needed to complete series</a:t>
            </a:r>
          </a:p>
        </p:txBody>
      </p:sp>
      <p:sp>
        <p:nvSpPr>
          <p:cNvPr id="4" name="Text Placeholder 3">
            <a:extLst>
              <a:ext uri="{FF2B5EF4-FFF2-40B4-BE49-F238E27FC236}">
                <a16:creationId xmlns:a16="http://schemas.microsoft.com/office/drawing/2014/main" id="{B69678F4-1873-3B45-C9EA-F961579835BD}"/>
              </a:ext>
            </a:extLst>
          </p:cNvPr>
          <p:cNvSpPr>
            <a:spLocks noGrp="1"/>
          </p:cNvSpPr>
          <p:nvPr>
            <p:ph type="body" sz="quarter" idx="14"/>
          </p:nvPr>
        </p:nvSpPr>
        <p:spPr>
          <a:xfrm>
            <a:off x="323849" y="4850296"/>
            <a:ext cx="7640707" cy="236054"/>
          </a:xfrm>
        </p:spPr>
        <p:txBody>
          <a:bodyPr/>
          <a:lstStyle/>
          <a:p>
            <a:r>
              <a:rPr lang="en-US" dirty="0"/>
              <a:t>Content of this talk is from Immunize.org’s resource: Implementing Hepatitis B Universal Adult Screening and Vaccination: Clinical Answers for Healthcare Professionals (</a:t>
            </a:r>
            <a:r>
              <a:rPr lang="en-US" dirty="0">
                <a:hlinkClick r:id="rId3"/>
              </a:rPr>
              <a:t>https://www.immunize.org/wp-content/uploads/catg.d/p2080.pdf</a:t>
            </a:r>
            <a:r>
              <a:rPr lang="en-US" dirty="0"/>
              <a:t>)</a:t>
            </a:r>
          </a:p>
          <a:p>
            <a:endParaRPr lang="en-US" dirty="0"/>
          </a:p>
        </p:txBody>
      </p:sp>
    </p:spTree>
    <p:extLst>
      <p:ext uri="{BB962C8B-B14F-4D97-AF65-F5344CB8AC3E}">
        <p14:creationId xmlns:p14="http://schemas.microsoft.com/office/powerpoint/2010/main" val="4032663080"/>
      </p:ext>
    </p:extLst>
  </p:cSld>
  <p:clrMapOvr>
    <a:masterClrMapping/>
  </p:clrMapOvr>
  <p:transition spd="slow" advTm="8368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D567-7585-DF4A-C8D6-BA107A2CA48E}"/>
              </a:ext>
            </a:extLst>
          </p:cNvPr>
          <p:cNvSpPr>
            <a:spLocks noGrp="1"/>
          </p:cNvSpPr>
          <p:nvPr>
            <p:ph type="title"/>
          </p:nvPr>
        </p:nvSpPr>
        <p:spPr>
          <a:xfrm>
            <a:off x="323850" y="171450"/>
            <a:ext cx="8674376" cy="742950"/>
          </a:xfrm>
        </p:spPr>
        <p:txBody>
          <a:bodyPr>
            <a:normAutofit fontScale="90000"/>
          </a:bodyPr>
          <a:lstStyle/>
          <a:p>
            <a:r>
              <a:rPr lang="en-US" dirty="0"/>
              <a:t>Does everyone who was properly vaccinated need to be revaccinated if their anti-HBs is negative on the triple panel screen?</a:t>
            </a:r>
          </a:p>
        </p:txBody>
      </p:sp>
      <p:sp>
        <p:nvSpPr>
          <p:cNvPr id="3" name="Content Placeholder 2">
            <a:extLst>
              <a:ext uri="{FF2B5EF4-FFF2-40B4-BE49-F238E27FC236}">
                <a16:creationId xmlns:a16="http://schemas.microsoft.com/office/drawing/2014/main" id="{BE3442C7-1A5C-681A-A1EB-9E3F11646020}"/>
              </a:ext>
            </a:extLst>
          </p:cNvPr>
          <p:cNvSpPr>
            <a:spLocks noGrp="1"/>
          </p:cNvSpPr>
          <p:nvPr>
            <p:ph sz="half" idx="2"/>
          </p:nvPr>
        </p:nvSpPr>
        <p:spPr/>
        <p:txBody>
          <a:bodyPr/>
          <a:lstStyle/>
          <a:p>
            <a:r>
              <a:rPr lang="en-US" dirty="0"/>
              <a:t>For most people, the answer is “No.”</a:t>
            </a:r>
          </a:p>
          <a:p>
            <a:r>
              <a:rPr lang="en-US" dirty="0"/>
              <a:t>Antibody titers naturally drift lower over the years; however, studies have shown the majority of people effectively immunized decades earlier are protected from symptomatic or chronic infection after HBV  exposure</a:t>
            </a:r>
          </a:p>
          <a:p>
            <a:r>
              <a:rPr lang="en-US" dirty="0"/>
              <a:t>Revaccination is indicated for certain people at ongoing high risk, e.g.:</a:t>
            </a:r>
          </a:p>
          <a:p>
            <a:pPr lvl="1"/>
            <a:r>
              <a:rPr lang="en-US" dirty="0"/>
              <a:t>Non-responding infant born to HBsAg+ mother</a:t>
            </a:r>
          </a:p>
          <a:p>
            <a:pPr lvl="1"/>
            <a:r>
              <a:rPr lang="en-US" dirty="0"/>
              <a:t>Healthcare providers at occupational risk</a:t>
            </a:r>
          </a:p>
          <a:p>
            <a:pPr lvl="1"/>
            <a:r>
              <a:rPr lang="en-US" dirty="0"/>
              <a:t>People on hemodialysis or those with significant immunocompromise</a:t>
            </a:r>
          </a:p>
        </p:txBody>
      </p:sp>
      <p:sp>
        <p:nvSpPr>
          <p:cNvPr id="4" name="Text Placeholder 3">
            <a:extLst>
              <a:ext uri="{FF2B5EF4-FFF2-40B4-BE49-F238E27FC236}">
                <a16:creationId xmlns:a16="http://schemas.microsoft.com/office/drawing/2014/main" id="{BC449130-3351-1E65-E7AE-DF513F4129C1}"/>
              </a:ext>
            </a:extLst>
          </p:cNvPr>
          <p:cNvSpPr>
            <a:spLocks noGrp="1"/>
          </p:cNvSpPr>
          <p:nvPr>
            <p:ph type="body" sz="quarter" idx="14"/>
          </p:nvPr>
        </p:nvSpPr>
        <p:spPr>
          <a:xfrm>
            <a:off x="323850" y="4465983"/>
            <a:ext cx="7561193" cy="677517"/>
          </a:xfrm>
        </p:spPr>
        <p:txBody>
          <a:bodyPr/>
          <a:lstStyle/>
          <a:p>
            <a:r>
              <a:rPr lang="en-US" dirty="0">
                <a:solidFill>
                  <a:srgbClr val="3B3030"/>
                </a:solidFill>
                <a:latin typeface="Fira Sans" panose="020B0503050000020004" pitchFamily="34" charset="0"/>
              </a:rPr>
              <a:t>CDC MMWR January 2018 (pp. 23-24) </a:t>
            </a:r>
            <a:r>
              <a:rPr lang="en-US" dirty="0">
                <a:solidFill>
                  <a:srgbClr val="3B3030"/>
                </a:solidFill>
                <a:latin typeface="Fira Sans" panose="020B0503050000020004" pitchFamily="34" charset="0"/>
                <a:hlinkClick r:id="rId3"/>
              </a:rPr>
              <a:t>www.cdc.gov/mmwr/volumes/67/rr/pdfs/rr6701-H.pdf</a:t>
            </a:r>
            <a:r>
              <a:rPr lang="en-US" dirty="0">
                <a:solidFill>
                  <a:srgbClr val="3B3030"/>
                </a:solidFill>
                <a:latin typeface="Fira Sans" panose="020B0503050000020004" pitchFamily="34" charset="0"/>
              </a:rPr>
              <a:t>. </a:t>
            </a:r>
            <a:endParaRPr lang="en-US" b="0" u="none" strike="noStrike" dirty="0">
              <a:solidFill>
                <a:srgbClr val="3B3030"/>
              </a:solidFill>
              <a:effectLst/>
              <a:latin typeface="Fira Sans" panose="020B0503050000020004" pitchFamily="34" charset="0"/>
            </a:endParaRPr>
          </a:p>
          <a:p>
            <a:r>
              <a:rPr lang="en-US" b="0" u="none" strike="noStrike" dirty="0">
                <a:solidFill>
                  <a:srgbClr val="3B3030"/>
                </a:solidFill>
                <a:effectLst/>
                <a:latin typeface="Fira Sans" panose="020B0503050000020004" pitchFamily="34" charset="0"/>
              </a:rPr>
              <a:t>Bruce, et al. </a:t>
            </a:r>
            <a:r>
              <a:rPr lang="en-US" b="0" i="1" u="none" strike="noStrike" dirty="0">
                <a:solidFill>
                  <a:srgbClr val="3B3030"/>
                </a:solidFill>
                <a:effectLst/>
                <a:latin typeface="Fira Sans" panose="020B0503050000020004" pitchFamily="34" charset="0"/>
              </a:rPr>
              <a:t>P</a:t>
            </a:r>
            <a:r>
              <a:rPr lang="en-US" b="0" i="0" u="none" strike="noStrike" dirty="0">
                <a:solidFill>
                  <a:srgbClr val="000000"/>
                </a:solidFill>
                <a:effectLst/>
                <a:latin typeface="Fira Sans" panose="020B0503050000020004" pitchFamily="34" charset="0"/>
              </a:rPr>
              <a:t>rotection and antibody levels 35 years after primary series with hepatitis B vaccine and response to a booster dose. </a:t>
            </a:r>
            <a:r>
              <a:rPr lang="en-US" b="0" i="1" u="none" strike="noStrike" dirty="0">
                <a:solidFill>
                  <a:srgbClr val="3B3030"/>
                </a:solidFill>
                <a:effectLst/>
                <a:latin typeface="Fira Sans" panose="020B0503050000020004" pitchFamily="34" charset="0"/>
              </a:rPr>
              <a:t>Hepatology </a:t>
            </a:r>
            <a:r>
              <a:rPr lang="en-US" b="0" i="0" u="none" strike="noStrike" dirty="0">
                <a:solidFill>
                  <a:srgbClr val="005B92"/>
                </a:solidFill>
                <a:effectLst/>
                <a:latin typeface="Fira Sans" panose="020B0503050000020004" pitchFamily="34" charset="0"/>
                <a:hlinkClick r:id="rId4"/>
              </a:rPr>
              <a:t>76(4):p 1180-1189, October 2022.</a:t>
            </a:r>
            <a:endParaRPr lang="en-US" b="0" i="0" u="none" strike="noStrike" dirty="0">
              <a:solidFill>
                <a:srgbClr val="000000"/>
              </a:solidFill>
              <a:effectLst/>
              <a:latin typeface="Fira Sans" panose="020B0503050000020004" pitchFamily="34" charset="0"/>
            </a:endParaRPr>
          </a:p>
        </p:txBody>
      </p:sp>
    </p:spTree>
    <p:extLst>
      <p:ext uri="{BB962C8B-B14F-4D97-AF65-F5344CB8AC3E}">
        <p14:creationId xmlns:p14="http://schemas.microsoft.com/office/powerpoint/2010/main" val="1286340430"/>
      </p:ext>
    </p:extLst>
  </p:cSld>
  <p:clrMapOvr>
    <a:masterClrMapping/>
  </p:clrMapOvr>
  <p:transition spd="slow" advTm="12746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BD567-7585-DF4A-C8D6-BA107A2CA48E}"/>
              </a:ext>
            </a:extLst>
          </p:cNvPr>
          <p:cNvSpPr>
            <a:spLocks noGrp="1"/>
          </p:cNvSpPr>
          <p:nvPr>
            <p:ph type="title"/>
          </p:nvPr>
        </p:nvSpPr>
        <p:spPr/>
        <p:txBody>
          <a:bodyPr>
            <a:normAutofit fontScale="90000"/>
          </a:bodyPr>
          <a:lstStyle/>
          <a:p>
            <a:r>
              <a:rPr lang="en-US" dirty="0"/>
              <a:t>If giving HepB vaccine and drawing the screening HBV triple panel at the same visit, does it matter which you do first?</a:t>
            </a:r>
          </a:p>
        </p:txBody>
      </p:sp>
      <p:sp>
        <p:nvSpPr>
          <p:cNvPr id="3" name="Content Placeholder 2">
            <a:extLst>
              <a:ext uri="{FF2B5EF4-FFF2-40B4-BE49-F238E27FC236}">
                <a16:creationId xmlns:a16="http://schemas.microsoft.com/office/drawing/2014/main" id="{BE3442C7-1A5C-681A-A1EB-9E3F11646020}"/>
              </a:ext>
            </a:extLst>
          </p:cNvPr>
          <p:cNvSpPr>
            <a:spLocks noGrp="1"/>
          </p:cNvSpPr>
          <p:nvPr>
            <p:ph sz="half" idx="2"/>
          </p:nvPr>
        </p:nvSpPr>
        <p:spPr/>
        <p:txBody>
          <a:bodyPr/>
          <a:lstStyle/>
          <a:p>
            <a:r>
              <a:rPr lang="en-US" dirty="0">
                <a:solidFill>
                  <a:srgbClr val="221E1F"/>
                </a:solidFill>
                <a:effectLst/>
                <a:latin typeface="Helvetica" pitchFamily="2" charset="0"/>
              </a:rPr>
              <a:t>Draw blood for screening first</a:t>
            </a:r>
          </a:p>
          <a:p>
            <a:pPr>
              <a:spcBef>
                <a:spcPts val="1600"/>
              </a:spcBef>
            </a:pPr>
            <a:r>
              <a:rPr lang="en-US" dirty="0">
                <a:solidFill>
                  <a:srgbClr val="221E1F"/>
                </a:solidFill>
                <a:effectLst/>
                <a:latin typeface="Helvetica" pitchFamily="2" charset="0"/>
              </a:rPr>
              <a:t>It is possible to detect HBsAg from the HepB vaccine in serologic tests up to 18 days after vaccination </a:t>
            </a:r>
          </a:p>
          <a:p>
            <a:pPr>
              <a:spcBef>
                <a:spcPts val="1600"/>
              </a:spcBef>
            </a:pPr>
            <a:r>
              <a:rPr lang="en-US" dirty="0">
                <a:solidFill>
                  <a:srgbClr val="221E1F"/>
                </a:solidFill>
                <a:effectLst/>
                <a:latin typeface="Helvetica" pitchFamily="2" charset="0"/>
              </a:rPr>
              <a:t>CDC recommends obtaining blood for the screening triple panel before administering the first dose of vaccine</a:t>
            </a:r>
          </a:p>
          <a:p>
            <a:pPr>
              <a:spcBef>
                <a:spcPts val="1600"/>
              </a:spcBef>
            </a:pPr>
            <a:r>
              <a:rPr lang="en-US" dirty="0">
                <a:solidFill>
                  <a:srgbClr val="221E1F"/>
                </a:solidFill>
                <a:effectLst/>
                <a:latin typeface="Helvetica" pitchFamily="2" charset="0"/>
              </a:rPr>
              <a:t>Alternatively, wait at least one month after administration of the most recent dose of HepB vaccine</a:t>
            </a:r>
            <a:endParaRPr lang="en-US" dirty="0"/>
          </a:p>
        </p:txBody>
      </p:sp>
      <p:sp>
        <p:nvSpPr>
          <p:cNvPr id="4" name="Text Placeholder 3">
            <a:extLst>
              <a:ext uri="{FF2B5EF4-FFF2-40B4-BE49-F238E27FC236}">
                <a16:creationId xmlns:a16="http://schemas.microsoft.com/office/drawing/2014/main" id="{BC449130-3351-1E65-E7AE-DF513F4129C1}"/>
              </a:ext>
            </a:extLst>
          </p:cNvPr>
          <p:cNvSpPr>
            <a:spLocks noGrp="1"/>
          </p:cNvSpPr>
          <p:nvPr>
            <p:ph type="body" sz="quarter" idx="14"/>
          </p:nvPr>
        </p:nvSpPr>
        <p:spPr>
          <a:xfrm>
            <a:off x="323850" y="4957258"/>
            <a:ext cx="7786480" cy="129092"/>
          </a:xfrm>
        </p:spPr>
        <p:txBody>
          <a:bodyPr/>
          <a:lstStyle/>
          <a:p>
            <a:r>
              <a:rPr lang="en-US" dirty="0"/>
              <a:t>Content of this talk is from Immunize.org’s resource: Implementing Hepatitis B Universal Adult Screening and Vaccination: Clinical Answers for Healthcare Professionals (</a:t>
            </a:r>
            <a:r>
              <a:rPr lang="en-US" dirty="0">
                <a:hlinkClick r:id="rId3"/>
              </a:rPr>
              <a:t>https://www.immunize.org/wp-content/uploads/catg.d/p2080.pdf</a:t>
            </a:r>
            <a:r>
              <a:rPr lang="en-US" dirty="0"/>
              <a:t>)</a:t>
            </a:r>
          </a:p>
          <a:p>
            <a:endParaRPr lang="en-US" dirty="0"/>
          </a:p>
        </p:txBody>
      </p:sp>
    </p:spTree>
    <p:extLst>
      <p:ext uri="{BB962C8B-B14F-4D97-AF65-F5344CB8AC3E}">
        <p14:creationId xmlns:p14="http://schemas.microsoft.com/office/powerpoint/2010/main" val="3858586642"/>
      </p:ext>
    </p:extLst>
  </p:cSld>
  <p:clrMapOvr>
    <a:masterClrMapping/>
  </p:clrMapOvr>
  <p:transition spd="slow" advTm="8599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6900-F1DF-BD99-D8EF-77F2A1ADB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9EC656-1591-7B36-C7C0-67C158AD08C7}"/>
              </a:ext>
            </a:extLst>
          </p:cNvPr>
          <p:cNvSpPr>
            <a:spLocks noGrp="1"/>
          </p:cNvSpPr>
          <p:nvPr>
            <p:ph type="title"/>
          </p:nvPr>
        </p:nvSpPr>
        <p:spPr/>
        <p:txBody>
          <a:bodyPr>
            <a:normAutofit fontScale="90000"/>
          </a:bodyPr>
          <a:lstStyle/>
          <a:p>
            <a:r>
              <a:rPr lang="en-US" dirty="0"/>
              <a:t>What do I do if a patient had the first Hep B dose in the series years ago but never finished?</a:t>
            </a:r>
          </a:p>
        </p:txBody>
      </p:sp>
      <p:sp>
        <p:nvSpPr>
          <p:cNvPr id="3" name="Content Placeholder 2">
            <a:extLst>
              <a:ext uri="{FF2B5EF4-FFF2-40B4-BE49-F238E27FC236}">
                <a16:creationId xmlns:a16="http://schemas.microsoft.com/office/drawing/2014/main" id="{0A481923-9E4A-57CA-9B53-D8D036546551}"/>
              </a:ext>
            </a:extLst>
          </p:cNvPr>
          <p:cNvSpPr>
            <a:spLocks noGrp="1"/>
          </p:cNvSpPr>
          <p:nvPr>
            <p:ph sz="half" idx="2"/>
          </p:nvPr>
        </p:nvSpPr>
        <p:spPr>
          <a:xfrm>
            <a:off x="323850" y="1135604"/>
            <a:ext cx="8515350" cy="3142482"/>
          </a:xfrm>
        </p:spPr>
        <p:txBody>
          <a:bodyPr>
            <a:normAutofit/>
          </a:bodyPr>
          <a:lstStyle/>
          <a:p>
            <a:r>
              <a:rPr lang="en-US" dirty="0">
                <a:solidFill>
                  <a:srgbClr val="221E1F"/>
                </a:solidFill>
                <a:latin typeface="Helvetica" pitchFamily="2" charset="0"/>
              </a:rPr>
              <a:t>N</a:t>
            </a:r>
            <a:r>
              <a:rPr lang="en-US" dirty="0">
                <a:solidFill>
                  <a:srgbClr val="221E1F"/>
                </a:solidFill>
                <a:effectLst/>
                <a:latin typeface="Helvetica" pitchFamily="2" charset="0"/>
              </a:rPr>
              <a:t>o documentation? </a:t>
            </a:r>
            <a:r>
              <a:rPr lang="en-US" dirty="0">
                <a:solidFill>
                  <a:srgbClr val="221E1F"/>
                </a:solidFill>
                <a:latin typeface="Helvetica" pitchFamily="2" charset="0"/>
              </a:rPr>
              <a:t>S</a:t>
            </a:r>
            <a:r>
              <a:rPr lang="en-US" dirty="0">
                <a:solidFill>
                  <a:srgbClr val="221E1F"/>
                </a:solidFill>
                <a:effectLst/>
                <a:latin typeface="Helvetica" pitchFamily="2" charset="0"/>
              </a:rPr>
              <a:t>tart the series as if unvaccinated. </a:t>
            </a:r>
          </a:p>
          <a:p>
            <a:r>
              <a:rPr lang="en-US" dirty="0">
                <a:solidFill>
                  <a:srgbClr val="221E1F"/>
                </a:solidFill>
                <a:latin typeface="Helvetica" pitchFamily="2" charset="0"/>
              </a:rPr>
              <a:t>D</a:t>
            </a:r>
            <a:r>
              <a:rPr lang="en-US" dirty="0">
                <a:solidFill>
                  <a:srgbClr val="221E1F"/>
                </a:solidFill>
                <a:effectLst/>
                <a:latin typeface="Helvetica" pitchFamily="2" charset="0"/>
              </a:rPr>
              <a:t>ocumentation</a:t>
            </a:r>
            <a:r>
              <a:rPr lang="en-US" dirty="0">
                <a:solidFill>
                  <a:srgbClr val="221E1F"/>
                </a:solidFill>
                <a:latin typeface="Helvetica" pitchFamily="2" charset="0"/>
              </a:rPr>
              <a:t>?</a:t>
            </a:r>
            <a:r>
              <a:rPr lang="en-US" dirty="0">
                <a:solidFill>
                  <a:srgbClr val="221E1F"/>
                </a:solidFill>
                <a:effectLst/>
                <a:latin typeface="Helvetica" pitchFamily="2" charset="0"/>
              </a:rPr>
              <a:t> Administer the next dose due in the series.</a:t>
            </a:r>
          </a:p>
        </p:txBody>
      </p:sp>
      <p:sp>
        <p:nvSpPr>
          <p:cNvPr id="4" name="Text Placeholder 3">
            <a:extLst>
              <a:ext uri="{FF2B5EF4-FFF2-40B4-BE49-F238E27FC236}">
                <a16:creationId xmlns:a16="http://schemas.microsoft.com/office/drawing/2014/main" id="{33FFF0A7-2968-C0CD-3E5D-611E66407508}"/>
              </a:ext>
            </a:extLst>
          </p:cNvPr>
          <p:cNvSpPr>
            <a:spLocks noGrp="1"/>
          </p:cNvSpPr>
          <p:nvPr>
            <p:ph type="body" sz="quarter" idx="14"/>
          </p:nvPr>
        </p:nvSpPr>
        <p:spPr>
          <a:xfrm>
            <a:off x="323850" y="4863548"/>
            <a:ext cx="7627454" cy="222802"/>
          </a:xfrm>
        </p:spPr>
        <p:txBody>
          <a:bodyPr/>
          <a:lstStyle/>
          <a:p>
            <a:r>
              <a:rPr lang="en-US" dirty="0"/>
              <a:t>Content of this talk is from Immunize.org’s resource: Implementing Hepatitis B Universal Adult Screening and Vaccination: Clinical Answers for Healthcare Professionals (</a:t>
            </a:r>
            <a:r>
              <a:rPr lang="en-US" dirty="0">
                <a:hlinkClick r:id="rId3"/>
              </a:rPr>
              <a:t>https://www.immunize.org/wp-content/uploads/catg.d/p2080.pdf</a:t>
            </a:r>
            <a:r>
              <a:rPr lang="en-US" dirty="0"/>
              <a:t>)</a:t>
            </a:r>
          </a:p>
          <a:p>
            <a:endParaRPr lang="en-US" dirty="0"/>
          </a:p>
        </p:txBody>
      </p:sp>
    </p:spTree>
    <p:extLst>
      <p:ext uri="{BB962C8B-B14F-4D97-AF65-F5344CB8AC3E}">
        <p14:creationId xmlns:p14="http://schemas.microsoft.com/office/powerpoint/2010/main" val="471544330"/>
      </p:ext>
    </p:extLst>
  </p:cSld>
  <p:clrMapOvr>
    <a:masterClrMapping/>
  </p:clrMapOvr>
  <p:transition spd="slow" advTm="42697"/>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40776</TotalTime>
  <Words>2737</Words>
  <Application>Microsoft Macintosh PowerPoint</Application>
  <PresentationFormat>On-screen Show (16:9)</PresentationFormat>
  <Paragraphs>118</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Aptos</vt:lpstr>
      <vt:lpstr>Aptos Display</vt:lpstr>
      <vt:lpstr>Arial</vt:lpstr>
      <vt:lpstr>Corbel</vt:lpstr>
      <vt:lpstr>Fira Sans</vt:lpstr>
      <vt:lpstr>Geneva</vt:lpstr>
      <vt:lpstr>Helvetica</vt:lpstr>
      <vt:lpstr>Lucida Grande</vt:lpstr>
      <vt:lpstr>Times New Roman</vt:lpstr>
      <vt:lpstr>AETC_Master_Template_061510</vt:lpstr>
      <vt:lpstr>Custom Design</vt:lpstr>
      <vt:lpstr>Top 5 Questions Hepatitis B Vaccination of Adults</vt:lpstr>
      <vt:lpstr>Disclosures</vt:lpstr>
      <vt:lpstr>Background: CDC Hep B Vaccination, HBV Screening </vt:lpstr>
      <vt:lpstr>The questions</vt:lpstr>
      <vt:lpstr>Why should healthcare professionals focus on vaccinating all adults against hepatitis B now?</vt:lpstr>
      <vt:lpstr>If the patient hasn’t been screened for hepatitis B yet, should you screen them before you decide about vaccinating?</vt:lpstr>
      <vt:lpstr>Does everyone who was properly vaccinated need to be revaccinated if their anti-HBs is negative on the triple panel screen?</vt:lpstr>
      <vt:lpstr>If giving HepB vaccine and drawing the screening HBV triple panel at the same visit, does it matter which you do first?</vt:lpstr>
      <vt:lpstr>What do I do if a patient had the first Hep B dose in the series years ago but never finished?</vt:lpstr>
      <vt:lpstr>What do I do if a patient had the first Hep B dose in the series years ago but never finished?</vt:lpstr>
      <vt:lpstr>Bonus Question:  How do we avoid the problem of lost records for patients we vaccinate?</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1406</cp:revision>
  <cp:lastPrinted>2024-08-21T18:30:51Z</cp:lastPrinted>
  <dcterms:created xsi:type="dcterms:W3CDTF">2010-11-28T05:36:22Z</dcterms:created>
  <dcterms:modified xsi:type="dcterms:W3CDTF">2024-08-30T15:48:18Z</dcterms:modified>
</cp:coreProperties>
</file>