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949" r:id="rId2"/>
    <p:sldId id="950" r:id="rId3"/>
    <p:sldId id="951" r:id="rId4"/>
    <p:sldId id="952" r:id="rId5"/>
    <p:sldId id="953" r:id="rId6"/>
    <p:sldId id="954" r:id="rId7"/>
    <p:sldId id="959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836F"/>
    <a:srgbClr val="9C9880"/>
    <a:srgbClr val="AB8B4D"/>
    <a:srgbClr val="738285"/>
    <a:srgbClr val="7B8B90"/>
    <a:srgbClr val="A6BAC2"/>
    <a:srgbClr val="907541"/>
    <a:srgbClr val="D4D8DC"/>
    <a:srgbClr val="E8EAEF"/>
    <a:srgbClr val="CDD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7512" autoAdjust="0"/>
    <p:restoredTop sz="96254" autoAdjust="0"/>
  </p:normalViewPr>
  <p:slideViewPr>
    <p:cSldViewPr snapToGrid="0" showGuides="1">
      <p:cViewPr varScale="1">
        <p:scale>
          <a:sx n="120" d="100"/>
          <a:sy n="120" d="100"/>
        </p:scale>
        <p:origin x="192" y="1832"/>
      </p:cViewPr>
      <p:guideLst>
        <p:guide orient="horz" pos="22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7745994560597"/>
          <c:y val="0.111499395908845"/>
          <c:w val="0.82601761556664899"/>
          <c:h val="0.77826334208223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Tenofovir alafenamide</c:v>
                </c:pt>
              </c:strCache>
            </c:strRef>
          </c:tx>
          <c:spPr>
            <a:solidFill>
              <a:srgbClr val="7B8B90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7B8B90"/>
              </a:solidFill>
              <a:ln w="12700" cmpd="sng">
                <a:solidFill>
                  <a:schemeClr val="accent4">
                    <a:lumMod val="60000"/>
                    <a:lumOff val="4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777F-C746-B5B5-C0BF7D50A453}"/>
              </c:ext>
            </c:extLst>
          </c:dPt>
          <c:dLbls>
            <c:numFmt formatCode="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HBV DNA &lt;29 IU/mL</c:v>
                </c:pt>
                <c:pt idx="1">
                  <c:v>Normalized ALT by AASLD*</c:v>
                </c:pt>
                <c:pt idx="2">
                  <c:v>HBeAg Loss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64</c:v>
                </c:pt>
                <c:pt idx="1">
                  <c:v>45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02-854A-9969-FF9A079C966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Tenofovir DF</c:v>
                </c:pt>
              </c:strCache>
            </c:strRef>
          </c:tx>
          <c:spPr>
            <a:solidFill>
              <a:schemeClr val="accent4"/>
            </a:solidFill>
            <a:ln w="12700" cmpd="sng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HBV DNA &lt;29 IU/mL</c:v>
                </c:pt>
                <c:pt idx="1">
                  <c:v>Normalized ALT by AASLD*</c:v>
                </c:pt>
                <c:pt idx="2">
                  <c:v>HBeAg Loss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67</c:v>
                </c:pt>
                <c:pt idx="1">
                  <c:v>36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02-854A-9969-FF9A079C966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-2112809624"/>
        <c:axId val="-2078085080"/>
      </c:barChart>
      <c:catAx>
        <c:axId val="-21128096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 b="1">
                <a:latin typeface="Arial"/>
                <a:cs typeface="Arial"/>
              </a:defRPr>
            </a:pPr>
            <a:endParaRPr lang="en-US"/>
          </a:p>
        </c:txPr>
        <c:crossAx val="-2078085080"/>
        <c:crosses val="autoZero"/>
        <c:auto val="1"/>
        <c:lblAlgn val="ctr"/>
        <c:lblOffset val="100"/>
        <c:noMultiLvlLbl val="0"/>
      </c:catAx>
      <c:valAx>
        <c:axId val="-2078085080"/>
        <c:scaling>
          <c:orientation val="minMax"/>
          <c:max val="100"/>
        </c:scaling>
        <c:delete val="0"/>
        <c:axPos val="l"/>
        <c:title>
          <c:tx>
            <c:rich>
              <a:bodyPr/>
              <a:lstStyle/>
              <a:p>
                <a:pPr>
                  <a:defRPr sz="1800">
                    <a:latin typeface="Arial"/>
                    <a:cs typeface="Arial"/>
                  </a:defRPr>
                </a:pPr>
                <a:r>
                  <a:rPr lang="en-US" sz="1800" dirty="0">
                    <a:latin typeface="Arial"/>
                    <a:cs typeface="Arial"/>
                  </a:rPr>
                  <a:t>Study Participants (%)</a:t>
                </a:r>
              </a:p>
            </c:rich>
          </c:tx>
          <c:layout>
            <c:manualLayout>
              <c:xMode val="edge"/>
              <c:yMode val="edge"/>
              <c:x val="1.2401632503066045E-2"/>
              <c:y val="0.2103254593175853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 cmpd="sng">
            <a:solidFill>
              <a:schemeClr val="tx1"/>
            </a:solidFill>
          </a:ln>
        </c:spPr>
        <c:crossAx val="-2112809624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41498469528375598"/>
          <c:y val="1.6666666666666701E-2"/>
          <c:w val="0.57600965677284099"/>
          <c:h val="6.5809055118110193E-2"/>
        </c:manualLayout>
      </c:layout>
      <c:overlay val="0"/>
      <c:txPr>
        <a:bodyPr/>
        <a:lstStyle/>
        <a:p>
          <a:pPr algn="r">
            <a:defRPr sz="1800">
              <a:latin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43414958605"/>
          <c:y val="0.10366578820135799"/>
          <c:w val="0.85853773368030994"/>
          <c:h val="0.788326189901185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Tenofovir alafenamide</c:v>
                </c:pt>
              </c:strCache>
            </c:strRef>
          </c:tx>
          <c:spPr>
            <a:solidFill>
              <a:srgbClr val="7B8B90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Hip </c:v>
                </c:pt>
                <c:pt idx="1">
                  <c:v>Spine </c:v>
                </c:pt>
              </c:strCache>
            </c:strRef>
          </c:cat>
          <c:val>
            <c:numRef>
              <c:f>Sheet1!$B$2:$B$3</c:f>
              <c:numCache>
                <c:formatCode>0.00</c:formatCode>
                <c:ptCount val="2"/>
                <c:pt idx="0">
                  <c:v>-0.1</c:v>
                </c:pt>
                <c:pt idx="1">
                  <c:v>-0.42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B4-6E43-9879-E3CE7EBBBA7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Tenofovir DF</c:v>
                </c:pt>
              </c:strCache>
            </c:strRef>
          </c:tx>
          <c:spPr>
            <a:solidFill>
              <a:srgbClr val="6E4B7D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Hip </c:v>
                </c:pt>
                <c:pt idx="1">
                  <c:v>Spine </c:v>
                </c:pt>
              </c:strCache>
            </c:strRef>
          </c:cat>
          <c:val>
            <c:numRef>
              <c:f>Sheet1!$C$2:$C$3</c:f>
              <c:numCache>
                <c:formatCode>0.00</c:formatCode>
                <c:ptCount val="2"/>
                <c:pt idx="0" formatCode="General">
                  <c:v>-1.72</c:v>
                </c:pt>
                <c:pt idx="1">
                  <c:v>-2.29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B4-6E43-9879-E3CE7EBBBA7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2124777224"/>
        <c:axId val="2140195624"/>
      </c:barChart>
      <c:catAx>
        <c:axId val="21247772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270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214019562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2140195624"/>
        <c:scaling>
          <c:orientation val="minMax"/>
          <c:max val="2"/>
          <c:min val="-4"/>
        </c:scaling>
        <c:delete val="0"/>
        <c:axPos val="l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600" dirty="0"/>
                  <a:t>Mean</a:t>
                </a:r>
                <a:r>
                  <a:rPr lang="en-US" sz="1600" baseline="0" dirty="0"/>
                  <a:t> </a:t>
                </a:r>
                <a:r>
                  <a:rPr lang="en-US" sz="1600" dirty="0"/>
                  <a:t>Change in BMD (%)</a:t>
                </a:r>
              </a:p>
            </c:rich>
          </c:tx>
          <c:layout>
            <c:manualLayout>
              <c:xMode val="edge"/>
              <c:yMode val="edge"/>
              <c:x val="1.1919557880992001E-2"/>
              <c:y val="0.178988947085148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crossAx val="2124777224"/>
        <c:crosses val="autoZero"/>
        <c:crossBetween val="between"/>
        <c:majorUnit val="1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ayout>
        <c:manualLayout>
          <c:xMode val="edge"/>
          <c:yMode val="edge"/>
          <c:x val="0.376273804816596"/>
          <c:y val="0"/>
          <c:w val="0.60427099712794297"/>
          <c:h val="7.7236929118762399E-2"/>
        </c:manualLayout>
      </c:layout>
      <c:overlay val="0"/>
      <c:spPr>
        <a:solidFill>
          <a:srgbClr val="FFFFFF"/>
        </a:solidFill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c:spPr>
      <c:txPr>
        <a:bodyPr/>
        <a:lstStyle/>
        <a:p>
          <a:pPr algn="l">
            <a:defRPr sz="1800"/>
          </a:pPr>
          <a:endParaRPr lang="en-US"/>
        </a:p>
      </c:txPr>
    </c:legend>
    <c:plotVisOnly val="1"/>
    <c:dispBlanksAs val="gap"/>
    <c:showDLblsOverMax val="0"/>
  </c:chart>
  <c:spPr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09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44BDEA-2FC7-B246-900B-89C9DA9AA48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210396"/>
            <a:ext cx="3371781" cy="5132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2689756-1B56-E948-A4A0-98068AB43C4D}"/>
              </a:ext>
            </a:extLst>
          </p:cNvPr>
          <p:cNvSpPr txBox="1"/>
          <p:nvPr userDrawn="1"/>
        </p:nvSpPr>
        <p:spPr>
          <a:xfrm>
            <a:off x="462321" y="6097241"/>
            <a:ext cx="2280879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epatitis </a:t>
            </a:r>
            <a:r>
              <a:rPr lang="en-US" sz="1600" cap="small" spc="120" baseline="0" dirty="0">
                <a:solidFill>
                  <a:srgbClr val="28507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7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sz="1400" cap="small" spc="120" baseline="0" dirty="0">
                <a:latin typeface="Arial" panose="020B0604020202020204" pitchFamily="34" charset="0"/>
                <a:cs typeface="Arial" panose="020B0604020202020204" pitchFamily="34" charset="0"/>
              </a:rPr>
              <a:t>nline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www.hepatitisB.uw.edu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2C980A31-2824-9F43-A7AF-0C82F20B0ED5}"/>
              </a:ext>
            </a:extLst>
          </p:cNvPr>
          <p:cNvCxnSpPr/>
          <p:nvPr userDrawn="1"/>
        </p:nvCxnSpPr>
        <p:spPr>
          <a:xfrm>
            <a:off x="549997" y="6394065"/>
            <a:ext cx="1810512" cy="0"/>
          </a:xfrm>
          <a:prstGeom prst="line">
            <a:avLst/>
          </a:prstGeom>
          <a:ln w="12700">
            <a:solidFill>
              <a:srgbClr val="2C598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035D49F-C7DD-9947-ADEA-13BBD7B7822D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two line title: click to add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068438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1306940"/>
            <a:ext cx="9162288" cy="50292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457200">
              <a:lnSpc>
                <a:spcPct val="85000"/>
              </a:lnSpc>
            </a:pP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1306940"/>
            <a:ext cx="8503920" cy="457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2000" b="0">
                <a:solidFill>
                  <a:srgbClr val="FFF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129116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1295401"/>
            <a:ext cx="9162288" cy="5590031"/>
          </a:xfrm>
          <a:prstGeom prst="rect">
            <a:avLst/>
          </a:prstGeom>
          <a:gradFill>
            <a:gsLst>
              <a:gs pos="0">
                <a:srgbClr val="194A5A"/>
              </a:gs>
              <a:gs pos="80000">
                <a:srgbClr val="24708B"/>
              </a:gs>
              <a:gs pos="100000">
                <a:srgbClr val="2E84AA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23F2B95A-86AB-BF4E-9982-2455F87C96A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6873240"/>
          </a:xfrm>
          <a:prstGeom prst="rect">
            <a:avLst/>
          </a:prstGeom>
        </p:spPr>
      </p:pic>
      <p:sp>
        <p:nvSpPr>
          <p:cNvPr id="6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18" y="6461760"/>
            <a:ext cx="7388319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1E59DAF7-17F8-1142-843B-5BF69FFB44C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2CC4D3E-D0A9-2E4C-9195-67601135B337}"/>
              </a:ext>
            </a:extLst>
          </p:cNvPr>
          <p:cNvSpPr/>
          <p:nvPr userDrawn="1"/>
        </p:nvSpPr>
        <p:spPr>
          <a:xfrm>
            <a:off x="7653867" y="6273800"/>
            <a:ext cx="1490133" cy="58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8B6677F-1858-DE4D-918F-390B099D5A36}"/>
              </a:ext>
            </a:extLst>
          </p:cNvPr>
          <p:cNvSpPr/>
          <p:nvPr userDrawn="1"/>
        </p:nvSpPr>
        <p:spPr>
          <a:xfrm>
            <a:off x="7527985" y="6314536"/>
            <a:ext cx="1616015" cy="543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14400"/>
            <a:ext cx="9157371" cy="498348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C5EE58F-DC8D-F84E-83F6-B76B4F97977B}"/>
              </a:ext>
            </a:extLst>
          </p:cNvPr>
          <p:cNvCxnSpPr/>
          <p:nvPr userDrawn="1"/>
        </p:nvCxnSpPr>
        <p:spPr>
          <a:xfrm>
            <a:off x="0" y="912812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itle 1">
            <a:extLst>
              <a:ext uri="{FF2B5EF4-FFF2-40B4-BE49-F238E27FC236}">
                <a16:creationId xmlns:a16="http://schemas.microsoft.com/office/drawing/2014/main" id="{7FC99DA7-3035-E64C-B37A-2A7A1C4C74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D3D4B8E2-0B87-8B4E-8201-E3A0FBA32F5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0" name="Date">
            <a:extLst>
              <a:ext uri="{FF2B5EF4-FFF2-40B4-BE49-F238E27FC236}">
                <a16:creationId xmlns:a16="http://schemas.microsoft.com/office/drawing/2014/main" id="{98BB3FF8-E520-1041-A21B-6D6685A654C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chemeClr val="accent5">
                    <a:lumMod val="40000"/>
                    <a:lumOff val="60000"/>
                  </a:schemeClr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CD8915-263E-1942-8DD1-4664C400CA7E}"/>
              </a:ext>
            </a:extLst>
          </p:cNvPr>
          <p:cNvCxnSpPr/>
          <p:nvPr userDrawn="1"/>
        </p:nvCxnSpPr>
        <p:spPr>
          <a:xfrm>
            <a:off x="0" y="5900450"/>
            <a:ext cx="9158733" cy="1588"/>
          </a:xfrm>
          <a:prstGeom prst="line">
            <a:avLst/>
          </a:prstGeom>
          <a:ln w="1905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A6CF532-662A-7A45-A2F2-1F8F8AECFC4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55153" y="210396"/>
            <a:ext cx="3371781" cy="5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03393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3276600"/>
            <a:ext cx="8077200" cy="12382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ctr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1" y="2476500"/>
            <a:ext cx="8077200" cy="790576"/>
          </a:xfrm>
          <a:prstGeom prst="rect">
            <a:avLst/>
          </a:prstGeom>
        </p:spPr>
        <p:txBody>
          <a:bodyPr bIns="0" anchor="b"/>
          <a:lstStyle>
            <a:lvl1pPr marL="0" indent="0" algn="ctr">
              <a:buNone/>
              <a:defRPr sz="20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528D7AF9-DFCC-D046-8391-7A4134BDFDF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600325"/>
            <a:ext cx="3657600" cy="68580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3200" b="0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2028825"/>
            <a:ext cx="3657600" cy="53340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2400" cap="small" baseline="0">
                <a:solidFill>
                  <a:srgbClr val="003A78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5" y="3429002"/>
            <a:ext cx="4572001" cy="1612899"/>
          </a:xfrm>
          <a:prstGeom prst="rect">
            <a:avLst/>
          </a:prstGeom>
          <a:solidFill>
            <a:srgbClr val="B59452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88933" y="1828800"/>
            <a:ext cx="4572001" cy="1581150"/>
          </a:xfrm>
          <a:prstGeom prst="rect">
            <a:avLst/>
          </a:prstGeom>
          <a:solidFill>
            <a:schemeClr val="accent5"/>
          </a:solidFill>
          <a:ln>
            <a:solidFill>
              <a:srgbClr val="C0504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3581400"/>
            <a:ext cx="3962400" cy="1219200"/>
          </a:xfrm>
          <a:prstGeom prst="rect">
            <a:avLst/>
          </a:prstGeom>
        </p:spPr>
        <p:txBody>
          <a:bodyPr/>
          <a:lstStyle>
            <a:lvl1pPr marL="228600" indent="-228600">
              <a:defRPr sz="2000">
                <a:solidFill>
                  <a:srgbClr val="003A78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8A1CCD1D-9028-6A4D-A2CE-8AFFCAAB965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Divid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FE7D4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B59EC44B-E04C-C847-A348-795885B1A5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87500"/>
            <a:ext cx="40957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28600" indent="-22860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rgbClr val="000000"/>
                </a:solidFill>
              </a:defRPr>
            </a:lvl1pPr>
            <a:lvl2pPr marL="400050" indent="-171450">
              <a:lnSpc>
                <a:spcPts val="28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Char char="-"/>
              <a:defRPr sz="2400">
                <a:solidFill>
                  <a:srgbClr val="000000"/>
                </a:solidFill>
              </a:defRPr>
            </a:lvl2pPr>
            <a:lvl3pPr>
              <a:lnSpc>
                <a:spcPts val="2800"/>
              </a:lnSpc>
              <a:spcBef>
                <a:spcPts val="800"/>
              </a:spcBef>
              <a:defRPr sz="16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c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280160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3" hasCustomPrompt="1"/>
          </p:nvPr>
        </p:nvSpPr>
        <p:spPr>
          <a:xfrm>
            <a:off x="304801" y="6461760"/>
            <a:ext cx="7382254" cy="320040"/>
          </a:xfrm>
          <a:prstGeom prst="rect">
            <a:avLst/>
          </a:prstGeom>
        </p:spPr>
        <p:txBody>
          <a:bodyPr vert="horz" anchor="ctr"/>
          <a:lstStyle>
            <a:lvl1pPr marL="0" indent="0">
              <a:buNone/>
              <a:defRPr sz="1400" b="1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2286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Data/Image Slide One Line Title: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" y="1282700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57371" cy="1828798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0" y="5029202"/>
            <a:ext cx="9157371" cy="1828798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0" y="1828800"/>
            <a:ext cx="9143999" cy="3200400"/>
          </a:xfrm>
          <a:prstGeom prst="rect">
            <a:avLst/>
          </a:prstGeom>
          <a:solidFill>
            <a:srgbClr val="ECE7DB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301" y="2806700"/>
            <a:ext cx="8686800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0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" y="5040312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1" y="1822978"/>
            <a:ext cx="9158733" cy="1588"/>
          </a:xfrm>
          <a:prstGeom prst="line">
            <a:avLst/>
          </a:prstGeom>
          <a:ln w="25400" cap="flat" cmpd="sng" algn="ctr">
            <a:solidFill>
              <a:srgbClr val="C0504D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3A363F18-63AB-0949-9F23-F56E39C177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3928" y="6429389"/>
            <a:ext cx="1280160" cy="3734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51">
            <a:extLst>
              <a:ext uri="{FF2B5EF4-FFF2-40B4-BE49-F238E27FC236}">
                <a16:creationId xmlns:a16="http://schemas.microsoft.com/office/drawing/2014/main" id="{0861E0F8-8FBB-7C42-B9E6-41A0E6FB4F98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7747684" y="6422108"/>
            <a:ext cx="1274217" cy="4114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706" r:id="rId2"/>
    <p:sldLayoutId id="2147483695" r:id="rId3"/>
    <p:sldLayoutId id="2147483696" r:id="rId4"/>
    <p:sldLayoutId id="2147483697" r:id="rId5"/>
    <p:sldLayoutId id="2147483699" r:id="rId6"/>
    <p:sldLayoutId id="2147483700" r:id="rId7"/>
    <p:sldLayoutId id="2147483701" r:id="rId8"/>
    <p:sldLayoutId id="2147483698" r:id="rId9"/>
    <p:sldLayoutId id="2147483702" r:id="rId10"/>
    <p:sldLayoutId id="2147483703" r:id="rId11"/>
    <p:sldLayoutId id="2147483704" r:id="rId12"/>
    <p:sldLayoutId id="2147483705" r:id="rId13"/>
    <p:sldLayoutId id="2147483707" r:id="rId14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Tenofovir AF vs Tenofovir DF in </a:t>
            </a:r>
            <a:r>
              <a:rPr lang="en-US" sz="2800" dirty="0" err="1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HBeAg</a:t>
            </a:r>
            <a:r>
              <a:rPr lang="en-US" sz="2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-Positive</a:t>
            </a:r>
            <a:br>
              <a:rPr lang="en-US" sz="2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</a:br>
            <a:r>
              <a:rPr lang="en-US" sz="2800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Study 110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5245507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Tenofovir AF vs Tenofovir DF for </a:t>
            </a:r>
            <a:r>
              <a:rPr lang="en-US" dirty="0" err="1">
                <a:solidFill>
                  <a:srgbClr val="F0EADC"/>
                </a:solidFill>
                <a:latin typeface="Arial" pitchFamily="-106" charset="0"/>
              </a:rPr>
              <a:t>HBeAg</a:t>
            </a:r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-Positive</a:t>
            </a:r>
            <a:br>
              <a:rPr lang="en-US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Study 110: Design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>
              <a:lnSpc>
                <a:spcPts val="2400"/>
              </a:lnSpc>
              <a:spcBef>
                <a:spcPts val="1400"/>
              </a:spcBef>
              <a:buFont typeface="Arial" pitchFamily="-106" charset="0"/>
              <a:buChar char="•"/>
            </a:pPr>
            <a:r>
              <a:rPr lang="en-US" sz="2000" b="1" dirty="0">
                <a:latin typeface="Arial" pitchFamily="-106" charset="0"/>
              </a:rPr>
              <a:t>Background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solidFill>
                  <a:srgbClr val="7592A4"/>
                </a:solidFill>
                <a:latin typeface="Arial" pitchFamily="-106" charset="0"/>
              </a:rPr>
              <a:t>-</a:t>
            </a:r>
            <a:r>
              <a:rPr lang="en-US" sz="2000" dirty="0">
                <a:latin typeface="Arial" pitchFamily="-106" charset="0"/>
              </a:rPr>
              <a:t> Randomized double-blind placebo-controlled non-inferiority trial of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latin typeface="Arial" pitchFamily="-106" charset="0"/>
              </a:rPr>
              <a:t>  tenofovir alafenamide (TAF) versus tenofovir disoproxil fumarate (TDF)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latin typeface="Arial" pitchFamily="-106" charset="0"/>
              </a:rPr>
              <a:t>  in </a:t>
            </a:r>
            <a:r>
              <a:rPr lang="en-US" sz="2000" dirty="0" err="1">
                <a:latin typeface="Arial" pitchFamily="-106" charset="0"/>
              </a:rPr>
              <a:t>HBeAg</a:t>
            </a:r>
            <a:r>
              <a:rPr lang="en-US" sz="2000" dirty="0">
                <a:latin typeface="Arial" pitchFamily="-106" charset="0"/>
              </a:rPr>
              <a:t>-positive chronic hepatitis B patients</a:t>
            </a:r>
          </a:p>
          <a:p>
            <a:pPr>
              <a:lnSpc>
                <a:spcPts val="2400"/>
              </a:lnSpc>
              <a:spcBef>
                <a:spcPts val="1400"/>
              </a:spcBef>
              <a:buFont typeface="Arial" pitchFamily="-106" charset="0"/>
              <a:buChar char="•"/>
            </a:pPr>
            <a:r>
              <a:rPr lang="en-US" sz="2000" b="1" dirty="0">
                <a:latin typeface="Arial" pitchFamily="-106" charset="0"/>
              </a:rPr>
              <a:t>Subjects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solidFill>
                  <a:srgbClr val="7592A4"/>
                </a:solidFill>
                <a:latin typeface="Arial" pitchFamily="-106" charset="0"/>
              </a:rPr>
              <a:t>-</a:t>
            </a:r>
            <a:r>
              <a:rPr lang="en-US" sz="2000" dirty="0">
                <a:latin typeface="Arial" pitchFamily="-106" charset="0"/>
              </a:rPr>
              <a:t> N = 1473 with chronic hepatitis B </a:t>
            </a:r>
            <a:r>
              <a:rPr lang="en-US" sz="2000" dirty="0" err="1">
                <a:latin typeface="Arial" pitchFamily="-106" charset="0"/>
              </a:rPr>
              <a:t>eAg</a:t>
            </a:r>
            <a:r>
              <a:rPr lang="en-US" sz="2000" dirty="0">
                <a:latin typeface="Arial" pitchFamily="-106" charset="0"/>
              </a:rPr>
              <a:t>-positive infection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solidFill>
                  <a:srgbClr val="7592A4"/>
                </a:solidFill>
                <a:latin typeface="Arial" pitchFamily="-106" charset="0"/>
              </a:rPr>
              <a:t>- </a:t>
            </a:r>
            <a:r>
              <a:rPr lang="en-US" sz="2000" dirty="0">
                <a:solidFill>
                  <a:schemeClr val="tx1"/>
                </a:solidFill>
                <a:latin typeface="Arial" pitchFamily="-106" charset="0"/>
              </a:rPr>
              <a:t>HBV DNA level &gt;20,000 IU/mL</a:t>
            </a:r>
            <a:br>
              <a:rPr lang="en-US" sz="2000" dirty="0">
                <a:solidFill>
                  <a:schemeClr val="tx1"/>
                </a:solidFill>
                <a:latin typeface="Arial" pitchFamily="-106" charset="0"/>
              </a:rPr>
            </a:br>
            <a:r>
              <a:rPr lang="en-US" sz="2000" dirty="0">
                <a:solidFill>
                  <a:schemeClr val="tx1"/>
                </a:solidFill>
                <a:latin typeface="Arial" pitchFamily="-106" charset="0"/>
              </a:rPr>
              <a:t>- ALT &gt;60 IU/L in men, &gt;38 IU/L in women; &lt;10 x ULN for both</a:t>
            </a:r>
            <a:endParaRPr lang="en-US" sz="2000" dirty="0">
              <a:latin typeface="Arial" pitchFamily="-106" charset="0"/>
            </a:endParaRPr>
          </a:p>
          <a:p>
            <a:pPr>
              <a:lnSpc>
                <a:spcPts val="2400"/>
              </a:lnSpc>
              <a:spcBef>
                <a:spcPts val="1400"/>
              </a:spcBef>
              <a:buFont typeface="Arial" pitchFamily="-106" charset="0"/>
              <a:buChar char="•"/>
            </a:pPr>
            <a:r>
              <a:rPr lang="en-US" sz="2000" dirty="0">
                <a:latin typeface="Arial" pitchFamily="-106" charset="0"/>
              </a:rPr>
              <a:t> </a:t>
            </a:r>
            <a:r>
              <a:rPr lang="en-US" sz="2000" b="1" dirty="0">
                <a:latin typeface="Arial" pitchFamily="-106" charset="0"/>
              </a:rPr>
              <a:t>Regimens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solidFill>
                  <a:srgbClr val="7592A4"/>
                </a:solidFill>
                <a:latin typeface="Arial" pitchFamily="-106" charset="0"/>
              </a:rPr>
              <a:t>-</a:t>
            </a:r>
            <a:r>
              <a:rPr lang="en-US" sz="2000" dirty="0">
                <a:latin typeface="Arial" pitchFamily="-106" charset="0"/>
              </a:rPr>
              <a:t> Tenofovir AF 25 mg once daily with matching placebo	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solidFill>
                  <a:srgbClr val="7592A4"/>
                </a:solidFill>
                <a:latin typeface="Arial" pitchFamily="-106" charset="0"/>
              </a:rPr>
              <a:t>-</a:t>
            </a:r>
            <a:r>
              <a:rPr lang="en-US" sz="2000" dirty="0">
                <a:latin typeface="Arial" pitchFamily="-106" charset="0"/>
              </a:rPr>
              <a:t> Tenofovir DF 300 mg once daily with matching placebo</a:t>
            </a:r>
          </a:p>
          <a:p>
            <a:pPr>
              <a:lnSpc>
                <a:spcPts val="2400"/>
              </a:lnSpc>
              <a:spcBef>
                <a:spcPts val="1400"/>
              </a:spcBef>
              <a:buFont typeface="Arial" pitchFamily="-106" charset="0"/>
              <a:buChar char="•"/>
            </a:pPr>
            <a:r>
              <a:rPr lang="en-US" sz="2000" b="1" dirty="0">
                <a:latin typeface="Arial" pitchFamily="-106" charset="0"/>
              </a:rPr>
              <a:t>Study End-Point </a:t>
            </a:r>
            <a:br>
              <a:rPr lang="en-US" sz="2000" dirty="0">
                <a:latin typeface="Arial" pitchFamily="-106" charset="0"/>
              </a:rPr>
            </a:br>
            <a:r>
              <a:rPr lang="en-US" sz="2000" dirty="0">
                <a:solidFill>
                  <a:srgbClr val="7592A4"/>
                </a:solidFill>
                <a:latin typeface="Arial" pitchFamily="-106" charset="0"/>
              </a:rPr>
              <a:t>-</a:t>
            </a:r>
            <a:r>
              <a:rPr lang="en-US" sz="2000" dirty="0">
                <a:latin typeface="Arial" pitchFamily="-106" charset="0"/>
              </a:rPr>
              <a:t> HBV DNA level &lt;29 IU/mL at week 48</a:t>
            </a:r>
          </a:p>
          <a:p>
            <a:pPr>
              <a:lnSpc>
                <a:spcPts val="2400"/>
              </a:lnSpc>
              <a:spcBef>
                <a:spcPts val="1400"/>
              </a:spcBef>
            </a:pP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Chan HL, et. al. Lancet </a:t>
            </a:r>
            <a:r>
              <a:rPr lang="en-US" dirty="0" err="1">
                <a:latin typeface="Arial" pitchFamily="-106" charset="0"/>
              </a:rPr>
              <a:t>Gastroenterol</a:t>
            </a:r>
            <a:r>
              <a:rPr lang="en-US" dirty="0">
                <a:latin typeface="Arial" pitchFamily="-106" charset="0"/>
              </a:rPr>
              <a:t>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2016;1:185-95.</a:t>
            </a:r>
          </a:p>
        </p:txBody>
      </p:sp>
    </p:spTree>
    <p:extLst>
      <p:ext uri="{BB962C8B-B14F-4D97-AF65-F5344CB8AC3E}">
        <p14:creationId xmlns:p14="http://schemas.microsoft.com/office/powerpoint/2010/main" val="184720412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1559860"/>
            <a:ext cx="9144000" cy="3596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Chan HL, et. al. Lancet </a:t>
            </a:r>
            <a:r>
              <a:rPr lang="en-US" dirty="0" err="1">
                <a:latin typeface="Arial" pitchFamily="-106" charset="0"/>
              </a:rPr>
              <a:t>Gastroenterol</a:t>
            </a:r>
            <a:r>
              <a:rPr lang="en-US" dirty="0">
                <a:latin typeface="Arial" pitchFamily="-106" charset="0"/>
              </a:rPr>
              <a:t>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2016;1:185-95.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Tenofovir AF vs Tenofovir DF for </a:t>
            </a:r>
            <a:r>
              <a:rPr lang="en-US" dirty="0" err="1">
                <a:solidFill>
                  <a:srgbClr val="F0EADC"/>
                </a:solidFill>
                <a:latin typeface="Arial" pitchFamily="-106" charset="0"/>
              </a:rPr>
              <a:t>HBeAg</a:t>
            </a:r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-Positive</a:t>
            </a:r>
            <a:br>
              <a:rPr lang="en-US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Study 110: Design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098925" y="2819400"/>
            <a:ext cx="4302125" cy="990600"/>
          </a:xfrm>
          <a:prstGeom prst="rect">
            <a:avLst/>
          </a:prstGeom>
          <a:solidFill>
            <a:srgbClr val="A6BAC2">
              <a:alpha val="32000"/>
            </a:srgbClr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800" b="1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Tenofovir alafenamide: </a:t>
            </a:r>
            <a:r>
              <a:rPr lang="en-US" sz="18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25 mg/day</a:t>
            </a:r>
          </a:p>
          <a:p>
            <a:pPr algn="ctr" eaLnBrk="1" hangingPunct="1"/>
            <a:r>
              <a:rPr lang="en-US" sz="18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(n = 581)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090988" y="4419600"/>
            <a:ext cx="4295775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800" b="1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Tenofovir DF</a:t>
            </a:r>
            <a:r>
              <a:rPr lang="en-US" sz="18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: 300 mg/day</a:t>
            </a:r>
          </a:p>
          <a:p>
            <a:pPr algn="ctr" eaLnBrk="1" hangingPunct="1"/>
            <a:r>
              <a:rPr lang="en-US" sz="1800" dirty="0">
                <a:solidFill>
                  <a:srgbClr val="000000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(n = 292)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V="1">
            <a:off x="3128963" y="3276600"/>
            <a:ext cx="9144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128963" y="4114800"/>
            <a:ext cx="868362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9" name="Group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580966"/>
              </p:ext>
            </p:extLst>
          </p:nvPr>
        </p:nvGraphicFramePr>
        <p:xfrm>
          <a:off x="233362" y="2819400"/>
          <a:ext cx="3348037" cy="2590800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3480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01437"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6" charset="0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Study Participants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-106" charset="0"/>
                        <a:ea typeface="ＭＳ Ｐゴシック" pitchFamily="-106" charset="-128"/>
                        <a:cs typeface="ＭＳ Ｐゴシック" pitchFamily="-106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9363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HBeAg</a:t>
                      </a: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-positive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HBV DNA level &gt;20,000 IU/mL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ALT &gt;60 IU/L for men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 ALT &gt;38 IU/L for women</a:t>
                      </a: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4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kumimoji="0" lang="en-US" sz="17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CrCl</a:t>
                      </a:r>
                      <a:r>
                        <a:rPr kumimoji="0" lang="en-US" sz="1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-106" charset="0"/>
                          <a:ea typeface="ＭＳ Ｐゴシック" pitchFamily="-106" charset="-128"/>
                          <a:cs typeface="ＭＳ Ｐゴシック" pitchFamily="-106" charset="-128"/>
                        </a:rPr>
                        <a:t>&gt;50 ml/min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Line 13"/>
          <p:cNvSpPr>
            <a:spLocks noChangeShapeType="1"/>
          </p:cNvSpPr>
          <p:nvPr/>
        </p:nvSpPr>
        <p:spPr bwMode="auto">
          <a:xfrm>
            <a:off x="4043363" y="1904999"/>
            <a:ext cx="0" cy="8199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>
            <a:off x="8386763" y="1904999"/>
            <a:ext cx="0" cy="8199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7810500" y="1558752"/>
            <a:ext cx="1189037" cy="346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latin typeface="Arial" pitchFamily="-107" charset="0"/>
                <a:ea typeface="Arial" pitchFamily="-107" charset="0"/>
                <a:cs typeface="Arial" pitchFamily="-107" charset="0"/>
              </a:rPr>
              <a:t>Week 96</a:t>
            </a:r>
            <a:endParaRPr lang="en-US" sz="1800" dirty="0">
              <a:solidFill>
                <a:schemeClr val="tx1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561974" y="1558751"/>
            <a:ext cx="881395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Time 0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3088387" y="2084005"/>
            <a:ext cx="1864613" cy="3416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Randomized 2:1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7791450" y="2084959"/>
            <a:ext cx="1057025" cy="34624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Analysis</a:t>
            </a:r>
          </a:p>
        </p:txBody>
      </p:sp>
      <p:sp>
        <p:nvSpPr>
          <p:cNvPr id="18" name="Line 13"/>
          <p:cNvSpPr>
            <a:spLocks noChangeShapeType="1"/>
          </p:cNvSpPr>
          <p:nvPr/>
        </p:nvSpPr>
        <p:spPr bwMode="auto">
          <a:xfrm>
            <a:off x="6310313" y="1904999"/>
            <a:ext cx="0" cy="819909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5734050" y="1558752"/>
            <a:ext cx="1189037" cy="341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1800" dirty="0">
                <a:latin typeface="Arial" pitchFamily="-107" charset="0"/>
                <a:ea typeface="Arial" pitchFamily="-107" charset="0"/>
                <a:cs typeface="Arial" pitchFamily="-107" charset="0"/>
              </a:rPr>
              <a:t>Week 48</a:t>
            </a:r>
            <a:endParaRPr lang="en-US" sz="1800" dirty="0">
              <a:solidFill>
                <a:schemeClr val="tx1"/>
              </a:solidFill>
              <a:latin typeface="Arial" pitchFamily="-107" charset="0"/>
              <a:ea typeface="Arial" pitchFamily="-107" charset="0"/>
              <a:cs typeface="Arial" pitchFamily="-107" charset="0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5715000" y="2084959"/>
            <a:ext cx="1057025" cy="34624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1800" dirty="0">
                <a:solidFill>
                  <a:schemeClr val="tx1"/>
                </a:solidFill>
                <a:latin typeface="Arial" pitchFamily="-106" charset="0"/>
                <a:ea typeface="Arial" pitchFamily="-106" charset="0"/>
                <a:cs typeface="Arial" pitchFamily="-106" charset="0"/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1193204335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Chan HL, et. al. Lancet </a:t>
            </a:r>
            <a:r>
              <a:rPr lang="en-US" dirty="0" err="1">
                <a:latin typeface="Arial" pitchFamily="-106" charset="0"/>
              </a:rPr>
              <a:t>Gastroenterol</a:t>
            </a:r>
            <a:r>
              <a:rPr lang="en-US" dirty="0">
                <a:latin typeface="Arial" pitchFamily="-106" charset="0"/>
              </a:rPr>
              <a:t>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2016;1:185-95.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Tenofovir AF vs Tenofovir DF </a:t>
            </a:r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for </a:t>
            </a:r>
            <a:r>
              <a:rPr lang="en-US" dirty="0" err="1">
                <a:solidFill>
                  <a:srgbClr val="F0EADC"/>
                </a:solidFill>
                <a:latin typeface="Arial" pitchFamily="-106" charset="0"/>
              </a:rPr>
              <a:t>HBeAg</a:t>
            </a:r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-Positive</a:t>
            </a:r>
            <a:b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</a:br>
            <a:r>
              <a:rPr lang="en-US" dirty="0">
                <a:solidFill>
                  <a:srgbClr val="FFFFFF"/>
                </a:solidFill>
              </a:rPr>
              <a:t>Study 110: Baseline Characteristics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04800" y="304800"/>
            <a:ext cx="8515350" cy="9906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dirty="0"/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9179717"/>
              </p:ext>
            </p:extLst>
          </p:nvPr>
        </p:nvGraphicFramePr>
        <p:xfrm>
          <a:off x="457200" y="1371600"/>
          <a:ext cx="8229600" cy="4742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031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en-US" sz="1600" dirty="0"/>
                        <a:t>Baseline Characteristic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444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Tenofovir AF</a:t>
                      </a:r>
                      <a:br>
                        <a:rPr lang="en-US" sz="1600" b="0" dirty="0">
                          <a:solidFill>
                            <a:srgbClr val="FFFFFF"/>
                          </a:solidFill>
                        </a:rPr>
                      </a:b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 = 581)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600" b="1" dirty="0">
                          <a:solidFill>
                            <a:srgbClr val="FFFFFF"/>
                          </a:solidFill>
                        </a:rPr>
                        <a:t>Tenofovir DF</a:t>
                      </a:r>
                    </a:p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(n</a:t>
                      </a:r>
                      <a:r>
                        <a:rPr lang="en-US" sz="1400" b="0" baseline="0" dirty="0">
                          <a:solidFill>
                            <a:srgbClr val="FFFFFF"/>
                          </a:solidFill>
                        </a:rPr>
                        <a:t> </a:t>
                      </a:r>
                      <a:r>
                        <a:rPr lang="en-US" sz="1400" b="0" dirty="0">
                          <a:solidFill>
                            <a:srgbClr val="FFFFFF"/>
                          </a:solidFill>
                        </a:rPr>
                        <a:t>= 292)</a:t>
                      </a:r>
                      <a:endParaRPr lang="en-US" sz="1400" b="1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196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Age, mean (±SD), years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38 (11)</a:t>
                      </a:r>
                    </a:p>
                  </a:txBody>
                  <a:tcPr anchor="ctr"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38 (12)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196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Male, no.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371 (64)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189 (65)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319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Race, no. (%)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Asian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White</a:t>
                      </a:r>
                    </a:p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  Other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482 (83)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96 (17)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3 (1)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endParaRPr lang="en-US" sz="1600" dirty="0"/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232 (79)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53 (18)</a:t>
                      </a:r>
                    </a:p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7 (2)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9001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ALT &gt; ULN by central lab, no.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537 (98)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288 (99)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07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HBV DNA, log</a:t>
                      </a:r>
                      <a:r>
                        <a:rPr lang="en-US" sz="1600" baseline="-25000" dirty="0"/>
                        <a:t>10</a:t>
                      </a:r>
                      <a:r>
                        <a:rPr lang="en-US" sz="1600" dirty="0"/>
                        <a:t> IU/mL (±SD)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7.6 (1.3)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7.6 (1.4)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07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 err="1"/>
                        <a:t>FibroTest</a:t>
                      </a:r>
                      <a:r>
                        <a:rPr lang="en-US" sz="1600" dirty="0"/>
                        <a:t> score, mean (±SD)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 0.34 (0.23)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0.32 (0.22)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07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Cirrhosis, no. (%)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41 (7)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24 (8)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070">
                <a:tc>
                  <a:txBody>
                    <a:bodyPr/>
                    <a:lstStyle/>
                    <a:p>
                      <a:pPr>
                        <a:lnSpc>
                          <a:spcPts val="2200"/>
                        </a:lnSpc>
                      </a:pPr>
                      <a:r>
                        <a:rPr lang="en-US" sz="1600" dirty="0"/>
                        <a:t>Serum creatinine, mean (±SD)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0.81 (0.17)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</a:pPr>
                      <a:r>
                        <a:rPr lang="en-US" sz="1600" dirty="0"/>
                        <a:t>0.82 (0.16)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1265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77168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Chan HL, et. al. Lancet Gastroenterol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2016;1:185-95.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5">
                    <a:lumMod val="20000"/>
                    <a:lumOff val="80000"/>
                  </a:schemeClr>
                </a:solidFill>
              </a:rPr>
              <a:t>Tenofovir AF vs Tenofovir DF </a:t>
            </a:r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for </a:t>
            </a:r>
            <a:r>
              <a:rPr lang="en-US" dirty="0" err="1">
                <a:solidFill>
                  <a:srgbClr val="F0EADC"/>
                </a:solidFill>
                <a:latin typeface="Arial" pitchFamily="-106" charset="0"/>
              </a:rPr>
              <a:t>HBeAg</a:t>
            </a:r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-Positive</a:t>
            </a:r>
            <a:br>
              <a:rPr lang="en-US" dirty="0">
                <a:latin typeface="Arial" pitchFamily="-106" charset="0"/>
              </a:rPr>
            </a:br>
            <a:r>
              <a:rPr lang="en-US" dirty="0">
                <a:solidFill>
                  <a:srgbClr val="FFFFFF"/>
                </a:solidFill>
              </a:rPr>
              <a:t>Study 110: Results at Week 48</a:t>
            </a:r>
            <a:endParaRPr 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D8DBA552-EB26-0E47-9839-B0D34B6791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4705542"/>
              </p:ext>
            </p:extLst>
          </p:nvPr>
        </p:nvGraphicFramePr>
        <p:xfrm>
          <a:off x="457582" y="1447800"/>
          <a:ext cx="8228836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1"/>
          <p:cNvSpPr>
            <a:spLocks/>
          </p:cNvSpPr>
          <p:nvPr/>
        </p:nvSpPr>
        <p:spPr bwMode="auto">
          <a:xfrm>
            <a:off x="2247669" y="5181600"/>
            <a:ext cx="1067592" cy="288372"/>
          </a:xfrm>
          <a:prstGeom prst="rect">
            <a:avLst/>
          </a:prstGeom>
          <a:solidFill>
            <a:sysClr val="windowText" lastClr="000000">
              <a:alpha val="50000"/>
            </a:sysClr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P</a:t>
            </a:r>
            <a:r>
              <a:rPr lang="en-US" sz="1400" dirty="0">
                <a:solidFill>
                  <a:sysClr val="window" lastClr="FFFFFF"/>
                </a:solidFill>
                <a:latin typeface="Arial" pitchFamily="-106" charset="0"/>
              </a:rPr>
              <a:t>=</a:t>
            </a:r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0.25</a:t>
            </a:r>
          </a:p>
        </p:txBody>
      </p:sp>
      <p:sp>
        <p:nvSpPr>
          <p:cNvPr id="8" name="Title 11"/>
          <p:cNvSpPr>
            <a:spLocks/>
          </p:cNvSpPr>
          <p:nvPr/>
        </p:nvSpPr>
        <p:spPr bwMode="auto">
          <a:xfrm>
            <a:off x="6781007" y="5181600"/>
            <a:ext cx="1067593" cy="288372"/>
          </a:xfrm>
          <a:prstGeom prst="rect">
            <a:avLst/>
          </a:prstGeom>
          <a:solidFill>
            <a:sysClr val="windowText" lastClr="000000">
              <a:alpha val="50000"/>
            </a:sysClr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P</a:t>
            </a:r>
            <a:r>
              <a:rPr lang="en-US" sz="1400" dirty="0">
                <a:solidFill>
                  <a:sysClr val="window" lastClr="FFFFFF"/>
                </a:solidFill>
                <a:latin typeface="Arial" pitchFamily="-106" charset="0"/>
              </a:rPr>
              <a:t>=</a:t>
            </a:r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0.47</a:t>
            </a:r>
          </a:p>
        </p:txBody>
      </p:sp>
      <p:sp>
        <p:nvSpPr>
          <p:cNvPr id="9" name="Title 11"/>
          <p:cNvSpPr>
            <a:spLocks/>
          </p:cNvSpPr>
          <p:nvPr/>
        </p:nvSpPr>
        <p:spPr bwMode="auto">
          <a:xfrm>
            <a:off x="4514338" y="5181600"/>
            <a:ext cx="1067592" cy="288372"/>
          </a:xfrm>
          <a:prstGeom prst="rect">
            <a:avLst/>
          </a:prstGeom>
          <a:solidFill>
            <a:sysClr val="windowText" lastClr="000000">
              <a:alpha val="50000"/>
            </a:sysClr>
          </a:solidFill>
          <a:ln w="9525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457200"/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P</a:t>
            </a:r>
            <a:r>
              <a:rPr lang="en-US" sz="1400" dirty="0">
                <a:solidFill>
                  <a:sysClr val="window" lastClr="FFFFFF"/>
                </a:solidFill>
                <a:latin typeface="Arial" pitchFamily="-106" charset="0"/>
              </a:rPr>
              <a:t>=</a:t>
            </a:r>
            <a:r>
              <a:rPr lang="en-US" sz="1400" b="1" dirty="0">
                <a:solidFill>
                  <a:sysClr val="window" lastClr="FFFFFF"/>
                </a:solidFill>
                <a:latin typeface="Arial" pitchFamily="-106" charset="0"/>
              </a:rPr>
              <a:t>0.014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103198C-08BD-8A43-BD74-76692B71B041}"/>
              </a:ext>
            </a:extLst>
          </p:cNvPr>
          <p:cNvSpPr txBox="1"/>
          <p:nvPr/>
        </p:nvSpPr>
        <p:spPr>
          <a:xfrm>
            <a:off x="1600200" y="5986046"/>
            <a:ext cx="6858000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/>
              <a:t>*Using normal ranges of ≤30 U/L for men and ≤19 U/L for women</a:t>
            </a:r>
          </a:p>
        </p:txBody>
      </p:sp>
    </p:spTree>
    <p:extLst>
      <p:ext uri="{BB962C8B-B14F-4D97-AF65-F5344CB8AC3E}">
        <p14:creationId xmlns:p14="http://schemas.microsoft.com/office/powerpoint/2010/main" val="385536810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Tenofovir AF </a:t>
            </a:r>
            <a:r>
              <a:rPr lang="en-US" dirty="0" err="1">
                <a:solidFill>
                  <a:srgbClr val="F0EADC"/>
                </a:solidFill>
                <a:latin typeface="Arial" pitchFamily="-106" charset="0"/>
              </a:rPr>
              <a:t>vs</a:t>
            </a:r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 Tenofovir DF for </a:t>
            </a:r>
            <a:r>
              <a:rPr lang="en-US" dirty="0" err="1">
                <a:solidFill>
                  <a:srgbClr val="F0EADC"/>
                </a:solidFill>
                <a:latin typeface="Arial" pitchFamily="-106" charset="0"/>
              </a:rPr>
              <a:t>HBeAg</a:t>
            </a:r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-Positive</a:t>
            </a:r>
            <a:br>
              <a:rPr lang="en-US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Study 110: Adverse Effects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Chan HL, et. al. Lancet </a:t>
            </a:r>
            <a:r>
              <a:rPr lang="en-US" dirty="0" err="1">
                <a:latin typeface="Arial" pitchFamily="-106" charset="0"/>
              </a:rPr>
              <a:t>Gastroenterol</a:t>
            </a:r>
            <a:r>
              <a:rPr lang="en-US" dirty="0">
                <a:latin typeface="Arial" pitchFamily="-106" charset="0"/>
              </a:rPr>
              <a:t>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2016;1:185-95.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en-US" dirty="0"/>
              <a:t>Week 48 Changes in Bone Mineral Density (BMD)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7694688"/>
              </p:ext>
            </p:extLst>
          </p:nvPr>
        </p:nvGraphicFramePr>
        <p:xfrm>
          <a:off x="493912" y="1930403"/>
          <a:ext cx="8156175" cy="4165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215251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3A1A9E1-4156-9449-BEC7-238755677C0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Source</a:t>
            </a:r>
            <a:r>
              <a:rPr lang="en-US" dirty="0">
                <a:latin typeface="Arial" pitchFamily="-106" charset="0"/>
              </a:rPr>
              <a:t>: Buti M, et. al. Lancet Gastroenterol </a:t>
            </a:r>
            <a:r>
              <a:rPr lang="en-US" dirty="0" err="1">
                <a:latin typeface="Arial" pitchFamily="-106" charset="0"/>
              </a:rPr>
              <a:t>Hepatol</a:t>
            </a:r>
            <a:r>
              <a:rPr lang="en-US" dirty="0">
                <a:latin typeface="Arial" pitchFamily="-106" charset="0"/>
              </a:rPr>
              <a:t>. 2016;1:196-206.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4D97105-AB53-094C-AA41-672BBBF18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Tenofovir AF vs Tenofovir DF for </a:t>
            </a:r>
            <a:r>
              <a:rPr lang="en-US" dirty="0" err="1">
                <a:solidFill>
                  <a:srgbClr val="F0EADC"/>
                </a:solidFill>
                <a:latin typeface="Arial" pitchFamily="-106" charset="0"/>
              </a:rPr>
              <a:t>HBeAg</a:t>
            </a:r>
            <a:r>
              <a:rPr lang="en-US" dirty="0">
                <a:solidFill>
                  <a:srgbClr val="F0EADC"/>
                </a:solidFill>
                <a:latin typeface="Arial" pitchFamily="-106" charset="0"/>
              </a:rPr>
              <a:t>-Positive</a:t>
            </a:r>
            <a:br>
              <a:rPr lang="en-US" dirty="0">
                <a:latin typeface="Arial" pitchFamily="-106" charset="0"/>
              </a:rPr>
            </a:br>
            <a:r>
              <a:rPr lang="en-US" dirty="0">
                <a:latin typeface="Arial" pitchFamily="-106" charset="0"/>
              </a:rPr>
              <a:t>Study 110: Conclusion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B7A8618-AF52-9240-9E81-E4EE049834A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2599055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3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Interpretation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+mn-lt"/>
                          <a:cs typeface="Arial"/>
                        </a:rPr>
                        <a:t>: “I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patients with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HBeAg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-positive HBV infection, tenofovir alafenamide was non-inferior to tenofovir disoproxil fumarate, and had improved bone and renal effects. Longer term follow-up is needed to better understand the clinical impact of these changes.”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36563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36666</TotalTime>
  <Words>613</Words>
  <Application>Microsoft Macintosh PowerPoint</Application>
  <PresentationFormat>On-screen Show (4:3)</PresentationFormat>
  <Paragraphs>79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Geneva</vt:lpstr>
      <vt:lpstr>Times New Roman</vt:lpstr>
      <vt:lpstr>AETC_Master_Template_061510</vt:lpstr>
      <vt:lpstr>Tenofovir AF vs Tenofovir DF in HBeAg-Positive Study 110</vt:lpstr>
      <vt:lpstr>Tenofovir AF vs Tenofovir DF for HBeAg-Positive Study 110: Design</vt:lpstr>
      <vt:lpstr>Tenofovir AF vs Tenofovir DF for HBeAg-Positive Study 110: Design</vt:lpstr>
      <vt:lpstr>Tenofovir AF vs Tenofovir DF for HBeAg-Positive Study 110: Baseline Characteristics</vt:lpstr>
      <vt:lpstr>Tenofovir AF vs Tenofovir DF for HBeAg-Positive Study 110: Results at Week 48</vt:lpstr>
      <vt:lpstr>Tenofovir AF vs Tenofovir DF for HBeAg-Positive Study 110: Adverse Effects</vt:lpstr>
      <vt:lpstr>Tenofovir AF vs Tenofovir DF for HBeAg-Positive Study 110: Conclusion</vt:lpstr>
    </vt:vector>
  </TitlesOfParts>
  <Company>HMC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Spach</cp:lastModifiedBy>
  <cp:revision>1417</cp:revision>
  <cp:lastPrinted>2019-10-21T18:40:24Z</cp:lastPrinted>
  <dcterms:created xsi:type="dcterms:W3CDTF">2010-11-28T05:36:22Z</dcterms:created>
  <dcterms:modified xsi:type="dcterms:W3CDTF">2020-03-01T14:24:52Z</dcterms:modified>
</cp:coreProperties>
</file>