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63" r:id="rId2"/>
    <p:sldId id="464" r:id="rId3"/>
    <p:sldId id="915" r:id="rId4"/>
    <p:sldId id="916" r:id="rId5"/>
    <p:sldId id="962" r:id="rId6"/>
    <p:sldId id="96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36F"/>
    <a:srgbClr val="9C9880"/>
    <a:srgbClr val="AB8B4D"/>
    <a:srgbClr val="738285"/>
    <a:srgbClr val="7B8B90"/>
    <a:srgbClr val="A6BAC2"/>
    <a:srgbClr val="907541"/>
    <a:srgbClr val="D4D8DC"/>
    <a:srgbClr val="E8EAEF"/>
    <a:srgbClr val="CD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512" autoAdjust="0"/>
    <p:restoredTop sz="96254" autoAdjust="0"/>
  </p:normalViewPr>
  <p:slideViewPr>
    <p:cSldViewPr snapToGrid="0" showGuides="1">
      <p:cViewPr varScale="1">
        <p:scale>
          <a:sx n="120" d="100"/>
          <a:sy n="120" d="100"/>
        </p:scale>
        <p:origin x="192" y="1832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7137688869972"/>
          <c:y val="0.10090244560551399"/>
          <c:w val="0.84478908041900158"/>
          <c:h val="0.795946194225721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4117647058823E-3"/>
                  <c:y val="1.2461059190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B0-C140-905C-C01008F159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HBV DNA &lt;400 copies/mL</c:v>
                </c:pt>
                <c:pt idx="1">
                  <c:v>Histologic Improvement*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2"/>
                <c:pt idx="0">
                  <c:v>93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B0-C140-905C-C01008F159F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Adefovir</c:v>
                </c:pt>
              </c:strCache>
            </c:strRef>
          </c:tx>
          <c:spPr>
            <a:solidFill>
              <a:schemeClr val="accent5"/>
            </a:solidFill>
            <a:ln w="12700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HBV DNA &lt;400 copies/mL</c:v>
                </c:pt>
                <c:pt idx="1">
                  <c:v>Histologic Improvement*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0">
                  <c:v>63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B0-C140-905C-C01008F159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249576"/>
        <c:axId val="-416267272"/>
      </c:barChart>
      <c:catAx>
        <c:axId val="-2135249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mpd="sng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-416267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626727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</a:t>
                </a:r>
                <a:r>
                  <a:rPr lang="en-US" baseline="0" dirty="0"/>
                  <a:t> Participants</a:t>
                </a:r>
                <a:r>
                  <a:rPr lang="en-US" dirty="0"/>
                  <a:t> (%)</a:t>
                </a:r>
              </a:p>
            </c:rich>
          </c:tx>
          <c:layout>
            <c:manualLayout>
              <c:xMode val="edge"/>
              <c:yMode val="edge"/>
              <c:x val="8.6530231018419994E-3"/>
              <c:y val="0.2266467993584135"/>
            </c:manualLayout>
          </c:layout>
          <c:overlay val="0"/>
          <c:spPr>
            <a:noFill/>
            <a:ln w="268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700" cmpd="sng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/>
            </a:pPr>
            <a:endParaRPr lang="en-US"/>
          </a:p>
        </c:txPr>
        <c:crossAx val="-2135249576"/>
        <c:crosses val="autoZero"/>
        <c:crossBetween val="between"/>
        <c:majorUnit val="20"/>
      </c:valAx>
      <c:spPr>
        <a:solidFill>
          <a:srgbClr val="E6EBF2"/>
        </a:solidFill>
        <a:ln w="12700" cmpd="sng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1846172944598146"/>
          <c:y val="0"/>
          <c:w val="0.45793998723132584"/>
          <c:h val="9.9833198420290897E-2"/>
        </c:manualLayout>
      </c:layout>
      <c:overlay val="0"/>
      <c:spPr>
        <a:noFill/>
        <a:ln w="26867"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4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1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DF versus Adefovir in Chronic HBV</a:t>
            </a:r>
            <a:b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*Study 102: </a:t>
            </a:r>
            <a:r>
              <a:rPr lang="en-US" sz="28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-Negative</a:t>
            </a:r>
            <a:endParaRPr lang="en-US" sz="2800" dirty="0"/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773FBA02-60BE-B54F-B681-01FF305FB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019" y="4641126"/>
            <a:ext cx="3200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*Published in tandem with Study 103</a:t>
            </a:r>
          </a:p>
        </p:txBody>
      </p:sp>
    </p:spTree>
    <p:extLst>
      <p:ext uri="{BB962C8B-B14F-4D97-AF65-F5344CB8AC3E}">
        <p14:creationId xmlns:p14="http://schemas.microsoft.com/office/powerpoint/2010/main" val="30789332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</a:rPr>
              <a:t>Tenofovir DF versus Adefovir</a:t>
            </a:r>
            <a:br>
              <a:rPr lang="en-US" dirty="0">
                <a:solidFill>
                  <a:srgbClr val="F0EADC"/>
                </a:solidFill>
                <a:latin typeface="Arial" charset="0"/>
              </a:rPr>
            </a:br>
            <a:r>
              <a:rPr lang="en-US" dirty="0" err="1">
                <a:solidFill>
                  <a:srgbClr val="FFFFFF"/>
                </a:solidFill>
                <a:latin typeface="Arial" charset="0"/>
              </a:rPr>
              <a:t>HBeAg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-NEGATIVE </a:t>
            </a:r>
            <a:r>
              <a:rPr lang="en-US" dirty="0">
                <a:solidFill>
                  <a:srgbClr val="FFFFFF"/>
                </a:solidFill>
              </a:rPr>
              <a:t>Participants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: Study 102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79086" y="2225040"/>
            <a:ext cx="3200400" cy="109728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*Tenofovir DF: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(n = 250)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79086" y="3931920"/>
            <a:ext cx="3200400" cy="1097280"/>
          </a:xfrm>
          <a:prstGeom prst="rect">
            <a:avLst/>
          </a:prstGeom>
          <a:solidFill>
            <a:schemeClr val="accent5">
              <a:lumMod val="40000"/>
              <a:lumOff val="60000"/>
              <a:alpha val="79999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Adefovir: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10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(n = 125)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439603" y="171196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A96F6D48-4A1A-0741-A062-ABC6B8785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5562" y="27686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8" name="Line 6">
            <a:extLst>
              <a:ext uri="{FF2B5EF4-FFF2-40B4-BE49-F238E27FC236}">
                <a16:creationId xmlns:a16="http://schemas.microsoft.com/office/drawing/2014/main" id="{CE30ABEF-6560-DD42-A5D7-0A6702765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1600" y="3606800"/>
            <a:ext cx="868362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aphicFrame>
        <p:nvGraphicFramePr>
          <p:cNvPr id="19" name="Group 31">
            <a:extLst>
              <a:ext uri="{FF2B5EF4-FFF2-40B4-BE49-F238E27FC236}">
                <a16:creationId xmlns:a16="http://schemas.microsoft.com/office/drawing/2014/main" id="{43B42377-935A-F94C-8504-E948219C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059649"/>
              </p:ext>
            </p:extLst>
          </p:nvPr>
        </p:nvGraphicFramePr>
        <p:xfrm>
          <a:off x="329415" y="1533599"/>
          <a:ext cx="4200774" cy="41551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200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4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102: Study Design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692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controlled, phase 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 to compare tenofovir DF versus adefovir for the treatment of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HBeAg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-negative adults with chronic HBV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Key 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18-69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HBeAg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-negative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 1-10 x ULN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HBV DNA  &gt;100,000 copies/mL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CrCl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≥70 mL/min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Knodell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necroinflammation score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Compensated liver disease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B5D1CE93-691D-FC49-BBA1-E30A80DED715}"/>
              </a:ext>
            </a:extLst>
          </p:cNvPr>
          <p:cNvSpPr>
            <a:spLocks noChangeAspect="1"/>
          </p:cNvSpPr>
          <p:nvPr/>
        </p:nvSpPr>
        <p:spPr>
          <a:xfrm>
            <a:off x="4769124" y="3905775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4FD1D33-7E8E-1C48-B425-E64065ADD0BC}"/>
              </a:ext>
            </a:extLst>
          </p:cNvPr>
          <p:cNvSpPr>
            <a:spLocks noChangeAspect="1"/>
          </p:cNvSpPr>
          <p:nvPr/>
        </p:nvSpPr>
        <p:spPr>
          <a:xfrm>
            <a:off x="4769124" y="3007504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4BC9412D-7434-9741-AF24-7890CF35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086" y="5377047"/>
            <a:ext cx="3200400" cy="738664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*Stratified by 1:1 by prior lamivudine or emtricitabine exposure (&lt;12 weeks versus ≥12 weeks)</a:t>
            </a:r>
          </a:p>
        </p:txBody>
      </p:sp>
    </p:spTree>
    <p:extLst>
      <p:ext uri="{BB962C8B-B14F-4D97-AF65-F5344CB8AC3E}">
        <p14:creationId xmlns:p14="http://schemas.microsoft.com/office/powerpoint/2010/main" val="3273122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102: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-Negative Participants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864831"/>
              </p:ext>
            </p:extLst>
          </p:nvPr>
        </p:nvGraphicFramePr>
        <p:xfrm>
          <a:off x="457200" y="1447800"/>
          <a:ext cx="8362951" cy="47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250)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Adefovir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125)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75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44 ±10.6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43 ±10.0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193 (77)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97 (78)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161 (64)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63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 (3)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18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81 (65)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30 (24)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 (3)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10 (8)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Knodell</a:t>
                      </a:r>
                      <a:r>
                        <a:rPr lang="en-US" sz="1600" dirty="0"/>
                        <a:t> inflammatory score,</a:t>
                      </a:r>
                      <a:r>
                        <a:rPr lang="en-US" sz="1600" baseline="0" dirty="0"/>
                        <a:t> mean (</a:t>
                      </a:r>
                      <a:r>
                        <a:rPr lang="en-US" sz="1600" dirty="0"/>
                        <a:t>±SD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7.8 ±2.44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7.9 ±2.18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Knodell</a:t>
                      </a:r>
                      <a:r>
                        <a:rPr lang="en-US" sz="1600" dirty="0"/>
                        <a:t> fibrosis score,</a:t>
                      </a:r>
                      <a:r>
                        <a:rPr lang="en-US" sz="1600" baseline="0" dirty="0"/>
                        <a:t> mean (</a:t>
                      </a:r>
                      <a:r>
                        <a:rPr lang="en-US" sz="1600" dirty="0"/>
                        <a:t>±SD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2.3 ±1.21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2.4 ±1.23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Mean 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6.86 ±1.31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6.98 ±1.27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Prior treatment with lamivudine or emtricitabine,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43 (17)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23 (18)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38417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102: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-Negative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733749"/>
              </p:ext>
            </p:extLst>
          </p:nvPr>
        </p:nvGraphicFramePr>
        <p:xfrm>
          <a:off x="396240" y="1447800"/>
          <a:ext cx="8362950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73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250)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Adefovir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125)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75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954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Alanine aminotransferase, no. (%)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&lt;2 x upper limit of normal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2 to &lt;5 x upper limit of normal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≥5 x upper limit of normal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95 (38)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117 (47)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38 (15)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38 (30)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54 (43)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33 (26)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0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Previous treatment with interferon,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42 (17)</a:t>
                      </a:r>
                    </a:p>
                  </a:txBody>
                  <a:tcPr anchor="ctr"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23 (18)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35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HBV genotype, no. (%)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A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B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C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D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E, F, G, H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  Other or unknown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28 (12)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22 (9)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29 (12)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156 (64)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8 (3)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 (3)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14 (11)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17 (14)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12 (10)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79 (63)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 (2)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401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/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DF versus Adefovir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102: 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-Negative Participants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2F4619-7947-BD49-BAC6-A3C4822FB823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HBeAg</a:t>
            </a:r>
            <a:r>
              <a:rPr lang="en-US" dirty="0"/>
              <a:t>-Negative Participants: Week 48 Treatment Response</a:t>
            </a:r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533315"/>
              </p:ext>
            </p:extLst>
          </p:nvPr>
        </p:nvGraphicFramePr>
        <p:xfrm>
          <a:off x="352424" y="1870163"/>
          <a:ext cx="841248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4DCEB0-522F-774D-826E-333CEC599310}"/>
              </a:ext>
            </a:extLst>
          </p:cNvPr>
          <p:cNvSpPr/>
          <p:nvPr/>
        </p:nvSpPr>
        <p:spPr>
          <a:xfrm>
            <a:off x="2797856" y="4720343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P&lt;0.001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99914E3-9C67-5C41-AE96-ACC551AC7CBC}"/>
              </a:ext>
            </a:extLst>
          </p:cNvPr>
          <p:cNvSpPr/>
          <p:nvPr/>
        </p:nvSpPr>
        <p:spPr>
          <a:xfrm>
            <a:off x="6368985" y="4720343"/>
            <a:ext cx="914400" cy="274320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P=0.29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961B3303-A2B6-244F-BAC4-CB81E3DC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92" y="6013076"/>
            <a:ext cx="8161655" cy="307777"/>
          </a:xfrm>
          <a:prstGeom prst="rect">
            <a:avLst/>
          </a:prstGeom>
          <a:solidFill>
            <a:schemeClr val="bg1">
              <a:lumMod val="85000"/>
              <a:alpha val="4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*Reduction of ≥2 points in the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Knodell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necroinflammatory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score without an increase in fibrosis</a:t>
            </a:r>
          </a:p>
        </p:txBody>
      </p:sp>
    </p:spTree>
    <p:extLst>
      <p:ext uri="{BB962C8B-B14F-4D97-AF65-F5344CB8AC3E}">
        <p14:creationId xmlns:p14="http://schemas.microsoft.com/office/powerpoint/2010/main" val="22657306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  <a:latin typeface="Arial" pitchFamily="-106" charset="0"/>
              </a:rPr>
              <a:t>Source: 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Marcellin P, et al. N </a:t>
            </a:r>
            <a:r>
              <a:rPr lang="en-US" dirty="0" err="1">
                <a:solidFill>
                  <a:srgbClr val="1F497D"/>
                </a:solidFill>
                <a:latin typeface="Arial" charset="0"/>
              </a:rPr>
              <a:t>Engl</a:t>
            </a:r>
            <a:r>
              <a:rPr lang="en-US" dirty="0">
                <a:solidFill>
                  <a:srgbClr val="1F497D"/>
                </a:solidFill>
                <a:latin typeface="Arial" charset="0"/>
              </a:rPr>
              <a:t> J Med. 2008;359:2442-55.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0EADC"/>
                </a:solidFill>
              </a:rPr>
              <a:t>Safety and Adverse Events</a:t>
            </a:r>
            <a:br>
              <a:rPr lang="en-US" dirty="0">
                <a:solidFill>
                  <a:srgbClr val="F0EADC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102 (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-Negative) &amp; 103 (</a:t>
            </a:r>
            <a:r>
              <a:rPr lang="en-US" dirty="0" err="1">
                <a:solidFill>
                  <a:srgbClr val="FFFFFF"/>
                </a:solidFill>
              </a:rPr>
              <a:t>HBeAg</a:t>
            </a:r>
            <a:r>
              <a:rPr lang="en-US" dirty="0">
                <a:solidFill>
                  <a:srgbClr val="FFFFFF"/>
                </a:solidFill>
              </a:rPr>
              <a:t>-Positive)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“Among patients with chronic HBV infection, tenofovir DF at a daily dose of 300 mg had superior antiviral efficacy with a similar safety profile as compared with adefovir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dipivoxil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at a daily dose of 10 mg through week 48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2556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36666</TotalTime>
  <Words>657</Words>
  <Application>Microsoft Macintosh PowerPoint</Application>
  <PresentationFormat>On-screen Show (4:3)</PresentationFormat>
  <Paragraphs>107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Geneva</vt:lpstr>
      <vt:lpstr>Times New Roman</vt:lpstr>
      <vt:lpstr>AETC_Master_Template_061510</vt:lpstr>
      <vt:lpstr>Tenofovir DF versus Adefovir in Chronic HBV *Study 102: HBeAg-Negative</vt:lpstr>
      <vt:lpstr>Tenofovir DF versus Adefovir HBeAg-NEGATIVE Participants: Study 102 Design</vt:lpstr>
      <vt:lpstr>Tenofovir DF versus Adefovir Study 102: HBeAg-Negative Participants</vt:lpstr>
      <vt:lpstr>Tenofovir DF versus Adefovir Study 102: HBeAg-Negative</vt:lpstr>
      <vt:lpstr>Tenofovir DF versus Adefovir Study 102: HBeAg-Negative Participants</vt:lpstr>
      <vt:lpstr>Safety and Adverse Events Study 102 (HBeAg-Negative) &amp; 103 (HBeAg-Positive)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1417</cp:revision>
  <cp:lastPrinted>2019-10-21T18:40:24Z</cp:lastPrinted>
  <dcterms:created xsi:type="dcterms:W3CDTF">2010-11-28T05:36:22Z</dcterms:created>
  <dcterms:modified xsi:type="dcterms:W3CDTF">2020-03-01T14:22:45Z</dcterms:modified>
</cp:coreProperties>
</file>