
<file path=[Content_Types].xml><?xml version="1.0" encoding="utf-8"?>
<Types xmlns="http://schemas.openxmlformats.org/package/2006/content-types">
  <Default Extension="png" ContentType="image/png"/>
  <Default Extension="xlsm" ContentType="application/vnd.ms-excel.sheet.macroEnabled.12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967" r:id="rId2"/>
    <p:sldId id="467" r:id="rId3"/>
    <p:sldId id="917" r:id="rId4"/>
    <p:sldId id="918" r:id="rId5"/>
    <p:sldId id="964" r:id="rId6"/>
    <p:sldId id="469" r:id="rId7"/>
    <p:sldId id="974" r:id="rId8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32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836F"/>
    <a:srgbClr val="9C9880"/>
    <a:srgbClr val="AB8B4D"/>
    <a:srgbClr val="738285"/>
    <a:srgbClr val="7B8B90"/>
    <a:srgbClr val="A6BAC2"/>
    <a:srgbClr val="907541"/>
    <a:srgbClr val="D4D8DC"/>
    <a:srgbClr val="E8EAEF"/>
    <a:srgbClr val="CDD3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7512" autoAdjust="0"/>
    <p:restoredTop sz="96254" autoAdjust="0"/>
  </p:normalViewPr>
  <p:slideViewPr>
    <p:cSldViewPr snapToGrid="0" showGuides="1">
      <p:cViewPr varScale="1">
        <p:scale>
          <a:sx n="120" d="100"/>
          <a:sy n="120" d="100"/>
        </p:scale>
        <p:origin x="192" y="1832"/>
      </p:cViewPr>
      <p:guideLst>
        <p:guide orient="horz" pos="22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9952"/>
    </p:cViewPr>
  </p:sorterViewPr>
  <p:notesViewPr>
    <p:cSldViewPr snapToGrid="0"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Macro-Enabled_Worksheet.xlsm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Macro-Enabled_Worksheet1.xlsm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70880329148046"/>
          <c:y val="0.11631035444207867"/>
          <c:w val="0.87666394741197906"/>
          <c:h val="0.793778248177276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Tenofovir DF</c:v>
                </c:pt>
              </c:strCache>
            </c:strRef>
          </c:tx>
          <c:spPr>
            <a:solidFill>
              <a:schemeClr val="accent4"/>
            </a:solidFill>
            <a:ln w="13433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2"/>
                <c:pt idx="0">
                  <c:v>HBV DNA &lt;400 copies/mL</c:v>
                </c:pt>
                <c:pt idx="1">
                  <c:v>Histologic Improvement*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2"/>
                <c:pt idx="0">
                  <c:v>76</c:v>
                </c:pt>
                <c:pt idx="1">
                  <c:v>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09-1F48-9E58-E638739509F2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Adefovir</c:v>
                </c:pt>
              </c:strCache>
            </c:strRef>
          </c:tx>
          <c:spPr>
            <a:solidFill>
              <a:srgbClr val="7B8B90"/>
            </a:solidFill>
            <a:ln w="13433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2"/>
                <c:pt idx="0">
                  <c:v>HBV DNA &lt;400 copies/mL</c:v>
                </c:pt>
                <c:pt idx="1">
                  <c:v>Histologic Improvement*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2"/>
                <c:pt idx="0">
                  <c:v>13</c:v>
                </c:pt>
                <c:pt idx="1">
                  <c:v>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509-1F48-9E58-E638739509F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387262168"/>
        <c:axId val="-387176392"/>
      </c:barChart>
      <c:catAx>
        <c:axId val="-387262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35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3871763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387176392"/>
        <c:scaling>
          <c:orientation val="minMax"/>
          <c:max val="100"/>
        </c:scaling>
        <c:delete val="0"/>
        <c:axPos val="l"/>
        <c:title>
          <c:tx>
            <c:rich>
              <a:bodyPr/>
              <a:lstStyle/>
              <a:p>
                <a:pPr>
                  <a:defRPr sz="1481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dirty="0"/>
                  <a:t>Study</a:t>
                </a:r>
                <a:r>
                  <a:rPr lang="en-US" baseline="0" dirty="0"/>
                  <a:t> Participants</a:t>
                </a:r>
                <a:r>
                  <a:rPr lang="en-US" dirty="0"/>
                  <a:t> (%)</a:t>
                </a:r>
              </a:p>
            </c:rich>
          </c:tx>
          <c:layout>
            <c:manualLayout>
              <c:xMode val="edge"/>
              <c:yMode val="edge"/>
              <c:x val="5.4026223071991465E-3"/>
              <c:y val="0.25571908889295814"/>
            </c:manualLayout>
          </c:layout>
          <c:overlay val="0"/>
          <c:spPr>
            <a:noFill/>
            <a:ln w="26867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35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387262168"/>
        <c:crosses val="autoZero"/>
        <c:crossBetween val="between"/>
        <c:majorUnit val="20"/>
      </c:valAx>
      <c:spPr>
        <a:solidFill>
          <a:srgbClr val="E6EBF2"/>
        </a:solidFill>
        <a:ln w="12700" cmpd="sng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50671466742332882"/>
          <c:y val="3.1151542347744557E-3"/>
          <c:w val="0.49197086850630151"/>
          <c:h val="9.6717933622783095E-2"/>
        </c:manualLayout>
      </c:layout>
      <c:overlay val="0"/>
      <c:spPr>
        <a:noFill/>
        <a:ln w="26867">
          <a:noFill/>
        </a:ln>
      </c:spPr>
      <c:txPr>
        <a:bodyPr/>
        <a:lstStyle/>
        <a:p>
          <a:pPr>
            <a:defRPr sz="180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>
      <a:noFill/>
    </a:ln>
  </c:spPr>
  <c:txPr>
    <a:bodyPr/>
    <a:lstStyle/>
    <a:p>
      <a:pPr>
        <a:defRPr sz="1904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66165413533801"/>
          <c:y val="0.11494052605126499"/>
          <c:w val="0.87030075187969902"/>
          <c:h val="0.768002581237628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Tenofovir DF</c:v>
                </c:pt>
              </c:strCache>
            </c:strRef>
          </c:tx>
          <c:spPr>
            <a:solidFill>
              <a:schemeClr val="accent4"/>
            </a:solidFill>
            <a:ln w="12908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Sheet1!$B$1:$E$1</c:f>
              <c:strCache>
                <c:ptCount val="2"/>
                <c:pt idx="0">
                  <c:v>HBsAg Loss</c:v>
                </c:pt>
                <c:pt idx="1">
                  <c:v>HBeAg Seroconversion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2"/>
                <c:pt idx="0">
                  <c:v>3.2</c:v>
                </c:pt>
                <c:pt idx="1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52F-234F-96EA-2B63E4758F35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Adefovir</c:v>
                </c:pt>
              </c:strCache>
            </c:strRef>
          </c:tx>
          <c:spPr>
            <a:solidFill>
              <a:srgbClr val="7B8B90"/>
            </a:solidFill>
            <a:ln w="12908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invertIfNegative val="0"/>
          <c:dLbls>
            <c:spPr>
              <a:noFill/>
              <a:ln w="25817">
                <a:noFill/>
              </a:ln>
            </c:spPr>
            <c:txPr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2"/>
                <c:pt idx="0">
                  <c:v>HBsAg Loss</c:v>
                </c:pt>
                <c:pt idx="1">
                  <c:v>HBeAg Seroconversion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2"/>
                <c:pt idx="0">
                  <c:v>0</c:v>
                </c:pt>
                <c:pt idx="1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52F-234F-96EA-2B63E4758F3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2144869848"/>
        <c:axId val="-2144758008"/>
      </c:barChart>
      <c:catAx>
        <c:axId val="-2144869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2700" cmpd="sng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1447580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144758008"/>
        <c:scaling>
          <c:orientation val="minMax"/>
          <c:max val="30"/>
        </c:scaling>
        <c:delete val="0"/>
        <c:axPos val="l"/>
        <c:title>
          <c:tx>
            <c:rich>
              <a:bodyPr/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800" dirty="0"/>
                  <a:t>Study</a:t>
                </a:r>
                <a:r>
                  <a:rPr lang="en-US" sz="1800" baseline="0" dirty="0"/>
                  <a:t> Participants</a:t>
                </a:r>
                <a:r>
                  <a:rPr lang="en-US" sz="1800" dirty="0"/>
                  <a:t> (%)</a:t>
                </a:r>
              </a:p>
            </c:rich>
          </c:tx>
          <c:layout>
            <c:manualLayout>
              <c:xMode val="edge"/>
              <c:yMode val="edge"/>
              <c:x val="4.1771167492952272E-3"/>
              <c:y val="0.20759507735323232"/>
            </c:manualLayout>
          </c:layout>
          <c:overlay val="0"/>
          <c:spPr>
            <a:noFill/>
            <a:ln w="25817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227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144869848"/>
        <c:crosses val="autoZero"/>
        <c:crossBetween val="between"/>
        <c:majorUnit val="10"/>
        <c:minorUnit val="10"/>
      </c:valAx>
      <c:spPr>
        <a:solidFill>
          <a:srgbClr val="E6EBF2"/>
        </a:solidFill>
        <a:ln w="12700" cmpd="sng">
          <a:solidFill>
            <a:srgbClr val="000000"/>
          </a:solidFill>
          <a:prstDash val="solid"/>
        </a:ln>
        <a:effectLst/>
      </c:spPr>
    </c:plotArea>
    <c:legend>
      <c:legendPos val="r"/>
      <c:layout>
        <c:manualLayout>
          <c:xMode val="edge"/>
          <c:yMode val="edge"/>
          <c:x val="0.49805890072564468"/>
          <c:y val="1.6722448701004599E-2"/>
          <c:w val="0.47906528228089135"/>
          <c:h val="8.2068961238001295E-2"/>
        </c:manualLayout>
      </c:layout>
      <c:overlay val="0"/>
      <c:spPr>
        <a:noFill/>
        <a:ln w="25817">
          <a:noFill/>
        </a:ln>
      </c:spPr>
      <c:txPr>
        <a:bodyPr/>
        <a:lstStyle/>
        <a:p>
          <a:pPr>
            <a:defRPr sz="180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>
      <a:noFill/>
    </a:ln>
  </c:spPr>
  <c:txPr>
    <a:bodyPr/>
    <a:lstStyle/>
    <a:p>
      <a:pPr>
        <a:defRPr sz="1830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279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4959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764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8B6677F-1858-DE4D-918F-390B099D5A36}"/>
              </a:ext>
            </a:extLst>
          </p:cNvPr>
          <p:cNvSpPr/>
          <p:nvPr userDrawn="1"/>
        </p:nvSpPr>
        <p:spPr>
          <a:xfrm>
            <a:off x="7527985" y="6314536"/>
            <a:ext cx="1616015" cy="5434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914400"/>
            <a:ext cx="9157371" cy="498348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C5EE58F-DC8D-F84E-83F6-B76B4F97977B}"/>
              </a:ext>
            </a:extLst>
          </p:cNvPr>
          <p:cNvCxnSpPr/>
          <p:nvPr userDrawn="1"/>
        </p:nvCxnSpPr>
        <p:spPr>
          <a:xfrm>
            <a:off x="0" y="912812"/>
            <a:ext cx="9158733" cy="1588"/>
          </a:xfrm>
          <a:prstGeom prst="line">
            <a:avLst/>
          </a:prstGeom>
          <a:ln w="1905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7FC99DA7-3035-E64C-B37A-2A7A1C4C74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</a:t>
            </a:r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D3D4B8E2-0B87-8B4E-8201-E3A0FBA32F5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0" name="Date">
            <a:extLst>
              <a:ext uri="{FF2B5EF4-FFF2-40B4-BE49-F238E27FC236}">
                <a16:creationId xmlns:a16="http://schemas.microsoft.com/office/drawing/2014/main" id="{98BB3FF8-E520-1041-A21B-6D6685A654C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chemeClr val="accent5">
                    <a:lumMod val="40000"/>
                    <a:lumOff val="60000"/>
                  </a:schemeClr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544BDEA-2FC7-B246-900B-89C9DA9AA48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5153" y="210396"/>
            <a:ext cx="3371781" cy="5132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2689756-1B56-E948-A4A0-98068AB43C4D}"/>
              </a:ext>
            </a:extLst>
          </p:cNvPr>
          <p:cNvSpPr txBox="1"/>
          <p:nvPr userDrawn="1"/>
        </p:nvSpPr>
        <p:spPr>
          <a:xfrm>
            <a:off x="462321" y="6097241"/>
            <a:ext cx="2280879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7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epatitis </a:t>
            </a:r>
            <a:r>
              <a:rPr lang="en-US" sz="1600" cap="small" spc="120" baseline="0" dirty="0">
                <a:solidFill>
                  <a:srgbClr val="285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nline</a:t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www.hepatitisB.uw.edu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C980A31-2824-9F43-A7AF-0C82F20B0ED5}"/>
              </a:ext>
            </a:extLst>
          </p:cNvPr>
          <p:cNvCxnSpPr/>
          <p:nvPr userDrawn="1"/>
        </p:nvCxnSpPr>
        <p:spPr>
          <a:xfrm>
            <a:off x="549997" y="6394065"/>
            <a:ext cx="1810512" cy="0"/>
          </a:xfrm>
          <a:prstGeom prst="line">
            <a:avLst/>
          </a:prstGeom>
          <a:ln w="12700">
            <a:solidFill>
              <a:srgbClr val="2C59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035D49F-C7DD-9947-ADEA-13BBD7B7822D}"/>
              </a:ext>
            </a:extLst>
          </p:cNvPr>
          <p:cNvCxnSpPr/>
          <p:nvPr userDrawn="1"/>
        </p:nvCxnSpPr>
        <p:spPr>
          <a:xfrm>
            <a:off x="0" y="5900450"/>
            <a:ext cx="9158733" cy="1588"/>
          </a:xfrm>
          <a:prstGeom prst="line">
            <a:avLst/>
          </a:prstGeom>
          <a:ln w="1905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38643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6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Data/Image slide two line title: click to add title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0684389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invGray">
          <a:xfrm>
            <a:off x="-4917" y="1306940"/>
            <a:ext cx="9162288" cy="502920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457200">
              <a:lnSpc>
                <a:spcPct val="85000"/>
              </a:lnSpc>
            </a:pPr>
            <a:endParaRPr lang="en-US" sz="20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3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5436345-40BB-5242-A91F-64B15D2D0A4B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323850" y="1306940"/>
            <a:ext cx="8503920" cy="457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2000" b="0">
                <a:solidFill>
                  <a:srgbClr val="FFF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-4917" y="129116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8743444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1295401"/>
            <a:ext cx="9162288" cy="5590031"/>
          </a:xfrm>
          <a:prstGeom prst="rect">
            <a:avLst/>
          </a:prstGeom>
          <a:gradFill>
            <a:gsLst>
              <a:gs pos="0">
                <a:srgbClr val="194A5A"/>
              </a:gs>
              <a:gs pos="80000">
                <a:srgbClr val="24708B"/>
              </a:gs>
              <a:gs pos="100000">
                <a:srgbClr val="2E84AA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23F2B95A-86AB-BF4E-9982-2455F87C96A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9389"/>
            <a:ext cx="1280160" cy="3734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51987732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6873240"/>
          </a:xfrm>
          <a:prstGeom prst="rect">
            <a:avLst/>
          </a:prstGeom>
        </p:spPr>
      </p:pic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1E59DAF7-17F8-1142-843B-5BF69FFB44C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9389"/>
            <a:ext cx="1280160" cy="3734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93000395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2CC4D3E-D0A9-2E4C-9195-67601135B337}"/>
              </a:ext>
            </a:extLst>
          </p:cNvPr>
          <p:cNvSpPr/>
          <p:nvPr userDrawn="1"/>
        </p:nvSpPr>
        <p:spPr>
          <a:xfrm>
            <a:off x="7653867" y="6273800"/>
            <a:ext cx="1490133" cy="584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8783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8B6677F-1858-DE4D-918F-390B099D5A36}"/>
              </a:ext>
            </a:extLst>
          </p:cNvPr>
          <p:cNvSpPr/>
          <p:nvPr userDrawn="1"/>
        </p:nvSpPr>
        <p:spPr>
          <a:xfrm>
            <a:off x="7527985" y="6314536"/>
            <a:ext cx="1616015" cy="5434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914400"/>
            <a:ext cx="9157371" cy="498348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C5EE58F-DC8D-F84E-83F6-B76B4F97977B}"/>
              </a:ext>
            </a:extLst>
          </p:cNvPr>
          <p:cNvCxnSpPr/>
          <p:nvPr userDrawn="1"/>
        </p:nvCxnSpPr>
        <p:spPr>
          <a:xfrm>
            <a:off x="0" y="912812"/>
            <a:ext cx="9158733" cy="1588"/>
          </a:xfrm>
          <a:prstGeom prst="line">
            <a:avLst/>
          </a:prstGeom>
          <a:ln w="1905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7FC99DA7-3035-E64C-B37A-2A7A1C4C74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</a:t>
            </a:r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D3D4B8E2-0B87-8B4E-8201-E3A0FBA32F5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0" name="Date">
            <a:extLst>
              <a:ext uri="{FF2B5EF4-FFF2-40B4-BE49-F238E27FC236}">
                <a16:creationId xmlns:a16="http://schemas.microsoft.com/office/drawing/2014/main" id="{98BB3FF8-E520-1041-A21B-6D6685A654C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chemeClr val="accent5">
                    <a:lumMod val="40000"/>
                    <a:lumOff val="60000"/>
                  </a:schemeClr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FCD8915-263E-1942-8DD1-4664C400CA7E}"/>
              </a:ext>
            </a:extLst>
          </p:cNvPr>
          <p:cNvCxnSpPr/>
          <p:nvPr userDrawn="1"/>
        </p:nvCxnSpPr>
        <p:spPr>
          <a:xfrm>
            <a:off x="0" y="5900450"/>
            <a:ext cx="9158733" cy="1588"/>
          </a:xfrm>
          <a:prstGeom prst="line">
            <a:avLst/>
          </a:prstGeom>
          <a:ln w="1905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CA6CF532-662A-7A45-A2F2-1F8F8AECFC4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5153" y="210396"/>
            <a:ext cx="3371781" cy="513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03393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1" y="3276600"/>
            <a:ext cx="8077200" cy="123825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ctr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1" y="2476500"/>
            <a:ext cx="8077200" cy="790576"/>
          </a:xfrm>
          <a:prstGeom prst="rect">
            <a:avLst/>
          </a:prstGeom>
        </p:spPr>
        <p:txBody>
          <a:bodyPr bIns="0" anchor="b"/>
          <a:lstStyle>
            <a:lvl1pPr marL="0" indent="0" algn="ctr">
              <a:buNone/>
              <a:defRPr sz="20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528D7AF9-DFCC-D046-8391-7A4134BDFDF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9389"/>
            <a:ext cx="1280160" cy="3734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55738268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2600325"/>
            <a:ext cx="3657600" cy="68580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l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0" y="2028825"/>
            <a:ext cx="3657600" cy="533400"/>
          </a:xfrm>
          <a:prstGeom prst="rect">
            <a:avLst/>
          </a:prstGeom>
        </p:spPr>
        <p:txBody>
          <a:bodyPr bIns="0" anchor="b"/>
          <a:lstStyle>
            <a:lvl1pPr marL="0" indent="0" algn="l">
              <a:buNone/>
              <a:defRPr sz="24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525" y="3429002"/>
            <a:ext cx="4572001" cy="1612899"/>
          </a:xfrm>
          <a:prstGeom prst="rect">
            <a:avLst/>
          </a:prstGeom>
          <a:solidFill>
            <a:srgbClr val="B59452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588933" y="1828800"/>
            <a:ext cx="4572001" cy="1581150"/>
          </a:xfrm>
          <a:prstGeom prst="rect">
            <a:avLst/>
          </a:prstGeom>
          <a:solidFill>
            <a:schemeClr val="accent5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0" hasCustomPrompt="1"/>
          </p:nvPr>
        </p:nvSpPr>
        <p:spPr>
          <a:xfrm>
            <a:off x="4876800" y="3581400"/>
            <a:ext cx="3962400" cy="1219200"/>
          </a:xfrm>
          <a:prstGeom prst="rect">
            <a:avLst/>
          </a:prstGeom>
        </p:spPr>
        <p:txBody>
          <a:bodyPr/>
          <a:lstStyle>
            <a:lvl1pPr marL="228600" indent="-228600">
              <a:defRPr sz="2000">
                <a:solidFill>
                  <a:srgbClr val="003A78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pic>
        <p:nvPicPr>
          <p:cNvPr id="18" name="Picture 1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cxnSp>
        <p:nvCxnSpPr>
          <p:cNvPr id="21" name="Straight Connector 20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23" name="Straight Connector 2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8A1CCD1D-9028-6A4D-A2CE-8AFFCAAB965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9389"/>
            <a:ext cx="1280160" cy="3734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01788918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Divider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FE7D4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806700"/>
            <a:ext cx="8686800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B59EC44B-E04C-C847-A348-795885B1A5A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9389"/>
            <a:ext cx="1280160" cy="3734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80678036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Text Slide: click to add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first level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2396428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Data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Text and Data/Image Slide: click to add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40957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first level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8419722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Data/Image Slide One Line Title: click to add title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5635349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1828800"/>
            <a:ext cx="9143999" cy="3200400"/>
          </a:xfrm>
          <a:prstGeom prst="rect">
            <a:avLst/>
          </a:prstGeom>
          <a:solidFill>
            <a:srgbClr val="ECE7DB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806700"/>
            <a:ext cx="8686800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3A363F18-63AB-0949-9F23-F56E39C177A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9389"/>
            <a:ext cx="1280160" cy="3734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4307928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51">
            <a:extLst>
              <a:ext uri="{FF2B5EF4-FFF2-40B4-BE49-F238E27FC236}">
                <a16:creationId xmlns:a16="http://schemas.microsoft.com/office/drawing/2014/main" id="{0861E0F8-8FBB-7C42-B9E6-41A0E6FB4F98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7747684" y="6422108"/>
            <a:ext cx="1274217" cy="41148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706" r:id="rId2"/>
    <p:sldLayoutId id="2147483695" r:id="rId3"/>
    <p:sldLayoutId id="2147483696" r:id="rId4"/>
    <p:sldLayoutId id="2147483697" r:id="rId5"/>
    <p:sldLayoutId id="2147483699" r:id="rId6"/>
    <p:sldLayoutId id="2147483700" r:id="rId7"/>
    <p:sldLayoutId id="2147483701" r:id="rId8"/>
    <p:sldLayoutId id="2147483698" r:id="rId9"/>
    <p:sldLayoutId id="2147483702" r:id="rId10"/>
    <p:sldLayoutId id="2147483703" r:id="rId11"/>
    <p:sldLayoutId id="2147483704" r:id="rId12"/>
    <p:sldLayoutId id="2147483705" r:id="rId13"/>
    <p:sldLayoutId id="2147483707" r:id="rId14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Tenofovir DF versus Adefovir in Chronic HBV</a:t>
            </a:r>
            <a:br>
              <a:rPr lang="en-US" sz="2800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</a:br>
            <a:r>
              <a:rPr lang="en-US" sz="2800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Study 103: </a:t>
            </a:r>
            <a:r>
              <a:rPr lang="en-US" sz="2800" dirty="0" err="1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HBeAg</a:t>
            </a:r>
            <a:r>
              <a:rPr lang="en-US" sz="2800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-Positive</a:t>
            </a:r>
            <a:endParaRPr lang="en-US" sz="2800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E1A5ACD1-092E-6249-B6D6-BCCBED8B0DC9}"/>
              </a:ext>
            </a:extLst>
          </p:cNvPr>
          <p:cNvSpPr txBox="1">
            <a:spLocks/>
          </p:cNvSpPr>
          <p:nvPr/>
        </p:nvSpPr>
        <p:spPr>
          <a:xfrm>
            <a:off x="241301" y="2806700"/>
            <a:ext cx="8686800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0" kern="1200" cap="none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800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Tenofovir DF versus Adefovir in Chronic HBV</a:t>
            </a:r>
            <a:br>
              <a:rPr lang="en-US" sz="2800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</a:br>
            <a:endParaRPr lang="en-US" sz="2800" dirty="0"/>
          </a:p>
        </p:txBody>
      </p:sp>
      <p:sp>
        <p:nvSpPr>
          <p:cNvPr id="4" name="Text Box 12">
            <a:extLst>
              <a:ext uri="{FF2B5EF4-FFF2-40B4-BE49-F238E27FC236}">
                <a16:creationId xmlns:a16="http://schemas.microsoft.com/office/drawing/2014/main" id="{F0061DE8-4165-F54D-950C-589F45C146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4019" y="4641126"/>
            <a:ext cx="32004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hlink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hlink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hlink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hlink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hlink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*Published in tandem with Study 102</a:t>
            </a:r>
          </a:p>
        </p:txBody>
      </p:sp>
    </p:spTree>
    <p:extLst>
      <p:ext uri="{BB962C8B-B14F-4D97-AF65-F5344CB8AC3E}">
        <p14:creationId xmlns:p14="http://schemas.microsoft.com/office/powerpoint/2010/main" val="2954537799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solidFill>
                  <a:srgbClr val="1F497D"/>
                </a:solidFill>
                <a:latin typeface="Arial" charset="0"/>
              </a:rPr>
              <a:t>Marcellin P, et al. N </a:t>
            </a:r>
            <a:r>
              <a:rPr lang="en-US" dirty="0" err="1">
                <a:solidFill>
                  <a:srgbClr val="1F497D"/>
                </a:solidFill>
                <a:latin typeface="Arial" charset="0"/>
              </a:rPr>
              <a:t>Engl</a:t>
            </a:r>
            <a:r>
              <a:rPr lang="en-US" dirty="0">
                <a:solidFill>
                  <a:srgbClr val="1F497D"/>
                </a:solidFill>
                <a:latin typeface="Arial" charset="0"/>
              </a:rPr>
              <a:t> J Med. 2008;359:2442-55.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0EADC"/>
                </a:solidFill>
                <a:latin typeface="Arial" charset="0"/>
              </a:rPr>
              <a:t>Tenofovir DF versus Adefovir</a:t>
            </a:r>
            <a:br>
              <a:rPr lang="en-US" dirty="0">
                <a:solidFill>
                  <a:srgbClr val="FFFFFF"/>
                </a:solidFill>
                <a:latin typeface="Arial" charset="0"/>
              </a:rPr>
            </a:br>
            <a:r>
              <a:rPr lang="en-US" dirty="0" err="1">
                <a:solidFill>
                  <a:srgbClr val="FFFFFF"/>
                </a:solidFill>
                <a:latin typeface="Arial" charset="0"/>
              </a:rPr>
              <a:t>HBeAg</a:t>
            </a:r>
            <a:r>
              <a:rPr lang="en-US" dirty="0">
                <a:solidFill>
                  <a:srgbClr val="FFFFFF"/>
                </a:solidFill>
                <a:latin typeface="Arial" charset="0"/>
              </a:rPr>
              <a:t>-POSITIVE </a:t>
            </a:r>
            <a:r>
              <a:rPr lang="en-US" dirty="0">
                <a:solidFill>
                  <a:srgbClr val="FFFFFF"/>
                </a:solidFill>
              </a:rPr>
              <a:t>Participants</a:t>
            </a:r>
            <a:r>
              <a:rPr lang="en-US" dirty="0">
                <a:solidFill>
                  <a:srgbClr val="FFFFFF"/>
                </a:solidFill>
                <a:latin typeface="Arial" charset="0"/>
              </a:rPr>
              <a:t>: Study 103 Design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5331699" y="2331719"/>
            <a:ext cx="3200400" cy="10972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800" b="1" dirty="0">
                <a:solidFill>
                  <a:srgbClr val="000000"/>
                </a:solidFill>
                <a:latin typeface="Arial" charset="0"/>
                <a:cs typeface="Arial" charset="0"/>
              </a:rPr>
              <a:t>*Tenofovir DF: </a:t>
            </a:r>
            <a:r>
              <a:rPr lang="en-US" sz="1800" dirty="0">
                <a:solidFill>
                  <a:srgbClr val="000000"/>
                </a:solidFill>
                <a:latin typeface="Arial" charset="0"/>
                <a:cs typeface="Arial" charset="0"/>
              </a:rPr>
              <a:t>300 mg/day</a:t>
            </a:r>
          </a:p>
          <a:p>
            <a:pPr algn="ctr" eaLnBrk="1" hangingPunct="1"/>
            <a:r>
              <a:rPr lang="en-US" sz="1800" dirty="0">
                <a:solidFill>
                  <a:srgbClr val="000000"/>
                </a:solidFill>
                <a:latin typeface="Arial" charset="0"/>
                <a:cs typeface="Arial" charset="0"/>
              </a:rPr>
              <a:t>(n = 176)</a:t>
            </a: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5321539" y="3992880"/>
            <a:ext cx="3200400" cy="1097280"/>
          </a:xfrm>
          <a:prstGeom prst="rect">
            <a:avLst/>
          </a:prstGeom>
          <a:solidFill>
            <a:srgbClr val="A6BAC2">
              <a:alpha val="30000"/>
            </a:srgb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800" b="1">
                <a:solidFill>
                  <a:srgbClr val="000000"/>
                </a:solidFill>
                <a:latin typeface="Arial" charset="0"/>
                <a:cs typeface="Arial" charset="0"/>
              </a:rPr>
              <a:t>Adefovir: </a:t>
            </a:r>
            <a:r>
              <a:rPr lang="en-US" sz="1800">
                <a:solidFill>
                  <a:srgbClr val="000000"/>
                </a:solidFill>
                <a:latin typeface="Arial" charset="0"/>
                <a:cs typeface="Arial" charset="0"/>
              </a:rPr>
              <a:t>10 mg/day</a:t>
            </a:r>
          </a:p>
          <a:p>
            <a:pPr algn="ctr" eaLnBrk="1" hangingPunct="1"/>
            <a:r>
              <a:rPr lang="en-US" sz="1800">
                <a:solidFill>
                  <a:srgbClr val="000000"/>
                </a:solidFill>
                <a:latin typeface="Arial" charset="0"/>
                <a:cs typeface="Arial" charset="0"/>
              </a:rPr>
              <a:t>(n = 90)</a:t>
            </a:r>
          </a:p>
        </p:txBody>
      </p:sp>
      <p:sp>
        <p:nvSpPr>
          <p:cNvPr id="18" name="Line 5"/>
          <p:cNvSpPr>
            <a:spLocks noChangeShapeType="1"/>
          </p:cNvSpPr>
          <p:nvPr/>
        </p:nvSpPr>
        <p:spPr bwMode="auto">
          <a:xfrm flipV="1">
            <a:off x="4385402" y="2870200"/>
            <a:ext cx="87927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19" name="Line 6"/>
          <p:cNvSpPr>
            <a:spLocks noChangeShapeType="1"/>
          </p:cNvSpPr>
          <p:nvPr/>
        </p:nvSpPr>
        <p:spPr bwMode="auto">
          <a:xfrm>
            <a:off x="4429671" y="3708400"/>
            <a:ext cx="835001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en-US"/>
          </a:p>
        </p:txBody>
      </p:sp>
      <p:graphicFrame>
        <p:nvGraphicFramePr>
          <p:cNvPr id="22" name="Group 31">
            <a:extLst>
              <a:ext uri="{FF2B5EF4-FFF2-40B4-BE49-F238E27FC236}">
                <a16:creationId xmlns:a16="http://schemas.microsoft.com/office/drawing/2014/main" id="{6EF13004-3092-E64C-AF23-0A6D5A9BC4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0897803"/>
              </p:ext>
            </p:extLst>
          </p:nvPr>
        </p:nvGraphicFramePr>
        <p:xfrm>
          <a:off x="441175" y="1635199"/>
          <a:ext cx="4039385" cy="4155102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0393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8410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103: Study Design</a:t>
                      </a:r>
                    </a:p>
                  </a:txBody>
                  <a:tcPr marL="81280" marR="81280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692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R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andomized,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double-blind, controlled, phase 3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study to compare tenofovir DF versus adefovir for the treatment of </a:t>
                      </a:r>
                      <a:r>
                        <a:rPr lang="en-US" sz="1600" baseline="0" dirty="0" err="1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HBeAg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-positive adults with chronic HBV</a:t>
                      </a:r>
                      <a:endParaRPr lang="en-US" sz="1600" u="sng" baseline="0" dirty="0">
                        <a:solidFill>
                          <a:srgbClr val="000000"/>
                        </a:solidFill>
                        <a:latin typeface="+mn-lt"/>
                        <a:cs typeface="Arial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1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Key Inclusion</a:t>
                      </a:r>
                      <a:r>
                        <a:rPr lang="en-US" sz="1600" b="1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Criteria</a:t>
                      </a:r>
                      <a:br>
                        <a:rPr lang="en-US" sz="1600" b="0" u="sng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b="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Age 18-69 years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HBeAg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-positive (≥6 months)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ALT 2-10 x upper limit of normal</a:t>
                      </a:r>
                      <a:b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</a:b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- HBV DNA  &gt;1 million copies/mL</a:t>
                      </a:r>
                      <a:b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</a:b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-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CrCl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≥70 mL/min</a:t>
                      </a:r>
                      <a:b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</a:b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-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Knodell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necroinflammation score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rPr>
                        <a:t>≥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3</a:t>
                      </a:r>
                      <a:b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</a:b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- Compensated liver disease</a:t>
                      </a:r>
                    </a:p>
                  </a:txBody>
                  <a:tcPr marL="81280" marR="81280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3" name="Text Box 12">
            <a:extLst>
              <a:ext uri="{FF2B5EF4-FFF2-40B4-BE49-F238E27FC236}">
                <a16:creationId xmlns:a16="http://schemas.microsoft.com/office/drawing/2014/main" id="{CBB6A4C4-9897-5A42-AB96-445CDFFA23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1539" y="5535206"/>
            <a:ext cx="3200400" cy="548640"/>
          </a:xfrm>
          <a:prstGeom prst="rect">
            <a:avLst/>
          </a:prstGeom>
          <a:solidFill>
            <a:schemeClr val="accent4">
              <a:lumMod val="20000"/>
              <a:lumOff val="80000"/>
              <a:alpha val="40000"/>
            </a:schemeClr>
          </a:solidFill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hlink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hlink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hlink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hlink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hlink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*Stratified by 1:1 by ALT elevation</a:t>
            </a:r>
          </a:p>
          <a:p>
            <a:pPr eaLnBrk="1" hangingPunct="1"/>
            <a:r>
              <a:rPr 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(&lt;4X ULN versus ≥4X ULN)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89B1EEA9-8020-E34D-B6CD-B7AB69B59E84}"/>
              </a:ext>
            </a:extLst>
          </p:cNvPr>
          <p:cNvSpPr>
            <a:spLocks noChangeAspect="1"/>
          </p:cNvSpPr>
          <p:nvPr/>
        </p:nvSpPr>
        <p:spPr>
          <a:xfrm>
            <a:off x="4758964" y="4050919"/>
            <a:ext cx="263781" cy="2743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lnSpc>
                <a:spcPts val="1200"/>
              </a:lnSpc>
            </a:pPr>
            <a:r>
              <a:rPr lang="en-US" sz="1100" b="1" dirty="0">
                <a:latin typeface="Arial"/>
                <a:cs typeface="Arial"/>
              </a:rPr>
              <a:t>1x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C80B8924-CB0E-9045-BCB9-A9C261A8349B}"/>
              </a:ext>
            </a:extLst>
          </p:cNvPr>
          <p:cNvSpPr>
            <a:spLocks noChangeAspect="1"/>
          </p:cNvSpPr>
          <p:nvPr/>
        </p:nvSpPr>
        <p:spPr>
          <a:xfrm>
            <a:off x="4758965" y="3109104"/>
            <a:ext cx="263780" cy="2743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lnSpc>
                <a:spcPts val="1200"/>
              </a:lnSpc>
            </a:pPr>
            <a:r>
              <a:rPr lang="en-US" sz="1100" b="1" dirty="0">
                <a:latin typeface="Arial"/>
                <a:cs typeface="Arial"/>
              </a:rPr>
              <a:t>2x</a:t>
            </a:r>
          </a:p>
        </p:txBody>
      </p:sp>
    </p:spTree>
    <p:extLst>
      <p:ext uri="{BB962C8B-B14F-4D97-AF65-F5344CB8AC3E}">
        <p14:creationId xmlns:p14="http://schemas.microsoft.com/office/powerpoint/2010/main" val="247604793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solidFill>
                  <a:srgbClr val="1F497D"/>
                </a:solidFill>
                <a:latin typeface="Arial" charset="0"/>
              </a:rPr>
              <a:t>Marcellin P, et al. N </a:t>
            </a:r>
            <a:r>
              <a:rPr lang="en-US" dirty="0" err="1">
                <a:solidFill>
                  <a:srgbClr val="1F497D"/>
                </a:solidFill>
                <a:latin typeface="Arial" charset="0"/>
              </a:rPr>
              <a:t>Engl</a:t>
            </a:r>
            <a:r>
              <a:rPr lang="en-US" dirty="0">
                <a:solidFill>
                  <a:srgbClr val="1F497D"/>
                </a:solidFill>
                <a:latin typeface="Arial" charset="0"/>
              </a:rPr>
              <a:t> J Med. 2008;359:2442-55.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Tenofovir DF versus Adefovir</a:t>
            </a:r>
            <a:b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Study 103: </a:t>
            </a:r>
            <a:r>
              <a:rPr lang="en-US" dirty="0" err="1">
                <a:solidFill>
                  <a:srgbClr val="FFFFFF"/>
                </a:solidFill>
              </a:rPr>
              <a:t>HBeAg</a:t>
            </a:r>
            <a:r>
              <a:rPr lang="en-US" dirty="0">
                <a:solidFill>
                  <a:srgbClr val="FFFFFF"/>
                </a:solidFill>
              </a:rPr>
              <a:t>-Positive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graphicFrame>
        <p:nvGraphicFramePr>
          <p:cNvPr id="5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2242885"/>
              </p:ext>
            </p:extLst>
          </p:nvPr>
        </p:nvGraphicFramePr>
        <p:xfrm>
          <a:off x="457200" y="1447800"/>
          <a:ext cx="8229600" cy="47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3031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600" dirty="0"/>
                        <a:t>Baseline Characteristic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44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</a:rPr>
                        <a:t>Tenofovir DF</a:t>
                      </a:r>
                      <a:br>
                        <a:rPr lang="en-US" sz="1600" b="0" dirty="0">
                          <a:solidFill>
                            <a:srgbClr val="FFFFFF"/>
                          </a:solidFill>
                        </a:rPr>
                      </a:br>
                      <a:r>
                        <a:rPr lang="en-US" sz="1400" b="0" dirty="0">
                          <a:solidFill>
                            <a:srgbClr val="FFFFFF"/>
                          </a:solidFill>
                        </a:rPr>
                        <a:t>(n = 176)</a:t>
                      </a:r>
                      <a:endParaRPr lang="en-US" sz="14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</a:rPr>
                        <a:t>Adefovir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b="0" dirty="0">
                          <a:solidFill>
                            <a:srgbClr val="FFFFFF"/>
                          </a:solidFill>
                        </a:rPr>
                        <a:t>(n</a:t>
                      </a:r>
                      <a:r>
                        <a:rPr lang="en-US" sz="1400" b="0" baseline="0" dirty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lang="en-US" sz="1400" b="0" dirty="0">
                          <a:solidFill>
                            <a:srgbClr val="FFFFFF"/>
                          </a:solidFill>
                        </a:rPr>
                        <a:t>= 90)</a:t>
                      </a:r>
                      <a:endParaRPr lang="en-US" sz="14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82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196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1600" dirty="0"/>
                        <a:t>Age, mean (±SD), years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34 ±11</a:t>
                      </a:r>
                    </a:p>
                  </a:txBody>
                  <a:tcPr anchor="ctr"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34 ±12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196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1600" dirty="0"/>
                        <a:t>Male, no. (%)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119 (68)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64 (71)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319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1600" dirty="0"/>
                        <a:t>Race, no. (%)</a:t>
                      </a:r>
                    </a:p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1600" dirty="0"/>
                        <a:t>  White</a:t>
                      </a:r>
                    </a:p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1600" dirty="0"/>
                        <a:t>  Asian</a:t>
                      </a:r>
                    </a:p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1600" dirty="0"/>
                        <a:t>  Black</a:t>
                      </a:r>
                    </a:p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1600" dirty="0"/>
                        <a:t>  Other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endParaRPr lang="en-US" sz="1600" dirty="0"/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92 (52)</a:t>
                      </a: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64 (36)</a:t>
                      </a: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13 (7)</a:t>
                      </a: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7 (4)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endParaRPr lang="en-US" sz="1600" dirty="0"/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46 (51)</a:t>
                      </a: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32 (36)</a:t>
                      </a: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5 (6)</a:t>
                      </a: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7 (8)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9001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1600" dirty="0" err="1"/>
                        <a:t>Knodell</a:t>
                      </a:r>
                      <a:r>
                        <a:rPr lang="en-US" sz="1600" dirty="0"/>
                        <a:t> inflammatory score,</a:t>
                      </a:r>
                      <a:r>
                        <a:rPr lang="en-US" sz="1600" baseline="0" dirty="0"/>
                        <a:t> mean (</a:t>
                      </a:r>
                      <a:r>
                        <a:rPr lang="en-US" sz="1600" dirty="0"/>
                        <a:t>±SD</a:t>
                      </a:r>
                      <a:r>
                        <a:rPr lang="en-US" sz="1600" baseline="0" dirty="0"/>
                        <a:t>)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8.3 ±2.14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8.3 ±2.27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6070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1600" dirty="0" err="1"/>
                        <a:t>Knodell</a:t>
                      </a:r>
                      <a:r>
                        <a:rPr lang="en-US" sz="1600" dirty="0"/>
                        <a:t> fibrosis score,</a:t>
                      </a:r>
                      <a:r>
                        <a:rPr lang="en-US" sz="1600" baseline="0" dirty="0"/>
                        <a:t> mean (</a:t>
                      </a:r>
                      <a:r>
                        <a:rPr lang="en-US" sz="1600" dirty="0"/>
                        <a:t>±SD</a:t>
                      </a:r>
                      <a:r>
                        <a:rPr lang="en-US" sz="1600" baseline="0" dirty="0"/>
                        <a:t>)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2.3 ±1.23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2.4 ±1.19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6070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1600" dirty="0"/>
                        <a:t>Mean HBV DNA, log</a:t>
                      </a:r>
                      <a:r>
                        <a:rPr lang="en-US" sz="1600" baseline="-25000" dirty="0"/>
                        <a:t>10</a:t>
                      </a:r>
                      <a:r>
                        <a:rPr lang="en-US" sz="1600" dirty="0"/>
                        <a:t> IU/mL (±SD)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8.64 ±1.076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8.88 ±0.930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6070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1600" dirty="0"/>
                        <a:t>Prior treatment with lamivudine or emtricitabine, no. (%)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8 (5)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1 (1)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1086173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solidFill>
                  <a:srgbClr val="1F497D"/>
                </a:solidFill>
                <a:latin typeface="Arial" charset="0"/>
              </a:rPr>
              <a:t>Marcellin P, et al. N </a:t>
            </a:r>
            <a:r>
              <a:rPr lang="en-US" dirty="0" err="1">
                <a:solidFill>
                  <a:srgbClr val="1F497D"/>
                </a:solidFill>
                <a:latin typeface="Arial" charset="0"/>
              </a:rPr>
              <a:t>Engl</a:t>
            </a:r>
            <a:r>
              <a:rPr lang="en-US" dirty="0">
                <a:solidFill>
                  <a:srgbClr val="1F497D"/>
                </a:solidFill>
                <a:latin typeface="Arial" charset="0"/>
              </a:rPr>
              <a:t> J Med. 2008;359:2442-55.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Tenofovir DF versus Adefovir</a:t>
            </a:r>
            <a:b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Study 103: </a:t>
            </a:r>
            <a:r>
              <a:rPr lang="en-US" dirty="0" err="1">
                <a:solidFill>
                  <a:srgbClr val="FFFFFF"/>
                </a:solidFill>
              </a:rPr>
              <a:t>HBeAg</a:t>
            </a:r>
            <a:r>
              <a:rPr lang="en-US" dirty="0">
                <a:solidFill>
                  <a:srgbClr val="FFFFFF"/>
                </a:solidFill>
              </a:rPr>
              <a:t>-Positive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graphicFrame>
        <p:nvGraphicFramePr>
          <p:cNvPr id="5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0777190"/>
              </p:ext>
            </p:extLst>
          </p:nvPr>
        </p:nvGraphicFramePr>
        <p:xfrm>
          <a:off x="457200" y="14478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0161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600" dirty="0"/>
                        <a:t>Baseline Characteristic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44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</a:rPr>
                        <a:t>Tenofovir</a:t>
                      </a:r>
                      <a:br>
                        <a:rPr lang="en-US" sz="1600" b="0" dirty="0">
                          <a:solidFill>
                            <a:srgbClr val="FFFFFF"/>
                          </a:solidFill>
                        </a:rPr>
                      </a:br>
                      <a:r>
                        <a:rPr lang="en-US" sz="1400" b="0" dirty="0">
                          <a:solidFill>
                            <a:srgbClr val="FFFFFF"/>
                          </a:solidFill>
                        </a:rPr>
                        <a:t>(n = 176)</a:t>
                      </a:r>
                      <a:endParaRPr lang="en-US" sz="14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</a:rPr>
                        <a:t>Adefovir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b="0" dirty="0">
                          <a:solidFill>
                            <a:srgbClr val="FFFFFF"/>
                          </a:solidFill>
                        </a:rPr>
                        <a:t>(n</a:t>
                      </a:r>
                      <a:r>
                        <a:rPr lang="en-US" sz="1400" b="0" baseline="0" dirty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lang="en-US" sz="1400" b="0" dirty="0">
                          <a:solidFill>
                            <a:srgbClr val="FFFFFF"/>
                          </a:solidFill>
                        </a:rPr>
                        <a:t>= 90)</a:t>
                      </a:r>
                      <a:endParaRPr lang="en-US" sz="14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82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3815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1600" dirty="0"/>
                        <a:t>Alanine aminotransferase, no. (%)</a:t>
                      </a:r>
                    </a:p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1600" dirty="0"/>
                        <a:t>  &lt;2 x upper limit of normal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  2 to &lt;5 x upper limit of normal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  ≥5 x upper limit of normal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endParaRPr lang="en-US" sz="1600" dirty="0"/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39 (22)</a:t>
                      </a: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105 (60)</a:t>
                      </a: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32 (18)</a:t>
                      </a:r>
                    </a:p>
                  </a:txBody>
                  <a:tcPr anchor="ctr"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endParaRPr lang="en-US" sz="1600" dirty="0"/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16 (18)</a:t>
                      </a: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55 (61)</a:t>
                      </a: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19 (21)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101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1600" dirty="0"/>
                        <a:t>Previous treatment with interferon, no. (%)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30 (17)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13 (14)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6923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1600" dirty="0"/>
                        <a:t>HBV genotype, no. (%)</a:t>
                      </a:r>
                    </a:p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1600" dirty="0"/>
                        <a:t>  A</a:t>
                      </a:r>
                    </a:p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1600" dirty="0"/>
                        <a:t>  B</a:t>
                      </a:r>
                    </a:p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1600" dirty="0"/>
                        <a:t>  C</a:t>
                      </a:r>
                    </a:p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1600" dirty="0"/>
                        <a:t>  D</a:t>
                      </a:r>
                    </a:p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1600" dirty="0"/>
                        <a:t>  E, F, G, H</a:t>
                      </a:r>
                    </a:p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1600" dirty="0"/>
                        <a:t>  Other or unknown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endParaRPr lang="en-US" sz="1600" dirty="0"/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41 (24)</a:t>
                      </a: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25 (14)</a:t>
                      </a: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43 (25)</a:t>
                      </a: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55 (32)</a:t>
                      </a: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9 (5)</a:t>
                      </a: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3 (2)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endParaRPr lang="en-US" sz="1600" dirty="0"/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18 (20)</a:t>
                      </a: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10 (11)</a:t>
                      </a: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26 (30)</a:t>
                      </a: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31 (35)</a:t>
                      </a: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3 (3)</a:t>
                      </a: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2 (2)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0192816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Tenofovir DF versus Adefovir</a:t>
            </a:r>
            <a:b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Study 103: </a:t>
            </a:r>
            <a:r>
              <a:rPr lang="en-US" dirty="0" err="1">
                <a:solidFill>
                  <a:srgbClr val="FFFFFF"/>
                </a:solidFill>
              </a:rPr>
              <a:t>HBeAg</a:t>
            </a:r>
            <a:r>
              <a:rPr lang="en-US" dirty="0">
                <a:solidFill>
                  <a:srgbClr val="FFFFFF"/>
                </a:solidFill>
              </a:rPr>
              <a:t>-Positive Results</a:t>
            </a:r>
          </a:p>
        </p:txBody>
      </p:sp>
      <p:sp>
        <p:nvSpPr>
          <p:cNvPr id="36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solidFill>
                  <a:srgbClr val="1F497D"/>
                </a:solidFill>
                <a:latin typeface="Arial" charset="0"/>
              </a:rPr>
              <a:t>Marcellin P, et al. N </a:t>
            </a:r>
            <a:r>
              <a:rPr lang="en-US" dirty="0" err="1">
                <a:solidFill>
                  <a:srgbClr val="1F497D"/>
                </a:solidFill>
                <a:latin typeface="Arial" charset="0"/>
              </a:rPr>
              <a:t>Engl</a:t>
            </a:r>
            <a:r>
              <a:rPr lang="en-US" dirty="0">
                <a:solidFill>
                  <a:srgbClr val="1F497D"/>
                </a:solidFill>
                <a:latin typeface="Arial" charset="0"/>
              </a:rPr>
              <a:t> J Med. 2008;359:2442-55. 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6FF6316-E39B-5046-9E57-4425786481F1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 err="1">
                <a:latin typeface="Arial" charset="0"/>
              </a:rPr>
              <a:t>HBeAg</a:t>
            </a:r>
            <a:r>
              <a:rPr lang="en-US" dirty="0">
                <a:latin typeface="Arial" charset="0"/>
              </a:rPr>
              <a:t>-Positive Participants: Week 48 Treatment Response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graphicFrame>
        <p:nvGraphicFramePr>
          <p:cNvPr id="7" name="Object 3">
            <a:extLst>
              <a:ext uri="{FF2B5EF4-FFF2-40B4-BE49-F238E27FC236}">
                <a16:creationId xmlns:a16="http://schemas.microsoft.com/office/drawing/2014/main" id="{8240AA40-ECA3-EC40-8FD0-6BB09E3D08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9223302"/>
              </p:ext>
            </p:extLst>
          </p:nvPr>
        </p:nvGraphicFramePr>
        <p:xfrm>
          <a:off x="361950" y="1873837"/>
          <a:ext cx="8460336" cy="3931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7077025E-F04A-C542-8590-F7B2FB1489AA}"/>
              </a:ext>
            </a:extLst>
          </p:cNvPr>
          <p:cNvSpPr/>
          <p:nvPr/>
        </p:nvSpPr>
        <p:spPr>
          <a:xfrm>
            <a:off x="2765077" y="2463496"/>
            <a:ext cx="914400" cy="274320"/>
          </a:xfrm>
          <a:prstGeom prst="round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P&lt;0.001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D62ABB92-3C19-3048-A88A-81345C0F1804}"/>
              </a:ext>
            </a:extLst>
          </p:cNvPr>
          <p:cNvSpPr/>
          <p:nvPr/>
        </p:nvSpPr>
        <p:spPr>
          <a:xfrm>
            <a:off x="6436360" y="2463496"/>
            <a:ext cx="914400" cy="274320"/>
          </a:xfrm>
          <a:prstGeom prst="round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P=0.32</a:t>
            </a:r>
          </a:p>
        </p:txBody>
      </p:sp>
      <p:sp>
        <p:nvSpPr>
          <p:cNvPr id="11" name="Text Box 12">
            <a:extLst>
              <a:ext uri="{FF2B5EF4-FFF2-40B4-BE49-F238E27FC236}">
                <a16:creationId xmlns:a16="http://schemas.microsoft.com/office/drawing/2014/main" id="{693EF687-DCA6-4744-81D9-1542D08320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892" y="6013076"/>
            <a:ext cx="8161655" cy="307777"/>
          </a:xfrm>
          <a:prstGeom prst="rect">
            <a:avLst/>
          </a:prstGeom>
          <a:solidFill>
            <a:schemeClr val="bg1">
              <a:lumMod val="85000"/>
              <a:alpha val="40000"/>
            </a:schemeClr>
          </a:solidFill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hlink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hlink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hlink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hlink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hlink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*Reduction of ≥2 points in the </a:t>
            </a:r>
            <a:r>
              <a:rPr lang="en-US" sz="1400" dirty="0" err="1">
                <a:solidFill>
                  <a:srgbClr val="000000"/>
                </a:solidFill>
                <a:latin typeface="Arial" charset="0"/>
                <a:cs typeface="Arial" charset="0"/>
              </a:rPr>
              <a:t>Knodell</a:t>
            </a:r>
            <a:r>
              <a:rPr 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charset="0"/>
                <a:cs typeface="Arial" charset="0"/>
              </a:rPr>
              <a:t>necroinflammatory</a:t>
            </a:r>
            <a:r>
              <a:rPr 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 score without an increase in fibrosis</a:t>
            </a:r>
          </a:p>
        </p:txBody>
      </p:sp>
    </p:spTree>
    <p:extLst>
      <p:ext uri="{BB962C8B-B14F-4D97-AF65-F5344CB8AC3E}">
        <p14:creationId xmlns:p14="http://schemas.microsoft.com/office/powerpoint/2010/main" val="3949679763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defTabSz="457200"/>
            <a:r>
              <a:rPr lang="en-US" dirty="0">
                <a:solidFill>
                  <a:srgbClr val="F0EADC"/>
                </a:solidFill>
                <a:latin typeface="Arial" charset="0"/>
              </a:rPr>
              <a:t>Tenofovir DF versus Adefo</a:t>
            </a:r>
            <a:r>
              <a:rPr lang="en-US" dirty="0">
                <a:solidFill>
                  <a:srgbClr val="FFFFFF"/>
                </a:solidFill>
                <a:latin typeface="Arial" charset="0"/>
              </a:rPr>
              <a:t>vir</a:t>
            </a:r>
            <a:br>
              <a:rPr lang="en-US" dirty="0">
                <a:solidFill>
                  <a:srgbClr val="FFFFFF"/>
                </a:solidFill>
                <a:latin typeface="Arial" charset="0"/>
              </a:rPr>
            </a:br>
            <a:r>
              <a:rPr lang="en-US" dirty="0">
                <a:solidFill>
                  <a:srgbClr val="FFFFFF"/>
                </a:solidFill>
                <a:latin typeface="Arial" charset="0"/>
              </a:rPr>
              <a:t>Study 103 Serologic Responses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solidFill>
                  <a:srgbClr val="1F497D"/>
                </a:solidFill>
                <a:latin typeface="Arial" charset="0"/>
              </a:rPr>
              <a:t>Marcellin P, et al. N </a:t>
            </a:r>
            <a:r>
              <a:rPr lang="en-US" dirty="0" err="1">
                <a:solidFill>
                  <a:srgbClr val="1F497D"/>
                </a:solidFill>
                <a:latin typeface="Arial" charset="0"/>
              </a:rPr>
              <a:t>Engl</a:t>
            </a:r>
            <a:r>
              <a:rPr lang="en-US" dirty="0">
                <a:solidFill>
                  <a:srgbClr val="1F497D"/>
                </a:solidFill>
                <a:latin typeface="Arial" charset="0"/>
              </a:rPr>
              <a:t> J Med. 2008;359:2442-55.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 err="1">
                <a:latin typeface="Arial" charset="0"/>
              </a:rPr>
              <a:t>HBeAg</a:t>
            </a:r>
            <a:r>
              <a:rPr lang="en-US" dirty="0">
                <a:latin typeface="Arial" charset="0"/>
              </a:rPr>
              <a:t>-Positive Participants: Week 48 Treatment Response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2939945"/>
              </p:ext>
            </p:extLst>
          </p:nvPr>
        </p:nvGraphicFramePr>
        <p:xfrm>
          <a:off x="461010" y="1965960"/>
          <a:ext cx="8229600" cy="42660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FCED086E-295C-FF47-9842-65218DDC0D0B}"/>
              </a:ext>
            </a:extLst>
          </p:cNvPr>
          <p:cNvSpPr/>
          <p:nvPr/>
        </p:nvSpPr>
        <p:spPr>
          <a:xfrm>
            <a:off x="2783840" y="4495800"/>
            <a:ext cx="914400" cy="274320"/>
          </a:xfrm>
          <a:prstGeom prst="round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P=0.02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AAA1745D-76A9-4948-A5EC-E41D364D23D5}"/>
              </a:ext>
            </a:extLst>
          </p:cNvPr>
          <p:cNvSpPr/>
          <p:nvPr/>
        </p:nvSpPr>
        <p:spPr>
          <a:xfrm>
            <a:off x="6319520" y="2714106"/>
            <a:ext cx="914400" cy="274320"/>
          </a:xfrm>
          <a:prstGeom prst="round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P=0.36</a:t>
            </a:r>
          </a:p>
        </p:txBody>
      </p:sp>
    </p:spTree>
    <p:extLst>
      <p:ext uri="{BB962C8B-B14F-4D97-AF65-F5344CB8AC3E}">
        <p14:creationId xmlns:p14="http://schemas.microsoft.com/office/powerpoint/2010/main" val="1214814775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3A1A9E1-4156-9449-BEC7-238755677C0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>
                <a:solidFill>
                  <a:srgbClr val="1F497D"/>
                </a:solidFill>
                <a:latin typeface="Arial" pitchFamily="-106" charset="0"/>
              </a:rPr>
              <a:t>Source: </a:t>
            </a:r>
            <a:r>
              <a:rPr lang="en-US" dirty="0"/>
              <a:t>Source: </a:t>
            </a:r>
            <a:r>
              <a:rPr lang="en-US" dirty="0">
                <a:solidFill>
                  <a:srgbClr val="1F497D"/>
                </a:solidFill>
                <a:latin typeface="Arial" charset="0"/>
              </a:rPr>
              <a:t>Marcellin P, et al. N </a:t>
            </a:r>
            <a:r>
              <a:rPr lang="en-US" dirty="0" err="1">
                <a:solidFill>
                  <a:srgbClr val="1F497D"/>
                </a:solidFill>
                <a:latin typeface="Arial" charset="0"/>
              </a:rPr>
              <a:t>Engl</a:t>
            </a:r>
            <a:r>
              <a:rPr lang="en-US" dirty="0">
                <a:solidFill>
                  <a:srgbClr val="1F497D"/>
                </a:solidFill>
                <a:latin typeface="Arial" charset="0"/>
              </a:rPr>
              <a:t> J Med. 2008;359:2442-55.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4D97105-AB53-094C-AA41-672BBBF18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0EADC"/>
                </a:solidFill>
              </a:rPr>
              <a:t>Safety and Adverse Events</a:t>
            </a:r>
            <a:br>
              <a:rPr lang="en-US" dirty="0">
                <a:solidFill>
                  <a:srgbClr val="F0EADC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Study 102 (</a:t>
            </a:r>
            <a:r>
              <a:rPr lang="en-US" dirty="0" err="1">
                <a:solidFill>
                  <a:srgbClr val="FFFFFF"/>
                </a:solidFill>
              </a:rPr>
              <a:t>HBeAg</a:t>
            </a:r>
            <a:r>
              <a:rPr lang="en-US" dirty="0">
                <a:solidFill>
                  <a:srgbClr val="FFFFFF"/>
                </a:solidFill>
              </a:rPr>
              <a:t>-Negative) &amp; 103 (</a:t>
            </a:r>
            <a:r>
              <a:rPr lang="en-US" dirty="0" err="1">
                <a:solidFill>
                  <a:srgbClr val="FFFFFF"/>
                </a:solidFill>
              </a:rPr>
              <a:t>HBeAg</a:t>
            </a:r>
            <a:r>
              <a:rPr lang="en-US" dirty="0">
                <a:solidFill>
                  <a:srgbClr val="FFFFFF"/>
                </a:solidFill>
              </a:rPr>
              <a:t>-Positive)</a:t>
            </a: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B7A8618-AF52-9240-9E81-E4EE049834A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0" y="2715768"/>
          <a:ext cx="9144000" cy="20086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3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: “Among patients with chronic HBV infection, tenofovir DF at a daily dose of 300 mg had superior antiviral efficacy with a similar safety profile as compared with adefovir </a:t>
                      </a:r>
                      <a:r>
                        <a:rPr lang="en-US" sz="2000" b="0" i="0" dirty="0" err="1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dipivoxil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 at a daily dose of 10 mg through week 48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.”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0238287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AETC_Master_Template_061510">
  <a:themeElements>
    <a:clrScheme name="NWAETC Final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B59452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AETC_Master_Template_061510.potx</Template>
  <TotalTime>36666</TotalTime>
  <Words>714</Words>
  <Application>Microsoft Macintosh PowerPoint</Application>
  <PresentationFormat>On-screen Show (4:3)</PresentationFormat>
  <Paragraphs>116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ＭＳ Ｐゴシック</vt:lpstr>
      <vt:lpstr>Arial</vt:lpstr>
      <vt:lpstr>Geneva</vt:lpstr>
      <vt:lpstr>Times New Roman</vt:lpstr>
      <vt:lpstr>AETC_Master_Template_061510</vt:lpstr>
      <vt:lpstr>Tenofovir DF versus Adefovir in Chronic HBV Study 103: HBeAg-Positive</vt:lpstr>
      <vt:lpstr>Tenofovir DF versus Adefovir HBeAg-POSITIVE Participants: Study 103 Design</vt:lpstr>
      <vt:lpstr>Tenofovir DF versus Adefovir Study 103: HBeAg-Positive</vt:lpstr>
      <vt:lpstr>Tenofovir DF versus Adefovir Study 103: HBeAg-Positive</vt:lpstr>
      <vt:lpstr>Tenofovir DF versus Adefovir Study 103: HBeAg-Positive Results</vt:lpstr>
      <vt:lpstr>Tenofovir DF versus Adefovir Study 103 Serologic Responses</vt:lpstr>
      <vt:lpstr>Safety and Adverse Events Study 102 (HBeAg-Negative) &amp; 103 (HBeAg-Positive)</vt:lpstr>
    </vt:vector>
  </TitlesOfParts>
  <Company>HMC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David Spach</cp:lastModifiedBy>
  <cp:revision>1417</cp:revision>
  <cp:lastPrinted>2019-10-21T18:40:24Z</cp:lastPrinted>
  <dcterms:created xsi:type="dcterms:W3CDTF">2010-11-28T05:36:22Z</dcterms:created>
  <dcterms:modified xsi:type="dcterms:W3CDTF">2020-03-01T14:23:15Z</dcterms:modified>
</cp:coreProperties>
</file>