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57" r:id="rId2"/>
    <p:sldId id="459" r:id="rId3"/>
    <p:sldId id="461" r:id="rId4"/>
    <p:sldId id="462" r:id="rId5"/>
    <p:sldId id="969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C5CC"/>
    <a:srgbClr val="517174"/>
    <a:srgbClr val="597C7E"/>
    <a:srgbClr val="2C5986"/>
    <a:srgbClr val="285078"/>
    <a:srgbClr val="003140"/>
    <a:srgbClr val="686868"/>
    <a:srgbClr val="000000"/>
    <a:srgbClr val="C0504D"/>
    <a:srgbClr val="802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34" autoAdjust="0"/>
    <p:restoredTop sz="96355" autoAdjust="0"/>
  </p:normalViewPr>
  <p:slideViewPr>
    <p:cSldViewPr snapToGrid="0" showGuides="1">
      <p:cViewPr varScale="1">
        <p:scale>
          <a:sx n="149" d="100"/>
          <a:sy n="149" d="100"/>
        </p:scale>
        <p:origin x="1008" y="17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4122637795275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Telbivudine</c:v>
                </c:pt>
              </c:strCache>
            </c:strRef>
          </c:tx>
          <c:spPr>
            <a:solidFill>
              <a:srgbClr val="3C7EB7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HBV DNA &lt;300 copies/mL</c:v>
                </c:pt>
                <c:pt idx="1">
                  <c:v>Histologic Response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60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A-B546-80F5-355E588496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Lamivudine</c:v>
                </c:pt>
              </c:strCache>
            </c:strRef>
          </c:tx>
          <c:spPr>
            <a:solidFill>
              <a:srgbClr val="A6714D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HBV DNA &lt;300 copies/mL</c:v>
                </c:pt>
                <c:pt idx="1">
                  <c:v>Histologic Response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40</c:v>
                </c:pt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FA-B546-80F5-355E588496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387219304"/>
        <c:axId val="572568648"/>
      </c:barChart>
      <c:catAx>
        <c:axId val="-387219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>
                <a:latin typeface="Arial"/>
                <a:cs typeface="Arial"/>
              </a:defRPr>
            </a:pPr>
            <a:endParaRPr lang="en-US"/>
          </a:p>
        </c:txPr>
        <c:crossAx val="572568648"/>
        <c:crosses val="autoZero"/>
        <c:auto val="1"/>
        <c:lblAlgn val="ctr"/>
        <c:lblOffset val="100"/>
        <c:noMultiLvlLbl val="0"/>
      </c:catAx>
      <c:valAx>
        <c:axId val="57256864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9.82095729769316E-3"/>
              <c:y val="0.3164149168853889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38721930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8784594074500995"/>
          <c:y val="3.3333333333333298E-2"/>
          <c:w val="0.40314834096151198"/>
          <c:h val="6.5809055118110193E-2"/>
        </c:manualLayout>
      </c:layout>
      <c:overlay val="0"/>
      <c:txPr>
        <a:bodyPr/>
        <a:lstStyle/>
        <a:p>
          <a:pPr algn="r">
            <a:defRPr sz="18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4122637795275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Telbivudine</c:v>
                </c:pt>
              </c:strCache>
            </c:strRef>
          </c:tx>
          <c:spPr>
            <a:solidFill>
              <a:srgbClr val="3C7EB7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HBV DNA &lt;300 copies/mL</c:v>
                </c:pt>
                <c:pt idx="1">
                  <c:v>Histologic Response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88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1-574B-B252-16CB73FED1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Lamivudine</c:v>
                </c:pt>
              </c:strCache>
            </c:strRef>
          </c:tx>
          <c:spPr>
            <a:solidFill>
              <a:srgbClr val="A6714D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HBV DNA &lt;300 copies/mL</c:v>
                </c:pt>
                <c:pt idx="1">
                  <c:v>Histologic Response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71</c:v>
                </c:pt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1-574B-B252-16CB73FED1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9617976"/>
        <c:axId val="-2080288152"/>
      </c:barChart>
      <c:catAx>
        <c:axId val="2129617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/>
          <a:lstStyle/>
          <a:p>
            <a:pPr>
              <a:defRPr sz="1800" b="1">
                <a:latin typeface="Arial"/>
                <a:cs typeface="Arial"/>
              </a:defRPr>
            </a:pPr>
            <a:endParaRPr lang="en-US"/>
          </a:p>
        </c:txPr>
        <c:crossAx val="-2080288152"/>
        <c:crosses val="autoZero"/>
        <c:auto val="1"/>
        <c:lblAlgn val="ctr"/>
        <c:lblOffset val="100"/>
        <c:noMultiLvlLbl val="0"/>
      </c:catAx>
      <c:valAx>
        <c:axId val="-208028815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9.82095729769316E-3"/>
              <c:y val="0.299748250218722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96179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8784594074500995"/>
          <c:y val="3.3333333333333298E-2"/>
          <c:w val="0.40314834096151198"/>
          <c:h val="6.5809055118110193E-2"/>
        </c:manualLayout>
      </c:layout>
      <c:overlay val="0"/>
      <c:txPr>
        <a:bodyPr/>
        <a:lstStyle/>
        <a:p>
          <a:pPr algn="r">
            <a:defRPr sz="18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Telbivudine versus Lamivudine</a:t>
            </a:r>
            <a:br>
              <a:rPr lang="en-US" sz="2800" dirty="0"/>
            </a:br>
            <a:r>
              <a:rPr lang="en-US" sz="2800" dirty="0"/>
              <a:t>Globe Study: 52 Weeks</a:t>
            </a:r>
          </a:p>
        </p:txBody>
      </p:sp>
    </p:spTree>
    <p:extLst>
      <p:ext uri="{BB962C8B-B14F-4D97-AF65-F5344CB8AC3E}">
        <p14:creationId xmlns:p14="http://schemas.microsoft.com/office/powerpoint/2010/main" val="139968673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488810"/>
            <a:ext cx="9144000" cy="451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Lai CL, et. al. N </a:t>
            </a:r>
            <a:r>
              <a:rPr lang="en-US" dirty="0" err="1">
                <a:latin typeface="Arial" pitchFamily="-106" charset="0"/>
              </a:rPr>
              <a:t>Engl</a:t>
            </a:r>
            <a:r>
              <a:rPr lang="en-US" dirty="0">
                <a:latin typeface="Arial" pitchFamily="-106" charset="0"/>
              </a:rPr>
              <a:t> J Med. 2007;357:2576-88.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-106" charset="0"/>
              </a:rPr>
              <a:t>Telbivudine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-106" charset="0"/>
              </a:rPr>
              <a:t> versus Lamivudine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-106" charset="0"/>
              </a:rPr>
            </a:br>
            <a:r>
              <a:rPr lang="en-US" dirty="0">
                <a:solidFill>
                  <a:srgbClr val="FFFFFF"/>
                </a:solidFill>
                <a:latin typeface="Arial" pitchFamily="-106" charset="0"/>
              </a:rPr>
              <a:t>Globe Study: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43388" y="2882725"/>
            <a:ext cx="3978275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Telbivudine: 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600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683)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35452" y="4522178"/>
            <a:ext cx="3972403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Lamivudine:</a:t>
            </a:r>
            <a:r>
              <a:rPr lang="en-US" sz="18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100 mg/day</a:t>
            </a:r>
          </a:p>
          <a:p>
            <a:pPr algn="ctr" eaLnBrk="1" hangingPunct="1"/>
            <a:r>
              <a:rPr lang="en-US" sz="18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687)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725863" y="376533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233353" y="1923291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226426" y="1923291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650163" y="1558752"/>
            <a:ext cx="1189037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Week 52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751964" y="1558751"/>
            <a:ext cx="96304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Week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58653" y="2081697"/>
            <a:ext cx="1535023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Randomized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631113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rot="5400000" flipV="1">
            <a:off x="3725863" y="4204768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57750"/>
              </p:ext>
            </p:extLst>
          </p:nvPr>
        </p:nvGraphicFramePr>
        <p:xfrm>
          <a:off x="255243" y="2895335"/>
          <a:ext cx="3497263" cy="2606040"/>
        </p:xfrm>
        <a:graphic>
          <a:graphicData uri="http://schemas.openxmlformats.org/drawingml/2006/table">
            <a:tbl>
              <a:tblPr/>
              <a:tblGrid>
                <a:gridCol w="3497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92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Globe: Key Study Features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111">
                <a:tc>
                  <a:txBody>
                    <a:bodyPr/>
                    <a:lstStyle/>
                    <a:p>
                      <a:pPr marL="91440" marR="0" lvl="0" indent="-182880" algn="l" defTabSz="457200" rtl="0" eaLnBrk="1" fontAlgn="base" latinLnBrk="0" hangingPunct="1">
                        <a:lnSpc>
                          <a:spcPts val="2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Randomized, double-blinded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ts val="2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HBeAg-positive (n = 921)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ts val="2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HBeAg-negative (n = 446)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ts val="2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Treatment-naïve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ts val="2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HBV DNA &gt;10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 copies/mL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6442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-106" charset="0"/>
              </a:rPr>
              <a:t>Telbivudine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-106" charset="0"/>
              </a:rPr>
              <a:t> versus Lamivudine</a:t>
            </a:r>
            <a:br>
              <a:rPr lang="en-US" dirty="0">
                <a:solidFill>
                  <a:srgbClr val="FFFFFF"/>
                </a:solidFill>
                <a:latin typeface="Arial" pitchFamily="-106" charset="0"/>
              </a:rPr>
            </a:br>
            <a:r>
              <a:rPr lang="en-US" dirty="0">
                <a:solidFill>
                  <a:srgbClr val="FFFFFF"/>
                </a:solidFill>
                <a:latin typeface="Arial" pitchFamily="-106" charset="0"/>
              </a:rPr>
              <a:t>Globe Study: Results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Source: Lai CL, et al.  N </a:t>
            </a:r>
            <a:r>
              <a:rPr lang="en-US" dirty="0" err="1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Engl</a:t>
            </a:r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J Med. 2007;357:2576-88.</a:t>
            </a:r>
            <a:endParaRPr lang="en-US" dirty="0">
              <a:latin typeface="Arial" pitchFamily="-11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pPr defTabSz="457200"/>
            <a:r>
              <a:rPr lang="en-US" dirty="0">
                <a:solidFill>
                  <a:schemeClr val="bg1"/>
                </a:solidFill>
                <a:latin typeface="Arial" pitchFamily="-106" charset="0"/>
              </a:rPr>
              <a:t>HBeAg-</a:t>
            </a:r>
            <a:r>
              <a:rPr lang="en-US" cap="small" dirty="0">
                <a:solidFill>
                  <a:schemeClr val="bg1"/>
                </a:solidFill>
                <a:latin typeface="Arial" pitchFamily="-106" charset="0"/>
              </a:rPr>
              <a:t>POSITIVE </a:t>
            </a:r>
            <a:r>
              <a:rPr lang="en-US" dirty="0">
                <a:solidFill>
                  <a:schemeClr val="bg1"/>
                </a:solidFill>
                <a:latin typeface="Arial" pitchFamily="-106" charset="0"/>
              </a:rPr>
              <a:t>Patients: Week 52 Treatment Response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312148"/>
              </p:ext>
            </p:extLst>
          </p:nvPr>
        </p:nvGraphicFramePr>
        <p:xfrm>
          <a:off x="461010" y="185188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1">
            <a:extLst>
              <a:ext uri="{FF2B5EF4-FFF2-40B4-BE49-F238E27FC236}">
                <a16:creationId xmlns:a16="http://schemas.microsoft.com/office/drawing/2014/main" id="{0F47C497-D296-C543-B52E-98767B8FDB34}"/>
              </a:ext>
            </a:extLst>
          </p:cNvPr>
          <p:cNvSpPr>
            <a:spLocks/>
          </p:cNvSpPr>
          <p:nvPr/>
        </p:nvSpPr>
        <p:spPr bwMode="auto">
          <a:xfrm>
            <a:off x="6227154" y="5339575"/>
            <a:ext cx="1067790" cy="274640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0.01</a:t>
            </a:r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5B9D495F-65B5-5744-997A-E0AD7D18970D}"/>
              </a:ext>
            </a:extLst>
          </p:cNvPr>
          <p:cNvSpPr>
            <a:spLocks/>
          </p:cNvSpPr>
          <p:nvPr/>
        </p:nvSpPr>
        <p:spPr bwMode="auto">
          <a:xfrm>
            <a:off x="2837028" y="5339575"/>
            <a:ext cx="1067791" cy="274640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&lt;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0.001</a:t>
            </a:r>
          </a:p>
        </p:txBody>
      </p:sp>
    </p:spTree>
    <p:extLst>
      <p:ext uri="{BB962C8B-B14F-4D97-AF65-F5344CB8AC3E}">
        <p14:creationId xmlns:p14="http://schemas.microsoft.com/office/powerpoint/2010/main" val="266027609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Telbivudine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 versus Lamivudine</a:t>
            </a:r>
            <a:br>
              <a:rPr lang="en-US" dirty="0">
                <a:solidFill>
                  <a:srgbClr val="FFFFFF"/>
                </a:solidFill>
                <a:latin typeface="Arial" pitchFamily="-106" charset="0"/>
              </a:rPr>
            </a:br>
            <a:r>
              <a:rPr lang="en-US" dirty="0">
                <a:solidFill>
                  <a:srgbClr val="FFFFFF"/>
                </a:solidFill>
                <a:latin typeface="Arial" pitchFamily="-106" charset="0"/>
              </a:rPr>
              <a:t>Globe Study: Results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Source: Lai CL, et al.  N </a:t>
            </a:r>
            <a:r>
              <a:rPr lang="en-US" dirty="0" err="1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Engl</a:t>
            </a:r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J Med. 2007;357:2576-88.</a:t>
            </a:r>
            <a:endParaRPr lang="en-US" dirty="0">
              <a:latin typeface="Arial" pitchFamily="-11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pPr defTabSz="457200"/>
            <a:r>
              <a:rPr lang="en-US" dirty="0" err="1">
                <a:solidFill>
                  <a:schemeClr val="bg1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chemeClr val="bg1"/>
                </a:solidFill>
                <a:latin typeface="Arial" pitchFamily="-106" charset="0"/>
              </a:rPr>
              <a:t>-</a:t>
            </a:r>
            <a:r>
              <a:rPr lang="en-US" cap="small" dirty="0">
                <a:solidFill>
                  <a:schemeClr val="bg1"/>
                </a:solidFill>
                <a:latin typeface="Arial" pitchFamily="-106" charset="0"/>
              </a:rPr>
              <a:t>NEGATIVE </a:t>
            </a:r>
            <a:r>
              <a:rPr lang="en-US" dirty="0">
                <a:solidFill>
                  <a:schemeClr val="bg1"/>
                </a:solidFill>
                <a:latin typeface="Arial" pitchFamily="-106" charset="0"/>
              </a:rPr>
              <a:t>Patients: Week 52 Treatment Response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235042"/>
              </p:ext>
            </p:extLst>
          </p:nvPr>
        </p:nvGraphicFramePr>
        <p:xfrm>
          <a:off x="461010" y="188976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1">
            <a:extLst>
              <a:ext uri="{FF2B5EF4-FFF2-40B4-BE49-F238E27FC236}">
                <a16:creationId xmlns:a16="http://schemas.microsoft.com/office/drawing/2014/main" id="{5184A3CF-C66F-344C-B249-9F3FD2B72309}"/>
              </a:ext>
            </a:extLst>
          </p:cNvPr>
          <p:cNvSpPr>
            <a:spLocks/>
          </p:cNvSpPr>
          <p:nvPr/>
        </p:nvSpPr>
        <p:spPr bwMode="auto">
          <a:xfrm>
            <a:off x="6232404" y="5404253"/>
            <a:ext cx="1067790" cy="274640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0.9</a:t>
            </a:r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65D9C4CB-F48C-DA4D-95C5-238BAFEA711C}"/>
              </a:ext>
            </a:extLst>
          </p:cNvPr>
          <p:cNvSpPr>
            <a:spLocks/>
          </p:cNvSpPr>
          <p:nvPr/>
        </p:nvSpPr>
        <p:spPr bwMode="auto">
          <a:xfrm>
            <a:off x="2831768" y="5404253"/>
            <a:ext cx="1067791" cy="274640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&lt;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0.001</a:t>
            </a:r>
          </a:p>
        </p:txBody>
      </p:sp>
    </p:spTree>
    <p:extLst>
      <p:ext uri="{BB962C8B-B14F-4D97-AF65-F5344CB8AC3E}">
        <p14:creationId xmlns:p14="http://schemas.microsoft.com/office/powerpoint/2010/main" val="337543580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Source: Lai CL, et al.  N </a:t>
            </a:r>
            <a:r>
              <a:rPr lang="en-US" dirty="0" err="1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Engl</a:t>
            </a:r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J Med. 2007;357:2576-88.</a:t>
            </a:r>
            <a:endParaRPr lang="en-US" dirty="0">
              <a:latin typeface="Arial" pitchFamily="-110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Telbivudine versus Lamivudine</a:t>
            </a:r>
            <a:br>
              <a:rPr lang="en-US" dirty="0">
                <a:solidFill>
                  <a:srgbClr val="FFFFFF"/>
                </a:solidFill>
                <a:latin typeface="Arial" pitchFamily="-106" charset="0"/>
              </a:rPr>
            </a:br>
            <a:r>
              <a:rPr lang="en-US" dirty="0">
                <a:solidFill>
                  <a:srgbClr val="FFFFFF"/>
                </a:solidFill>
                <a:latin typeface="Arial" pitchFamily="-106" charset="0"/>
              </a:rPr>
              <a:t>Globe Study: Conclusions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18414"/>
              </p:ext>
            </p:extLst>
          </p:nvPr>
        </p:nvGraphicFramePr>
        <p:xfrm>
          <a:off x="0" y="2286000"/>
          <a:ext cx="9144000" cy="27603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“Among patients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-positive chronic hepatitis B, the rates of therapeutic and histologic response at 1 year were significantly higher in patients treated with telbivudine than in patients treated with lamivudine. In both the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-negative and the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-positive groups, telbivudine demonstrated greater HBV DNA suppression with less resistance than did lamivudine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1952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36364</TotalTime>
  <Words>246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Geneva</vt:lpstr>
      <vt:lpstr>Times New Roman</vt:lpstr>
      <vt:lpstr>AETC_Master_Template_061510</vt:lpstr>
      <vt:lpstr>Telbivudine versus Lamivudine Globe Study: 52 Weeks</vt:lpstr>
      <vt:lpstr>Telbivudine versus Lamivudine Globe Study: Design</vt:lpstr>
      <vt:lpstr>Telbivudine versus Lamivudine Globe Study: Results</vt:lpstr>
      <vt:lpstr>Telbivudine versus Lamivudine Globe Study: Results</vt:lpstr>
      <vt:lpstr>Telbivudine versus Lamivudine Globe Study: Conclusions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1366</cp:revision>
  <cp:lastPrinted>2019-10-21T18:40:24Z</cp:lastPrinted>
  <dcterms:created xsi:type="dcterms:W3CDTF">2010-11-28T05:36:22Z</dcterms:created>
  <dcterms:modified xsi:type="dcterms:W3CDTF">2020-02-24T14:39:26Z</dcterms:modified>
</cp:coreProperties>
</file>