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449" r:id="rId2"/>
    <p:sldId id="450" r:id="rId3"/>
    <p:sldId id="451" r:id="rId4"/>
    <p:sldId id="971" r:id="rId5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7F8F"/>
    <a:srgbClr val="8E8A7D"/>
    <a:srgbClr val="B1AC9C"/>
    <a:srgbClr val="93CBD4"/>
    <a:srgbClr val="8EC5CC"/>
    <a:srgbClr val="517174"/>
    <a:srgbClr val="597C7E"/>
    <a:srgbClr val="2C5986"/>
    <a:srgbClr val="285078"/>
    <a:srgbClr val="0031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061" autoAdjust="0"/>
    <p:restoredTop sz="96355" autoAdjust="0"/>
  </p:normalViewPr>
  <p:slideViewPr>
    <p:cSldViewPr snapToGrid="0" showGuides="1">
      <p:cViewPr varScale="1">
        <p:scale>
          <a:sx n="149" d="100"/>
          <a:sy n="149" d="100"/>
        </p:scale>
        <p:origin x="928" y="176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745994560597"/>
          <c:y val="0.11943591426071699"/>
          <c:w val="0.82601761556664899"/>
          <c:h val="0.741226377952756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PegINF alfa-2a</c:v>
                </c:pt>
              </c:strCache>
            </c:strRef>
          </c:tx>
          <c:spPr>
            <a:solidFill>
              <a:srgbClr val="517174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HBV DNA &lt;400 copies/mL</c:v>
                </c:pt>
                <c:pt idx="1">
                  <c:v>ALT Normalization </c:v>
                </c:pt>
                <c:pt idx="2">
                  <c:v>HBeAg Seroconversion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14</c:v>
                </c:pt>
                <c:pt idx="1">
                  <c:v>41</c:v>
                </c:pt>
                <c:pt idx="2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5A-984E-A630-6DDC9CB63AC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PegINF alfa-2a + Lamivudine</c:v>
                </c:pt>
              </c:strCache>
            </c:strRef>
          </c:tx>
          <c:spPr>
            <a:solidFill>
              <a:srgbClr val="8E8A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HBV DNA &lt;400 copies/mL</c:v>
                </c:pt>
                <c:pt idx="1">
                  <c:v>ALT Normalization </c:v>
                </c:pt>
                <c:pt idx="2">
                  <c:v>HBeAg Seroconversion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14</c:v>
                </c:pt>
                <c:pt idx="1">
                  <c:v>39</c:v>
                </c:pt>
                <c:pt idx="2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5A-984E-A630-6DDC9CB63AC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Lamivudine</c:v>
                </c:pt>
              </c:strCache>
            </c:strRef>
          </c:tx>
          <c:spPr>
            <a:solidFill>
              <a:srgbClr val="887F8F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HBV DNA &lt;400 copies/mL</c:v>
                </c:pt>
                <c:pt idx="1">
                  <c:v>ALT Normalization </c:v>
                </c:pt>
                <c:pt idx="2">
                  <c:v>HBeAg Seroconversion</c:v>
                </c:pt>
              </c:strCache>
            </c:strRef>
          </c:cat>
          <c:val>
            <c:numRef>
              <c:f>Sheet1!$D$2:$D$4</c:f>
              <c:numCache>
                <c:formatCode>0</c:formatCode>
                <c:ptCount val="3"/>
                <c:pt idx="0">
                  <c:v>5</c:v>
                </c:pt>
                <c:pt idx="1">
                  <c:v>28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5A-984E-A630-6DDC9CB63AC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-2081931048"/>
        <c:axId val="-2081927672"/>
      </c:barChart>
      <c:catAx>
        <c:axId val="-2081931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>
                <a:latin typeface="Arial"/>
                <a:cs typeface="Arial"/>
              </a:defRPr>
            </a:pPr>
            <a:endParaRPr lang="en-US"/>
          </a:p>
        </c:txPr>
        <c:crossAx val="-2081927672"/>
        <c:crosses val="autoZero"/>
        <c:auto val="1"/>
        <c:lblAlgn val="ctr"/>
        <c:lblOffset val="100"/>
        <c:noMultiLvlLbl val="0"/>
      </c:catAx>
      <c:valAx>
        <c:axId val="-2081927672"/>
        <c:scaling>
          <c:orientation val="minMax"/>
          <c:max val="6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dirty="0">
                    <a:latin typeface="Arial"/>
                    <a:cs typeface="Arial"/>
                  </a:rPr>
                  <a:t>Patients (%)</a:t>
                </a:r>
              </a:p>
            </c:rich>
          </c:tx>
          <c:layout>
            <c:manualLayout>
              <c:xMode val="edge"/>
              <c:yMode val="edge"/>
              <c:x val="1.6401195272185799E-2"/>
              <c:y val="0.341774594985971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12700" cmpd="sng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81931048"/>
        <c:crosses val="autoZero"/>
        <c:crossBetween val="between"/>
        <c:majorUnit val="10"/>
        <c:minorUnit val="1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4519700561085"/>
          <c:y val="1.4435469273237401E-2"/>
          <c:w val="0.83095713403050897"/>
          <c:h val="8.4637177705727901E-2"/>
        </c:manualLayout>
      </c:layout>
      <c:overlay val="0"/>
      <c:spPr>
        <a:noFill/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44BDEA-2FC7-B246-900B-89C9DA9AA48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210396"/>
            <a:ext cx="3371781" cy="5132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1" y="6097241"/>
            <a:ext cx="228087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600" cap="small" spc="12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www.hepatitisB.uw.edu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6394065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35D49F-C7DD-9947-ADEA-13BBD7B7822D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two line title: 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684389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1306940"/>
            <a:ext cx="9162288" cy="50292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306940"/>
            <a:ext cx="850392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129116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23F2B95A-86AB-BF4E-9982-2455F87C96A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1E59DAF7-17F8-1142-843B-5BF69FFB44C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CC4D3E-D0A9-2E4C-9195-67601135B337}"/>
              </a:ext>
            </a:extLst>
          </p:cNvPr>
          <p:cNvSpPr/>
          <p:nvPr userDrawn="1"/>
        </p:nvSpPr>
        <p:spPr>
          <a:xfrm>
            <a:off x="7653867" y="6273800"/>
            <a:ext cx="1490133" cy="58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CD8915-263E-1942-8DD1-4664C400CA7E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CA6CF532-662A-7A45-A2F2-1F8F8AECFC4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210396"/>
            <a:ext cx="3371781" cy="51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03393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528D7AF9-DFCC-D046-8391-7A4134BDFDF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B59452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chemeClr val="accent5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1CCD1D-9028-6A4D-A2CE-8AFFCAAB965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FE7D4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B59EC44B-E04C-C847-A348-795885B1A5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ECE7DB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3A363F18-63AB-0949-9F23-F56E39C177A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>
            <a:extLst>
              <a:ext uri="{FF2B5EF4-FFF2-40B4-BE49-F238E27FC236}">
                <a16:creationId xmlns:a16="http://schemas.microsoft.com/office/drawing/2014/main" id="{0861E0F8-8FBB-7C42-B9E6-41A0E6FB4F98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747684" y="6422108"/>
            <a:ext cx="1274217" cy="4114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706" r:id="rId2"/>
    <p:sldLayoutId id="2147483695" r:id="rId3"/>
    <p:sldLayoutId id="2147483696" r:id="rId4"/>
    <p:sldLayoutId id="2147483697" r:id="rId5"/>
    <p:sldLayoutId id="2147483699" r:id="rId6"/>
    <p:sldLayoutId id="2147483700" r:id="rId7"/>
    <p:sldLayoutId id="2147483701" r:id="rId8"/>
    <p:sldLayoutId id="2147483698" r:id="rId9"/>
    <p:sldLayoutId id="2147483702" r:id="rId10"/>
    <p:sldLayoutId id="2147483703" r:id="rId11"/>
    <p:sldLayoutId id="2147483704" r:id="rId12"/>
    <p:sldLayoutId id="2147483705" r:id="rId13"/>
    <p:sldLayoutId id="2147483707" r:id="rId14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HBeAg-Positve</a:t>
            </a:r>
            <a:br>
              <a:rPr lang="en-US" sz="2000" dirty="0"/>
            </a:br>
            <a:r>
              <a:rPr lang="en-US" sz="2800" dirty="0" err="1"/>
              <a:t>PegINF</a:t>
            </a:r>
            <a:r>
              <a:rPr lang="en-US" sz="2800" dirty="0"/>
              <a:t> alfa-2a versus Lamivudine versus Both</a:t>
            </a:r>
          </a:p>
        </p:txBody>
      </p:sp>
    </p:spTree>
    <p:extLst>
      <p:ext uri="{BB962C8B-B14F-4D97-AF65-F5344CB8AC3E}">
        <p14:creationId xmlns:p14="http://schemas.microsoft.com/office/powerpoint/2010/main" val="89036565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Source</a:t>
            </a:r>
            <a:r>
              <a:rPr lang="en-US" dirty="0">
                <a:latin typeface="Arial" pitchFamily="-106" charset="0"/>
              </a:rPr>
              <a:t>: Lau GK, et al. N </a:t>
            </a:r>
            <a:r>
              <a:rPr lang="en-US" dirty="0" err="1">
                <a:latin typeface="Arial" pitchFamily="-106" charset="0"/>
              </a:rPr>
              <a:t>Engl</a:t>
            </a:r>
            <a:r>
              <a:rPr lang="en-US" dirty="0">
                <a:latin typeface="Arial" pitchFamily="-106" charset="0"/>
              </a:rPr>
              <a:t> J Med. 2005;352:2682-95.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PegINF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alfa-2a versus Lamivudine versus Both</a:t>
            </a:r>
            <a:br>
              <a:rPr lang="en-US" dirty="0">
                <a:latin typeface="Arial" pitchFamily="-106" charset="0"/>
              </a:rPr>
            </a:br>
            <a:r>
              <a:rPr lang="en-US" dirty="0" err="1">
                <a:latin typeface="Arial" pitchFamily="-106" charset="0"/>
              </a:rPr>
              <a:t>HBeAg</a:t>
            </a:r>
            <a:r>
              <a:rPr lang="en-US" dirty="0">
                <a:latin typeface="Arial" pitchFamily="-106" charset="0"/>
              </a:rPr>
              <a:t>-Positive Patients: Study Design</a:t>
            </a:r>
            <a:endParaRPr lang="en-US" dirty="0"/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>
            <a:off x="2713038" y="41529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560763" y="2491280"/>
            <a:ext cx="4186237" cy="990600"/>
          </a:xfrm>
          <a:prstGeom prst="rect">
            <a:avLst/>
          </a:prstGeom>
          <a:solidFill>
            <a:srgbClr val="93CBD4">
              <a:alpha val="28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600" b="1" dirty="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Peginterferon alfa-2a</a:t>
            </a:r>
            <a:r>
              <a:rPr lang="en-US" sz="1600" dirty="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:180 mcg SC 1x/week</a:t>
            </a:r>
          </a:p>
          <a:p>
            <a:pPr algn="ctr" eaLnBrk="1" hangingPunct="1"/>
            <a:r>
              <a:rPr lang="en-US" sz="1600" dirty="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+ Oral Placebo</a:t>
            </a:r>
          </a:p>
          <a:p>
            <a:pPr algn="ctr" eaLnBrk="1" hangingPunct="1"/>
            <a:r>
              <a:rPr lang="en-US" sz="1600" dirty="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(n = 271)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3576638" y="4873470"/>
            <a:ext cx="4186237" cy="990600"/>
          </a:xfrm>
          <a:prstGeom prst="rect">
            <a:avLst/>
          </a:prstGeom>
          <a:solidFill>
            <a:srgbClr val="887F8F">
              <a:alpha val="23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600" b="1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Lamivudine:</a:t>
            </a:r>
            <a:r>
              <a:rPr lang="en-US" sz="160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100 mg/day</a:t>
            </a:r>
          </a:p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(n = 272)</a:t>
            </a:r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 flipV="1">
            <a:off x="2641600" y="3276600"/>
            <a:ext cx="9144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2654300" y="4140200"/>
            <a:ext cx="868363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8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812309"/>
              </p:ext>
            </p:extLst>
          </p:nvPr>
        </p:nvGraphicFramePr>
        <p:xfrm>
          <a:off x="434716" y="3112290"/>
          <a:ext cx="2623991" cy="2098675"/>
        </p:xfrm>
        <a:graphic>
          <a:graphicData uri="http://schemas.openxmlformats.org/drawingml/2006/table">
            <a:tbl>
              <a:tblPr/>
              <a:tblGrid>
                <a:gridCol w="2623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2811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Study Features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586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2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Arial" pitchFamily="-106" charset="0"/>
                          <a:cs typeface="Arial" pitchFamily="-106" charset="0"/>
                        </a:rPr>
                        <a:t>Randomized 1:1:1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Arial" pitchFamily="-106" charset="0"/>
                          <a:cs typeface="Arial" pitchFamily="-106" charset="0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Arial" pitchFamily="-106" charset="0"/>
                          <a:cs typeface="Arial" pitchFamily="-106" charset="0"/>
                        </a:rPr>
                        <a:t>HBeAg-positive (N=814)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Arial" pitchFamily="-106" charset="0"/>
                          <a:cs typeface="Arial" pitchFamily="-106" charset="0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Arial" pitchFamily="-106" charset="0"/>
                          <a:cs typeface="Arial" pitchFamily="-106" charset="0"/>
                        </a:rPr>
                        <a:t>HBV DNA &gt;5x 10</a:t>
                      </a:r>
                      <a:r>
                        <a:rPr kumimoji="0" lang="en-US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Arial" pitchFamily="-106" charset="0"/>
                          <a:cs typeface="Arial" pitchFamily="-106" charset="0"/>
                        </a:rPr>
                        <a:t>5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Arial" pitchFamily="-106" charset="0"/>
                          <a:cs typeface="Arial" pitchFamily="-106" charset="0"/>
                        </a:rPr>
                        <a:t> copies/mL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Arial" pitchFamily="-106" charset="0"/>
                          <a:cs typeface="Arial" pitchFamily="-106" charset="0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Arial" pitchFamily="-106" charset="0"/>
                          <a:cs typeface="Arial" pitchFamily="-106" charset="0"/>
                        </a:rPr>
                        <a:t>ALT &gt; 1-10 x ULN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3576638" y="3683000"/>
            <a:ext cx="4191000" cy="990600"/>
          </a:xfrm>
          <a:prstGeom prst="rect">
            <a:avLst/>
          </a:prstGeom>
          <a:solidFill>
            <a:srgbClr val="8E8A7D">
              <a:alpha val="26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600" b="1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Peginterferon alfa-2a</a:t>
            </a:r>
            <a:r>
              <a:rPr lang="en-US" sz="160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:180 mcg SC 1x/week</a:t>
            </a:r>
          </a:p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+ </a:t>
            </a:r>
            <a:r>
              <a:rPr lang="en-US" sz="1600" b="1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Lamivudine</a:t>
            </a:r>
            <a:r>
              <a:rPr lang="en-US" sz="160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: 100 mg/day</a:t>
            </a:r>
          </a:p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(n = 271)</a:t>
            </a:r>
          </a:p>
        </p:txBody>
      </p:sp>
      <p:sp>
        <p:nvSpPr>
          <p:cNvPr id="21" name="Line 13">
            <a:extLst>
              <a:ext uri="{FF2B5EF4-FFF2-40B4-BE49-F238E27FC236}">
                <a16:creationId xmlns:a16="http://schemas.microsoft.com/office/drawing/2014/main" id="{7DDA78B6-5509-AA45-A85F-29D5FF9709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1949250"/>
            <a:ext cx="0" cy="45415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13">
            <a:extLst>
              <a:ext uri="{FF2B5EF4-FFF2-40B4-BE49-F238E27FC236}">
                <a16:creationId xmlns:a16="http://schemas.microsoft.com/office/drawing/2014/main" id="{C51DABB4-A208-1442-9567-86237649DD8B}"/>
              </a:ext>
            </a:extLst>
          </p:cNvPr>
          <p:cNvSpPr>
            <a:spLocks noChangeShapeType="1"/>
          </p:cNvSpPr>
          <p:nvPr/>
        </p:nvSpPr>
        <p:spPr bwMode="auto">
          <a:xfrm>
            <a:off x="7742238" y="1949250"/>
            <a:ext cx="0" cy="45415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13">
            <a:extLst>
              <a:ext uri="{FF2B5EF4-FFF2-40B4-BE49-F238E27FC236}">
                <a16:creationId xmlns:a16="http://schemas.microsoft.com/office/drawing/2014/main" id="{6EDE682B-5E73-3E4A-AB5F-FE23E1D2E87F}"/>
              </a:ext>
            </a:extLst>
          </p:cNvPr>
          <p:cNvSpPr>
            <a:spLocks noChangeShapeType="1"/>
          </p:cNvSpPr>
          <p:nvPr/>
        </p:nvSpPr>
        <p:spPr bwMode="auto">
          <a:xfrm>
            <a:off x="8392887" y="1968500"/>
            <a:ext cx="0" cy="45415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866F8384-17AE-2848-9E56-2DCBA0691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700" y="1653543"/>
            <a:ext cx="9162288" cy="365757"/>
          </a:xfrm>
          <a:prstGeom prst="rect">
            <a:avLst/>
          </a:prstGeom>
          <a:solidFill>
            <a:srgbClr val="D9D9D9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lang="en-US" sz="1600" dirty="0">
              <a:solidFill>
                <a:srgbClr val="000000"/>
              </a:solidFill>
              <a:latin typeface="Arial" pitchFamily="-107" charset="0"/>
              <a:ea typeface="Arial" pitchFamily="-107" charset="0"/>
              <a:cs typeface="Arial" pitchFamily="-107" charset="0"/>
            </a:endParaRPr>
          </a:p>
        </p:txBody>
      </p:sp>
      <p:sp>
        <p:nvSpPr>
          <p:cNvPr id="25" name="Text Box 20">
            <a:extLst>
              <a:ext uri="{FF2B5EF4-FFF2-40B4-BE49-F238E27FC236}">
                <a16:creationId xmlns:a16="http://schemas.microsoft.com/office/drawing/2014/main" id="{201883F8-F75F-0942-BE94-702469E7E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5387" y="1673052"/>
            <a:ext cx="720114" cy="346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 48</a:t>
            </a:r>
          </a:p>
        </p:txBody>
      </p:sp>
      <p:sp>
        <p:nvSpPr>
          <p:cNvPr id="26" name="Text Box 20">
            <a:extLst>
              <a:ext uri="{FF2B5EF4-FFF2-40B4-BE49-F238E27FC236}">
                <a16:creationId xmlns:a16="http://schemas.microsoft.com/office/drawing/2014/main" id="{CFF40F41-63DC-FF4B-A60B-D3DB6FC55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5428" y="1673052"/>
            <a:ext cx="657338" cy="346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72</a:t>
            </a:r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54BFF397-C187-F54F-ABB9-E978B6BCB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9925" y="1673052"/>
            <a:ext cx="1189037" cy="346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Week</a:t>
            </a:r>
          </a:p>
        </p:txBody>
      </p:sp>
      <p:sp>
        <p:nvSpPr>
          <p:cNvPr id="28" name="Text Box 20">
            <a:extLst>
              <a:ext uri="{FF2B5EF4-FFF2-40B4-BE49-F238E27FC236}">
                <a16:creationId xmlns:a16="http://schemas.microsoft.com/office/drawing/2014/main" id="{0637B524-7B66-A944-B9FC-ADDAD965B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8627" y="1673052"/>
            <a:ext cx="672384" cy="346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78355922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PegINF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alfa-2a versus Lamivudine versus Both</a:t>
            </a:r>
            <a:br>
              <a:rPr lang="en-US" dirty="0">
                <a:latin typeface="Arial" pitchFamily="-106" charset="0"/>
              </a:rPr>
            </a:br>
            <a:r>
              <a:rPr lang="en-US" dirty="0" err="1">
                <a:latin typeface="Arial" pitchFamily="-106" charset="0"/>
              </a:rPr>
              <a:t>HBeAg</a:t>
            </a:r>
            <a:r>
              <a:rPr lang="en-US" dirty="0">
                <a:latin typeface="Arial" pitchFamily="-106" charset="0"/>
              </a:rPr>
              <a:t>-Positive Patients: Results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04818" y="6461760"/>
            <a:ext cx="7388319" cy="320040"/>
          </a:xfrm>
        </p:spPr>
        <p:txBody>
          <a:bodyPr/>
          <a:lstStyle/>
          <a:p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Source</a:t>
            </a:r>
            <a:r>
              <a:rPr lang="en-US" dirty="0">
                <a:latin typeface="Arial" pitchFamily="-106" charset="0"/>
              </a:rPr>
              <a:t>: Lau GK, et al. N </a:t>
            </a:r>
            <a:r>
              <a:rPr lang="en-US" dirty="0" err="1">
                <a:latin typeface="Arial" pitchFamily="-106" charset="0"/>
              </a:rPr>
              <a:t>Engl</a:t>
            </a:r>
            <a:r>
              <a:rPr lang="en-US" dirty="0">
                <a:latin typeface="Arial" pitchFamily="-106" charset="0"/>
              </a:rPr>
              <a:t> J Med. 2005;352:2682-95.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bg1"/>
                </a:solidFill>
                <a:latin typeface="Arial" pitchFamily="-106" charset="0"/>
              </a:rPr>
              <a:t>HBeAg</a:t>
            </a:r>
            <a:r>
              <a:rPr lang="en-US" b="1" dirty="0">
                <a:solidFill>
                  <a:schemeClr val="bg1"/>
                </a:solidFill>
                <a:latin typeface="Arial" pitchFamily="-106" charset="0"/>
              </a:rPr>
              <a:t>-</a:t>
            </a:r>
            <a:r>
              <a:rPr lang="en-US" b="1" cap="small" dirty="0">
                <a:solidFill>
                  <a:schemeClr val="bg1"/>
                </a:solidFill>
                <a:latin typeface="Arial" pitchFamily="-106" charset="0"/>
              </a:rPr>
              <a:t>Positive </a:t>
            </a:r>
            <a:r>
              <a:rPr lang="en-US" b="1" dirty="0">
                <a:solidFill>
                  <a:schemeClr val="bg1"/>
                </a:solidFill>
                <a:latin typeface="Arial" pitchFamily="-106" charset="0"/>
              </a:rPr>
              <a:t>Patients: Week 72 Treatment Response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4198580"/>
              </p:ext>
            </p:extLst>
          </p:nvPr>
        </p:nvGraphicFramePr>
        <p:xfrm>
          <a:off x="577596" y="1905000"/>
          <a:ext cx="7988808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le 11"/>
          <p:cNvSpPr>
            <a:spLocks/>
          </p:cNvSpPr>
          <p:nvPr/>
        </p:nvSpPr>
        <p:spPr bwMode="auto">
          <a:xfrm>
            <a:off x="2717295" y="4229014"/>
            <a:ext cx="826005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ctr" defTabSz="457200"/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-106" charset="0"/>
              </a:rPr>
              <a:t>P &lt; 0.001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832100" y="4466082"/>
            <a:ext cx="630936" cy="182118"/>
            <a:chOff x="2895600" y="2971800"/>
            <a:chExt cx="640080" cy="182118"/>
          </a:xfrm>
        </p:grpSpPr>
        <p:sp>
          <p:nvSpPr>
            <p:cNvPr id="10" name="Line 22"/>
            <p:cNvSpPr>
              <a:spLocks noChangeShapeType="1"/>
            </p:cNvSpPr>
            <p:nvPr/>
          </p:nvSpPr>
          <p:spPr bwMode="auto">
            <a:xfrm>
              <a:off x="2895600" y="2971800"/>
              <a:ext cx="640080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54"/>
            <p:cNvSpPr>
              <a:spLocks noChangeShapeType="1"/>
            </p:cNvSpPr>
            <p:nvPr/>
          </p:nvSpPr>
          <p:spPr bwMode="auto">
            <a:xfrm>
              <a:off x="2899356" y="2971801"/>
              <a:ext cx="0" cy="182117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55"/>
            <p:cNvSpPr>
              <a:spLocks noChangeShapeType="1"/>
            </p:cNvSpPr>
            <p:nvPr/>
          </p:nvSpPr>
          <p:spPr bwMode="auto">
            <a:xfrm>
              <a:off x="3531923" y="2971801"/>
              <a:ext cx="0" cy="182117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Title 11"/>
          <p:cNvSpPr>
            <a:spLocks/>
          </p:cNvSpPr>
          <p:nvPr/>
        </p:nvSpPr>
        <p:spPr bwMode="auto">
          <a:xfrm>
            <a:off x="2438400" y="3773485"/>
            <a:ext cx="826005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ctr" defTabSz="457200"/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-106" charset="0"/>
              </a:rPr>
              <a:t>P &lt; 0.001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209796" y="4008882"/>
            <a:ext cx="1261861" cy="182118"/>
            <a:chOff x="2895600" y="2971800"/>
            <a:chExt cx="640080" cy="182118"/>
          </a:xfrm>
        </p:grpSpPr>
        <p:sp>
          <p:nvSpPr>
            <p:cNvPr id="15" name="Line 22"/>
            <p:cNvSpPr>
              <a:spLocks noChangeShapeType="1"/>
            </p:cNvSpPr>
            <p:nvPr/>
          </p:nvSpPr>
          <p:spPr bwMode="auto">
            <a:xfrm>
              <a:off x="2895600" y="2971800"/>
              <a:ext cx="640080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54"/>
            <p:cNvSpPr>
              <a:spLocks noChangeShapeType="1"/>
            </p:cNvSpPr>
            <p:nvPr/>
          </p:nvSpPr>
          <p:spPr bwMode="auto">
            <a:xfrm>
              <a:off x="2899356" y="2971801"/>
              <a:ext cx="0" cy="182117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55"/>
            <p:cNvSpPr>
              <a:spLocks noChangeShapeType="1"/>
            </p:cNvSpPr>
            <p:nvPr/>
          </p:nvSpPr>
          <p:spPr bwMode="auto">
            <a:xfrm>
              <a:off x="3531923" y="2971801"/>
              <a:ext cx="0" cy="182117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Title 11"/>
          <p:cNvSpPr>
            <a:spLocks/>
          </p:cNvSpPr>
          <p:nvPr/>
        </p:nvSpPr>
        <p:spPr bwMode="auto">
          <a:xfrm>
            <a:off x="4850899" y="2927793"/>
            <a:ext cx="826005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ctr" defTabSz="457200"/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-106" charset="0"/>
              </a:rPr>
              <a:t>P = 0.006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4965704" y="3156395"/>
            <a:ext cx="630936" cy="182118"/>
            <a:chOff x="2895600" y="2971800"/>
            <a:chExt cx="640080" cy="182118"/>
          </a:xfrm>
        </p:grpSpPr>
        <p:sp>
          <p:nvSpPr>
            <p:cNvPr id="20" name="Line 22"/>
            <p:cNvSpPr>
              <a:spLocks noChangeShapeType="1"/>
            </p:cNvSpPr>
            <p:nvPr/>
          </p:nvSpPr>
          <p:spPr bwMode="auto">
            <a:xfrm>
              <a:off x="2895600" y="2971800"/>
              <a:ext cx="640080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54"/>
            <p:cNvSpPr>
              <a:spLocks noChangeShapeType="1"/>
            </p:cNvSpPr>
            <p:nvPr/>
          </p:nvSpPr>
          <p:spPr bwMode="auto">
            <a:xfrm>
              <a:off x="2899356" y="2971801"/>
              <a:ext cx="0" cy="182117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55"/>
            <p:cNvSpPr>
              <a:spLocks noChangeShapeType="1"/>
            </p:cNvSpPr>
            <p:nvPr/>
          </p:nvSpPr>
          <p:spPr bwMode="auto">
            <a:xfrm>
              <a:off x="3531923" y="2971801"/>
              <a:ext cx="0" cy="182117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3" name="Title 11"/>
          <p:cNvSpPr>
            <a:spLocks/>
          </p:cNvSpPr>
          <p:nvPr/>
        </p:nvSpPr>
        <p:spPr bwMode="auto">
          <a:xfrm>
            <a:off x="4572004" y="2552697"/>
            <a:ext cx="826005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ctr" defTabSz="457200"/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-106" charset="0"/>
              </a:rPr>
              <a:t>P = 0.002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4343400" y="2789682"/>
            <a:ext cx="1261861" cy="182118"/>
            <a:chOff x="2895600" y="2971800"/>
            <a:chExt cx="640080" cy="182118"/>
          </a:xfrm>
        </p:grpSpPr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2895600" y="2971800"/>
              <a:ext cx="640080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54"/>
            <p:cNvSpPr>
              <a:spLocks noChangeShapeType="1"/>
            </p:cNvSpPr>
            <p:nvPr/>
          </p:nvSpPr>
          <p:spPr bwMode="auto">
            <a:xfrm>
              <a:off x="2899356" y="2971801"/>
              <a:ext cx="0" cy="182117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55"/>
            <p:cNvSpPr>
              <a:spLocks noChangeShapeType="1"/>
            </p:cNvSpPr>
            <p:nvPr/>
          </p:nvSpPr>
          <p:spPr bwMode="auto">
            <a:xfrm>
              <a:off x="3531923" y="2971801"/>
              <a:ext cx="0" cy="182117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" name="Title 11"/>
          <p:cNvSpPr>
            <a:spLocks/>
          </p:cNvSpPr>
          <p:nvPr/>
        </p:nvSpPr>
        <p:spPr bwMode="auto">
          <a:xfrm>
            <a:off x="7136899" y="3395047"/>
            <a:ext cx="826005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ctr" defTabSz="457200"/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-106" charset="0"/>
              </a:rPr>
              <a:t>P = 0.02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7251704" y="3627882"/>
            <a:ext cx="630936" cy="182118"/>
            <a:chOff x="2895600" y="2971800"/>
            <a:chExt cx="640080" cy="182118"/>
          </a:xfrm>
        </p:grpSpPr>
        <p:sp>
          <p:nvSpPr>
            <p:cNvPr id="30" name="Line 22"/>
            <p:cNvSpPr>
              <a:spLocks noChangeShapeType="1"/>
            </p:cNvSpPr>
            <p:nvPr/>
          </p:nvSpPr>
          <p:spPr bwMode="auto">
            <a:xfrm>
              <a:off x="2895600" y="2971800"/>
              <a:ext cx="640080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54"/>
            <p:cNvSpPr>
              <a:spLocks noChangeShapeType="1"/>
            </p:cNvSpPr>
            <p:nvPr/>
          </p:nvSpPr>
          <p:spPr bwMode="auto">
            <a:xfrm>
              <a:off x="2899356" y="2971801"/>
              <a:ext cx="0" cy="182117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55"/>
            <p:cNvSpPr>
              <a:spLocks noChangeShapeType="1"/>
            </p:cNvSpPr>
            <p:nvPr/>
          </p:nvSpPr>
          <p:spPr bwMode="auto">
            <a:xfrm>
              <a:off x="3531923" y="2971801"/>
              <a:ext cx="0" cy="182117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3" name="Title 11"/>
          <p:cNvSpPr>
            <a:spLocks/>
          </p:cNvSpPr>
          <p:nvPr/>
        </p:nvSpPr>
        <p:spPr bwMode="auto">
          <a:xfrm>
            <a:off x="6858004" y="3015718"/>
            <a:ext cx="826005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ctr" defTabSz="457200"/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-106" charset="0"/>
              </a:rPr>
              <a:t>P &lt; 0.001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6629400" y="3246882"/>
            <a:ext cx="1261861" cy="182118"/>
            <a:chOff x="2895600" y="2971800"/>
            <a:chExt cx="640080" cy="182118"/>
          </a:xfrm>
        </p:grpSpPr>
        <p:sp>
          <p:nvSpPr>
            <p:cNvPr id="35" name="Line 22"/>
            <p:cNvSpPr>
              <a:spLocks noChangeShapeType="1"/>
            </p:cNvSpPr>
            <p:nvPr/>
          </p:nvSpPr>
          <p:spPr bwMode="auto">
            <a:xfrm>
              <a:off x="2895600" y="2971800"/>
              <a:ext cx="640080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54"/>
            <p:cNvSpPr>
              <a:spLocks noChangeShapeType="1"/>
            </p:cNvSpPr>
            <p:nvPr/>
          </p:nvSpPr>
          <p:spPr bwMode="auto">
            <a:xfrm>
              <a:off x="2899356" y="2971801"/>
              <a:ext cx="0" cy="182117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55"/>
            <p:cNvSpPr>
              <a:spLocks noChangeShapeType="1"/>
            </p:cNvSpPr>
            <p:nvPr/>
          </p:nvSpPr>
          <p:spPr bwMode="auto">
            <a:xfrm>
              <a:off x="3531923" y="2971801"/>
              <a:ext cx="0" cy="182117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2178028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A1A9E1-4156-9449-BEC7-238755677C0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Source</a:t>
            </a:r>
            <a:r>
              <a:rPr lang="en-US" dirty="0">
                <a:latin typeface="Arial" pitchFamily="-106" charset="0"/>
              </a:rPr>
              <a:t>: Lau GK, et al. N </a:t>
            </a:r>
            <a:r>
              <a:rPr lang="en-US" dirty="0" err="1">
                <a:latin typeface="Arial" pitchFamily="-106" charset="0"/>
              </a:rPr>
              <a:t>Engl</a:t>
            </a:r>
            <a:r>
              <a:rPr lang="en-US" dirty="0">
                <a:latin typeface="Arial" pitchFamily="-106" charset="0"/>
              </a:rPr>
              <a:t> J Med. 2005;352:2682-95.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D97105-AB53-094C-AA41-672BBBF18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PegINF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alfa-2a versus Lamivudine versus Both</a:t>
            </a:r>
            <a:br>
              <a:rPr lang="en-US" dirty="0">
                <a:latin typeface="Arial" pitchFamily="-106" charset="0"/>
              </a:rPr>
            </a:br>
            <a:r>
              <a:rPr lang="en-US" dirty="0" err="1">
                <a:latin typeface="Arial" pitchFamily="-106" charset="0"/>
              </a:rPr>
              <a:t>HBeAg</a:t>
            </a:r>
            <a:r>
              <a:rPr lang="en-US" dirty="0">
                <a:latin typeface="Arial" pitchFamily="-106" charset="0"/>
              </a:rPr>
              <a:t>-Positive Patients: Conclusions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B7A8618-AF52-9240-9E81-E4EE049834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501660"/>
              </p:ext>
            </p:extLst>
          </p:nvPr>
        </p:nvGraphicFramePr>
        <p:xfrm>
          <a:off x="0" y="2542233"/>
          <a:ext cx="9144000" cy="196341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634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: “In patients with </a:t>
                      </a:r>
                      <a:r>
                        <a:rPr lang="en-US" sz="2000" b="0" i="0" dirty="0" err="1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HBeAg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-positive chronic hepatitis B, peginterferon alfa-2a offers superior efficacy over lamivudine, on the basis of </a:t>
                      </a:r>
                      <a:r>
                        <a:rPr lang="en-US" sz="2000" b="0" i="0" dirty="0" err="1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HBeAg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seroconversion, HBV DNA suppression, and HBsAg seroconversion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27429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36441</TotalTime>
  <Words>228</Words>
  <Application>Microsoft Macintosh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Geneva</vt:lpstr>
      <vt:lpstr>Times New Roman</vt:lpstr>
      <vt:lpstr>AETC_Master_Template_061510</vt:lpstr>
      <vt:lpstr>HBeAg-Positve PegINF alfa-2a versus Lamivudine versus Both</vt:lpstr>
      <vt:lpstr>PegINF alfa-2a versus Lamivudine versus Both HBeAg-Positive Patients: Study Design</vt:lpstr>
      <vt:lpstr>PegINF alfa-2a versus Lamivudine versus Both HBeAg-Positive Patients: Results</vt:lpstr>
      <vt:lpstr>PegINF alfa-2a versus Lamivudine versus Both HBeAg-Positive Patients: Conclusions</vt:lpstr>
    </vt:vector>
  </TitlesOfParts>
  <Company>HMC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1377</cp:revision>
  <cp:lastPrinted>2019-10-21T18:40:24Z</cp:lastPrinted>
  <dcterms:created xsi:type="dcterms:W3CDTF">2010-11-28T05:36:22Z</dcterms:created>
  <dcterms:modified xsi:type="dcterms:W3CDTF">2020-02-24T15:56:09Z</dcterms:modified>
</cp:coreProperties>
</file>