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46" r:id="rId2"/>
    <p:sldId id="447" r:id="rId3"/>
    <p:sldId id="448" r:id="rId4"/>
    <p:sldId id="970" r:id="rId5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7F8F"/>
    <a:srgbClr val="8E8A7D"/>
    <a:srgbClr val="B1AC9C"/>
    <a:srgbClr val="93CBD4"/>
    <a:srgbClr val="8EC5CC"/>
    <a:srgbClr val="517174"/>
    <a:srgbClr val="597C7E"/>
    <a:srgbClr val="2C5986"/>
    <a:srgbClr val="285078"/>
    <a:srgbClr val="003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061" autoAdjust="0"/>
    <p:restoredTop sz="96355" autoAdjust="0"/>
  </p:normalViewPr>
  <p:slideViewPr>
    <p:cSldViewPr snapToGrid="0" showGuides="1">
      <p:cViewPr varScale="1">
        <p:scale>
          <a:sx n="149" d="100"/>
          <a:sy n="149" d="100"/>
        </p:scale>
        <p:origin x="928" y="176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45994560597"/>
          <c:y val="0.11943591426071699"/>
          <c:w val="0.82601761556664899"/>
          <c:h val="0.74122637795275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PegINF alfa-2a</c:v>
                </c:pt>
              </c:strCache>
            </c:strRef>
          </c:tx>
          <c:spPr>
            <a:solidFill>
              <a:srgbClr val="3C7EB7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HBV DNA &lt;20,000 copies/mL</c:v>
                </c:pt>
                <c:pt idx="1">
                  <c:v>ALT Normalization 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43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0-1940-8BDC-B489199DFC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PegINF alfa-2a + Lamivudine</c:v>
                </c:pt>
              </c:strCache>
            </c:strRef>
          </c:tx>
          <c:spPr>
            <a:solidFill>
              <a:srgbClr val="A6714D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HBV DNA &lt;20,000 copies/mL</c:v>
                </c:pt>
                <c:pt idx="1">
                  <c:v>ALT Normalization 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44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D0-1940-8BDC-B489199DFC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Lamivudine</c:v>
                </c:pt>
              </c:strCache>
            </c:strRef>
          </c:tx>
          <c:spPr>
            <a:solidFill>
              <a:schemeClr val="accent2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HBV DNA &lt;20,000 copies/mL</c:v>
                </c:pt>
                <c:pt idx="1">
                  <c:v>ALT Normalization 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29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D0-1940-8BDC-B489199DFC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141929160"/>
        <c:axId val="-2077989704"/>
      </c:barChart>
      <c:catAx>
        <c:axId val="2141929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>
                <a:latin typeface="Arial"/>
                <a:cs typeface="Arial"/>
              </a:defRPr>
            </a:pPr>
            <a:endParaRPr lang="en-US"/>
          </a:p>
        </c:txPr>
        <c:crossAx val="-2077989704"/>
        <c:crosses val="autoZero"/>
        <c:auto val="1"/>
        <c:lblAlgn val="ctr"/>
        <c:lblOffset val="10"/>
        <c:noMultiLvlLbl val="0"/>
      </c:catAx>
      <c:valAx>
        <c:axId val="-2077989704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(%)</a:t>
                </a:r>
              </a:p>
            </c:rich>
          </c:tx>
          <c:layout>
            <c:manualLayout>
              <c:xMode val="edge"/>
              <c:yMode val="edge"/>
              <c:x val="1.48114712482763E-2"/>
              <c:y val="0.2929240202733279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4192916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3724838549130233"/>
          <c:y val="2.0182595710019006E-2"/>
          <c:w val="0.83890575415005597"/>
          <c:h val="8.4637177705727901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44BDEA-2FC7-B246-900B-89C9DA9AA4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F2B95A-86AB-BF4E-9982-2455F87C96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E59DAF7-17F8-1142-843B-5BF69FFB44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7" y="6273800"/>
            <a:ext cx="149013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CD8915-263E-1942-8DD1-4664C400CA7E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6CF532-662A-7A45-A2F2-1F8F8AECFC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8D7AF9-DFCC-D046-8391-7A4134BDFD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1CCD1D-9028-6A4D-A2CE-8AFFCAAB96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9EC44B-E04C-C847-A348-795885B1A5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363F18-63AB-0949-9F23-F56E39C177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>
            <a:extLst>
              <a:ext uri="{FF2B5EF4-FFF2-40B4-BE49-F238E27FC236}">
                <a16:creationId xmlns:a16="http://schemas.microsoft.com/office/drawing/2014/main" id="{0861E0F8-8FBB-7C42-B9E6-41A0E6FB4F9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2108"/>
            <a:ext cx="1274217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6" r:id="rId4"/>
    <p:sldLayoutId id="2147483697" r:id="rId5"/>
    <p:sldLayoutId id="2147483699" r:id="rId6"/>
    <p:sldLayoutId id="2147483700" r:id="rId7"/>
    <p:sldLayoutId id="2147483701" r:id="rId8"/>
    <p:sldLayoutId id="2147483698" r:id="rId9"/>
    <p:sldLayoutId id="2147483702" r:id="rId10"/>
    <p:sldLayoutId id="2147483703" r:id="rId11"/>
    <p:sldLayoutId id="2147483704" r:id="rId12"/>
    <p:sldLayoutId id="2147483705" r:id="rId13"/>
    <p:sldLayoutId id="2147483707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HBeAg</a:t>
            </a:r>
            <a:r>
              <a:rPr lang="en-US" sz="2000" dirty="0"/>
              <a:t>-Negative</a:t>
            </a:r>
            <a:br>
              <a:rPr lang="en-US" sz="2000" dirty="0"/>
            </a:br>
            <a:r>
              <a:rPr lang="en-US" sz="2800" dirty="0" err="1"/>
              <a:t>PegINF</a:t>
            </a:r>
            <a:r>
              <a:rPr lang="en-US" sz="2800" dirty="0"/>
              <a:t> alfa-2a versus Lamivudine versus Both</a:t>
            </a:r>
          </a:p>
        </p:txBody>
      </p:sp>
    </p:spTree>
    <p:extLst>
      <p:ext uri="{BB962C8B-B14F-4D97-AF65-F5344CB8AC3E}">
        <p14:creationId xmlns:p14="http://schemas.microsoft.com/office/powerpoint/2010/main" val="104919498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Marcellin P, et al. N </a:t>
            </a:r>
            <a:r>
              <a:rPr lang="en-US" dirty="0" err="1">
                <a:latin typeface="Arial" pitchFamily="-106" charset="0"/>
              </a:rPr>
              <a:t>Engl</a:t>
            </a:r>
            <a:r>
              <a:rPr lang="en-US" dirty="0">
                <a:latin typeface="Arial" pitchFamily="-106" charset="0"/>
              </a:rPr>
              <a:t> J Med. 2004;351:1206-17.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PegINF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alfa-2a versus Lamivudine versus Both</a:t>
            </a:r>
            <a:br>
              <a:rPr lang="en-US" dirty="0">
                <a:latin typeface="Arial" pitchFamily="-106" charset="0"/>
              </a:rPr>
            </a:br>
            <a:r>
              <a:rPr lang="en-US" dirty="0" err="1">
                <a:latin typeface="Arial" pitchFamily="-106" charset="0"/>
              </a:rPr>
              <a:t>HBeAg</a:t>
            </a:r>
            <a:r>
              <a:rPr lang="en-US" dirty="0">
                <a:latin typeface="Arial" pitchFamily="-106" charset="0"/>
              </a:rPr>
              <a:t>-Negative Patients: Study Design</a:t>
            </a:r>
            <a:endParaRPr lang="en-US" dirty="0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692942" y="4267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60763" y="2425700"/>
            <a:ext cx="4186237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 dirty="0" err="1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Peginterferon</a:t>
            </a:r>
            <a:r>
              <a:rPr lang="en-US" sz="1600" b="1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 alfa-2a</a:t>
            </a:r>
            <a:r>
              <a:rPr lang="en-US" sz="16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:180 mcg SC 1x/week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+ Oral Placebo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 = 177)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76638" y="5105400"/>
            <a:ext cx="4186237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Lamivudine:</a:t>
            </a:r>
            <a:r>
              <a:rPr lang="en-US" sz="160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100 mg/day</a:t>
            </a:r>
          </a:p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181)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601408" y="3390900"/>
            <a:ext cx="914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672846" y="4267200"/>
            <a:ext cx="868362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3505200" y="1949250"/>
            <a:ext cx="0" cy="454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377812"/>
              </p:ext>
            </p:extLst>
          </p:nvPr>
        </p:nvGraphicFramePr>
        <p:xfrm>
          <a:off x="197355" y="3135086"/>
          <a:ext cx="2967037" cy="2252445"/>
        </p:xfrm>
        <a:graphic>
          <a:graphicData uri="http://schemas.openxmlformats.org/drawingml/2006/table">
            <a:tbl>
              <a:tblPr/>
              <a:tblGrid>
                <a:gridCol w="296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745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Study Features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9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Randomized 1:1:1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</a:b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HBeAg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-negative (N=537)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HBV DNA &gt;10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 copies/mL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ALT &gt;1-10 x ULN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Treatment x 48 weeks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7742238" y="1949250"/>
            <a:ext cx="0" cy="454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8392887" y="1968500"/>
            <a:ext cx="0" cy="454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576638" y="3797300"/>
            <a:ext cx="4191000" cy="99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 dirty="0" err="1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Peginterferon</a:t>
            </a:r>
            <a:r>
              <a:rPr lang="en-US" sz="1600" b="1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 alfa-2a</a:t>
            </a:r>
            <a:r>
              <a:rPr lang="en-US" sz="16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:180 mcg SC 1xweek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+ </a:t>
            </a:r>
            <a:r>
              <a:rPr lang="en-US" sz="1600" b="1" dirty="0" err="1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Lamivudine</a:t>
            </a:r>
            <a:r>
              <a:rPr lang="en-US" sz="16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: 100 mg/day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 = 179)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-12700" y="1653543"/>
            <a:ext cx="9162288" cy="365757"/>
          </a:xfrm>
          <a:prstGeom prst="rect">
            <a:avLst/>
          </a:prstGeom>
          <a:solidFill>
            <a:srgbClr val="D9D9D9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 sz="1600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7355387" y="1673052"/>
            <a:ext cx="720114" cy="34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 48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8055428" y="1673052"/>
            <a:ext cx="657338" cy="34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72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23EBA16A-85B6-2E4F-885B-617A17447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9925" y="1673052"/>
            <a:ext cx="1189037" cy="34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Week</a:t>
            </a: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E94DDD4E-4683-504F-9B89-67519DC1B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627" y="1673052"/>
            <a:ext cx="672384" cy="34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3497231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PegINF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alfa-2a versus Lamivudine versus Both</a:t>
            </a:r>
            <a:br>
              <a:rPr lang="en-US" dirty="0">
                <a:latin typeface="Arial" pitchFamily="-106" charset="0"/>
              </a:rPr>
            </a:br>
            <a:r>
              <a:rPr lang="en-US" dirty="0" err="1">
                <a:latin typeface="Arial" pitchFamily="-106" charset="0"/>
              </a:rPr>
              <a:t>HBeAg</a:t>
            </a:r>
            <a:r>
              <a:rPr lang="en-US" dirty="0">
                <a:latin typeface="Arial" pitchFamily="-106" charset="0"/>
              </a:rPr>
              <a:t>-Negative Patients: 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Marcellin P, et al. N </a:t>
            </a:r>
            <a:r>
              <a:rPr lang="en-US" dirty="0" err="1">
                <a:latin typeface="Arial" pitchFamily="-106" charset="0"/>
              </a:rPr>
              <a:t>Engl</a:t>
            </a:r>
            <a:r>
              <a:rPr lang="en-US" dirty="0">
                <a:latin typeface="Arial" pitchFamily="-106" charset="0"/>
              </a:rPr>
              <a:t> J Med. 2004;351:1206-17.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chemeClr val="bg1"/>
                </a:solidFill>
                <a:latin typeface="Arial" pitchFamily="-106" charset="0"/>
              </a:rPr>
              <a:t>-</a:t>
            </a:r>
            <a:r>
              <a:rPr lang="en-US" cap="small" dirty="0">
                <a:solidFill>
                  <a:schemeClr val="bg1"/>
                </a:solidFill>
                <a:latin typeface="Arial" pitchFamily="-106" charset="0"/>
              </a:rPr>
              <a:t>Negative </a:t>
            </a:r>
            <a:r>
              <a:rPr lang="en-US" dirty="0">
                <a:solidFill>
                  <a:schemeClr val="bg1"/>
                </a:solidFill>
                <a:latin typeface="Arial" pitchFamily="-106" charset="0"/>
              </a:rPr>
              <a:t>Patients: Week 72 Treatment Response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308051"/>
              </p:ext>
            </p:extLst>
          </p:nvPr>
        </p:nvGraphicFramePr>
        <p:xfrm>
          <a:off x="577596" y="1975336"/>
          <a:ext cx="798880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1"/>
          <p:cNvSpPr>
            <a:spLocks/>
          </p:cNvSpPr>
          <p:nvPr/>
        </p:nvSpPr>
        <p:spPr bwMode="auto">
          <a:xfrm>
            <a:off x="3028950" y="2965936"/>
            <a:ext cx="9144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defTabSz="457200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-106" charset="0"/>
              </a:rPr>
              <a:t>P=0.007</a:t>
            </a:r>
          </a:p>
        </p:txBody>
      </p:sp>
      <p:sp>
        <p:nvSpPr>
          <p:cNvPr id="8" name="Title 11"/>
          <p:cNvSpPr>
            <a:spLocks/>
          </p:cNvSpPr>
          <p:nvPr/>
        </p:nvSpPr>
        <p:spPr bwMode="auto">
          <a:xfrm>
            <a:off x="3511550" y="3505686"/>
            <a:ext cx="77089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defTabSz="457200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-106" charset="0"/>
              </a:rPr>
              <a:t>P=0.003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457450" y="3194536"/>
            <a:ext cx="1858518" cy="209550"/>
            <a:chOff x="2438400" y="3124200"/>
            <a:chExt cx="1352550" cy="209550"/>
          </a:xfrm>
        </p:grpSpPr>
        <p:sp>
          <p:nvSpPr>
            <p:cNvPr id="10" name="Line 22"/>
            <p:cNvSpPr>
              <a:spLocks noChangeShapeType="1"/>
            </p:cNvSpPr>
            <p:nvPr/>
          </p:nvSpPr>
          <p:spPr bwMode="auto">
            <a:xfrm>
              <a:off x="2438400" y="3124200"/>
              <a:ext cx="135255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54"/>
            <p:cNvSpPr>
              <a:spLocks noChangeShapeType="1"/>
            </p:cNvSpPr>
            <p:nvPr/>
          </p:nvSpPr>
          <p:spPr bwMode="auto">
            <a:xfrm>
              <a:off x="2446337" y="3124200"/>
              <a:ext cx="0" cy="20955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55"/>
            <p:cNvSpPr>
              <a:spLocks noChangeShapeType="1"/>
            </p:cNvSpPr>
            <p:nvPr/>
          </p:nvSpPr>
          <p:spPr bwMode="auto">
            <a:xfrm>
              <a:off x="3783012" y="3124200"/>
              <a:ext cx="0" cy="20955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itle 11"/>
          <p:cNvSpPr>
            <a:spLocks/>
          </p:cNvSpPr>
          <p:nvPr/>
        </p:nvSpPr>
        <p:spPr bwMode="auto">
          <a:xfrm>
            <a:off x="2438400" y="3505686"/>
            <a:ext cx="9906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defTabSz="457200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-106" charset="0"/>
              </a:rPr>
              <a:t>P=0.849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454022" y="3727936"/>
            <a:ext cx="908303" cy="209550"/>
            <a:chOff x="2438400" y="3124200"/>
            <a:chExt cx="1352550" cy="209550"/>
          </a:xfrm>
        </p:grpSpPr>
        <p:sp>
          <p:nvSpPr>
            <p:cNvPr id="15" name="Line 22"/>
            <p:cNvSpPr>
              <a:spLocks noChangeShapeType="1"/>
            </p:cNvSpPr>
            <p:nvPr/>
          </p:nvSpPr>
          <p:spPr bwMode="auto">
            <a:xfrm>
              <a:off x="2438400" y="3124200"/>
              <a:ext cx="135255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54"/>
            <p:cNvSpPr>
              <a:spLocks noChangeShapeType="1"/>
            </p:cNvSpPr>
            <p:nvPr/>
          </p:nvSpPr>
          <p:spPr bwMode="auto">
            <a:xfrm>
              <a:off x="2446337" y="3124200"/>
              <a:ext cx="0" cy="20955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55"/>
            <p:cNvSpPr>
              <a:spLocks noChangeShapeType="1"/>
            </p:cNvSpPr>
            <p:nvPr/>
          </p:nvSpPr>
          <p:spPr bwMode="auto">
            <a:xfrm>
              <a:off x="3783012" y="3124200"/>
              <a:ext cx="0" cy="20955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90900" y="3727936"/>
            <a:ext cx="914400" cy="209550"/>
            <a:chOff x="2438400" y="3124200"/>
            <a:chExt cx="1352550" cy="209550"/>
          </a:xfrm>
        </p:grpSpPr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2438400" y="3124200"/>
              <a:ext cx="135255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54"/>
            <p:cNvSpPr>
              <a:spLocks noChangeShapeType="1"/>
            </p:cNvSpPr>
            <p:nvPr/>
          </p:nvSpPr>
          <p:spPr bwMode="auto">
            <a:xfrm>
              <a:off x="2446337" y="3124200"/>
              <a:ext cx="0" cy="20955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55"/>
            <p:cNvSpPr>
              <a:spLocks noChangeShapeType="1"/>
            </p:cNvSpPr>
            <p:nvPr/>
          </p:nvSpPr>
          <p:spPr bwMode="auto">
            <a:xfrm>
              <a:off x="3783012" y="3124200"/>
              <a:ext cx="0" cy="20955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11"/>
          <p:cNvSpPr>
            <a:spLocks/>
          </p:cNvSpPr>
          <p:nvPr/>
        </p:nvSpPr>
        <p:spPr bwMode="auto">
          <a:xfrm>
            <a:off x="6324600" y="2597636"/>
            <a:ext cx="9144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defTabSz="457200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-106" charset="0"/>
              </a:rPr>
              <a:t>P=0.004</a:t>
            </a:r>
          </a:p>
        </p:txBody>
      </p:sp>
      <p:sp>
        <p:nvSpPr>
          <p:cNvPr id="23" name="Title 11"/>
          <p:cNvSpPr>
            <a:spLocks/>
          </p:cNvSpPr>
          <p:nvPr/>
        </p:nvSpPr>
        <p:spPr bwMode="auto">
          <a:xfrm>
            <a:off x="6807200" y="3067536"/>
            <a:ext cx="77089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defTabSz="457200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-106" charset="0"/>
              </a:rPr>
              <a:t>P=0.003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753100" y="2832586"/>
            <a:ext cx="1858518" cy="209550"/>
            <a:chOff x="2438400" y="3124200"/>
            <a:chExt cx="1352550" cy="209550"/>
          </a:xfrm>
        </p:grpSpPr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2438400" y="3124200"/>
              <a:ext cx="135255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54"/>
            <p:cNvSpPr>
              <a:spLocks noChangeShapeType="1"/>
            </p:cNvSpPr>
            <p:nvPr/>
          </p:nvSpPr>
          <p:spPr bwMode="auto">
            <a:xfrm>
              <a:off x="2446337" y="3124200"/>
              <a:ext cx="0" cy="20955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55"/>
            <p:cNvSpPr>
              <a:spLocks noChangeShapeType="1"/>
            </p:cNvSpPr>
            <p:nvPr/>
          </p:nvSpPr>
          <p:spPr bwMode="auto">
            <a:xfrm>
              <a:off x="3783012" y="3124200"/>
              <a:ext cx="0" cy="20955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Title 11"/>
          <p:cNvSpPr>
            <a:spLocks/>
          </p:cNvSpPr>
          <p:nvPr/>
        </p:nvSpPr>
        <p:spPr bwMode="auto">
          <a:xfrm>
            <a:off x="5734050" y="3067536"/>
            <a:ext cx="9906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defTabSz="457200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-106" charset="0"/>
              </a:rPr>
              <a:t>P=0.915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749672" y="3289786"/>
            <a:ext cx="908303" cy="209550"/>
            <a:chOff x="2438400" y="3124200"/>
            <a:chExt cx="1352550" cy="209550"/>
          </a:xfrm>
        </p:grpSpPr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2438400" y="3124200"/>
              <a:ext cx="135255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54"/>
            <p:cNvSpPr>
              <a:spLocks noChangeShapeType="1"/>
            </p:cNvSpPr>
            <p:nvPr/>
          </p:nvSpPr>
          <p:spPr bwMode="auto">
            <a:xfrm>
              <a:off x="2446337" y="3124200"/>
              <a:ext cx="0" cy="20955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55"/>
            <p:cNvSpPr>
              <a:spLocks noChangeShapeType="1"/>
            </p:cNvSpPr>
            <p:nvPr/>
          </p:nvSpPr>
          <p:spPr bwMode="auto">
            <a:xfrm>
              <a:off x="3783012" y="3124200"/>
              <a:ext cx="0" cy="20955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686550" y="3289786"/>
            <a:ext cx="914400" cy="209550"/>
            <a:chOff x="2438400" y="3124200"/>
            <a:chExt cx="1352550" cy="209550"/>
          </a:xfrm>
        </p:grpSpPr>
        <p:sp>
          <p:nvSpPr>
            <p:cNvPr id="34" name="Line 22"/>
            <p:cNvSpPr>
              <a:spLocks noChangeShapeType="1"/>
            </p:cNvSpPr>
            <p:nvPr/>
          </p:nvSpPr>
          <p:spPr bwMode="auto">
            <a:xfrm>
              <a:off x="2438400" y="3124200"/>
              <a:ext cx="135255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54"/>
            <p:cNvSpPr>
              <a:spLocks noChangeShapeType="1"/>
            </p:cNvSpPr>
            <p:nvPr/>
          </p:nvSpPr>
          <p:spPr bwMode="auto">
            <a:xfrm>
              <a:off x="2446337" y="3124200"/>
              <a:ext cx="0" cy="20955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55"/>
            <p:cNvSpPr>
              <a:spLocks noChangeShapeType="1"/>
            </p:cNvSpPr>
            <p:nvPr/>
          </p:nvSpPr>
          <p:spPr bwMode="auto">
            <a:xfrm>
              <a:off x="3783012" y="3124200"/>
              <a:ext cx="0" cy="20955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769573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A1A9E1-4156-9449-BEC7-238755677C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Marcellin P, et al. N </a:t>
            </a:r>
            <a:r>
              <a:rPr lang="en-US" dirty="0" err="1">
                <a:latin typeface="Arial" pitchFamily="-106" charset="0"/>
              </a:rPr>
              <a:t>Engl</a:t>
            </a:r>
            <a:r>
              <a:rPr lang="en-US" dirty="0">
                <a:latin typeface="Arial" pitchFamily="-106" charset="0"/>
              </a:rPr>
              <a:t> J Med. 2004;351:1206-17.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D97105-AB53-094C-AA41-672BBBF1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PegINF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alfa-2a versus Lamivudine versus Both</a:t>
            </a:r>
            <a:br>
              <a:rPr lang="en-US" dirty="0">
                <a:latin typeface="Arial" pitchFamily="-106" charset="0"/>
              </a:rPr>
            </a:br>
            <a:r>
              <a:rPr lang="en-US" dirty="0" err="1">
                <a:latin typeface="Arial" pitchFamily="-106" charset="0"/>
              </a:rPr>
              <a:t>HBeAg</a:t>
            </a:r>
            <a:r>
              <a:rPr lang="en-US" dirty="0">
                <a:latin typeface="Arial" pitchFamily="-106" charset="0"/>
              </a:rPr>
              <a:t>-Negative Patients: Conclusions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7A8618-AF52-9240-9E81-E4EE04983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164322"/>
              </p:ext>
            </p:extLst>
          </p:nvPr>
        </p:nvGraphicFramePr>
        <p:xfrm>
          <a:off x="0" y="2647739"/>
          <a:ext cx="9144000" cy="235394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: “Patients with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HBeAg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-negative chronic hepatitis B had significantly higher rates of response, sustained for 24 weeks after the cessation of therapy, with peginterferon alfa-2a than with lamivudine. The addition of lamivudine to peginterferon alfa-2a did not improve post-therapy response rates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89375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36441</TotalTime>
  <Words>243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Geneva</vt:lpstr>
      <vt:lpstr>Times New Roman</vt:lpstr>
      <vt:lpstr>AETC_Master_Template_061510</vt:lpstr>
      <vt:lpstr>HBeAg-Negative PegINF alfa-2a versus Lamivudine versus Both</vt:lpstr>
      <vt:lpstr>PegINF alfa-2a versus Lamivudine versus Both HBeAg-Negative Patients: Study Design</vt:lpstr>
      <vt:lpstr>PegINF alfa-2a versus Lamivudine versus Both HBeAg-Negative Patients: Results</vt:lpstr>
      <vt:lpstr>PegINF alfa-2a versus Lamivudine versus Both HBeAg-Negative Patients: Conclusions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1377</cp:revision>
  <cp:lastPrinted>2019-10-21T18:40:24Z</cp:lastPrinted>
  <dcterms:created xsi:type="dcterms:W3CDTF">2010-11-28T05:36:22Z</dcterms:created>
  <dcterms:modified xsi:type="dcterms:W3CDTF">2020-02-24T15:56:32Z</dcterms:modified>
</cp:coreProperties>
</file>